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9"/>
            <a:ext cx="25400" cy="651382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50099" y="2876804"/>
            <a:ext cx="10515600" cy="1395730"/>
          </a:xfrm>
          <a:custGeom>
            <a:avLst/>
            <a:gdLst/>
            <a:ahLst/>
            <a:cxnLst/>
            <a:rect l="l" t="t" r="r" b="b"/>
            <a:pathLst>
              <a:path w="10515600" h="1395729">
                <a:moveTo>
                  <a:pt x="10282999" y="0"/>
                </a:moveTo>
                <a:lnTo>
                  <a:pt x="232600" y="0"/>
                </a:lnTo>
                <a:lnTo>
                  <a:pt x="185724" y="4699"/>
                </a:lnTo>
                <a:lnTo>
                  <a:pt x="142062" y="18287"/>
                </a:lnTo>
                <a:lnTo>
                  <a:pt x="102552" y="39750"/>
                </a:lnTo>
                <a:lnTo>
                  <a:pt x="68122" y="68072"/>
                </a:lnTo>
                <a:lnTo>
                  <a:pt x="39725" y="102488"/>
                </a:lnTo>
                <a:lnTo>
                  <a:pt x="18275" y="141986"/>
                </a:lnTo>
                <a:lnTo>
                  <a:pt x="4724" y="185674"/>
                </a:lnTo>
                <a:lnTo>
                  <a:pt x="0" y="232537"/>
                </a:lnTo>
                <a:lnTo>
                  <a:pt x="0" y="1163066"/>
                </a:lnTo>
                <a:lnTo>
                  <a:pt x="4724" y="1209929"/>
                </a:lnTo>
                <a:lnTo>
                  <a:pt x="18275" y="1253617"/>
                </a:lnTo>
                <a:lnTo>
                  <a:pt x="39725" y="1293114"/>
                </a:lnTo>
                <a:lnTo>
                  <a:pt x="68122" y="1327531"/>
                </a:lnTo>
                <a:lnTo>
                  <a:pt x="102552" y="1355852"/>
                </a:lnTo>
                <a:lnTo>
                  <a:pt x="142062" y="1377315"/>
                </a:lnTo>
                <a:lnTo>
                  <a:pt x="185724" y="1390904"/>
                </a:lnTo>
                <a:lnTo>
                  <a:pt x="232600" y="1395603"/>
                </a:lnTo>
                <a:lnTo>
                  <a:pt x="10282999" y="1395603"/>
                </a:lnTo>
                <a:lnTo>
                  <a:pt x="10329862" y="1390904"/>
                </a:lnTo>
                <a:lnTo>
                  <a:pt x="10373550" y="1377315"/>
                </a:lnTo>
                <a:lnTo>
                  <a:pt x="10413047" y="1355852"/>
                </a:lnTo>
                <a:lnTo>
                  <a:pt x="10447464" y="1327531"/>
                </a:lnTo>
                <a:lnTo>
                  <a:pt x="10475785" y="1293114"/>
                </a:lnTo>
                <a:lnTo>
                  <a:pt x="10497248" y="1253617"/>
                </a:lnTo>
                <a:lnTo>
                  <a:pt x="10510837" y="1209929"/>
                </a:lnTo>
                <a:lnTo>
                  <a:pt x="10515536" y="1163066"/>
                </a:lnTo>
                <a:lnTo>
                  <a:pt x="10515536" y="232537"/>
                </a:lnTo>
                <a:lnTo>
                  <a:pt x="10510837" y="185674"/>
                </a:lnTo>
                <a:lnTo>
                  <a:pt x="10497248" y="141986"/>
                </a:lnTo>
                <a:lnTo>
                  <a:pt x="10475785" y="102488"/>
                </a:lnTo>
                <a:lnTo>
                  <a:pt x="10447464" y="68072"/>
                </a:lnTo>
                <a:lnTo>
                  <a:pt x="10413047" y="39750"/>
                </a:lnTo>
                <a:lnTo>
                  <a:pt x="10373550" y="18287"/>
                </a:lnTo>
                <a:lnTo>
                  <a:pt x="10329862" y="4699"/>
                </a:lnTo>
                <a:lnTo>
                  <a:pt x="10282999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050099" y="2876804"/>
            <a:ext cx="10515600" cy="1395730"/>
          </a:xfrm>
          <a:custGeom>
            <a:avLst/>
            <a:gdLst/>
            <a:ahLst/>
            <a:cxnLst/>
            <a:rect l="l" t="t" r="r" b="b"/>
            <a:pathLst>
              <a:path w="10515600" h="1395729">
                <a:moveTo>
                  <a:pt x="0" y="232537"/>
                </a:moveTo>
                <a:lnTo>
                  <a:pt x="4724" y="185674"/>
                </a:lnTo>
                <a:lnTo>
                  <a:pt x="18275" y="141986"/>
                </a:lnTo>
                <a:lnTo>
                  <a:pt x="39725" y="102488"/>
                </a:lnTo>
                <a:lnTo>
                  <a:pt x="68122" y="68072"/>
                </a:lnTo>
                <a:lnTo>
                  <a:pt x="102552" y="39750"/>
                </a:lnTo>
                <a:lnTo>
                  <a:pt x="142062" y="18287"/>
                </a:lnTo>
                <a:lnTo>
                  <a:pt x="185724" y="4699"/>
                </a:lnTo>
                <a:lnTo>
                  <a:pt x="232600" y="0"/>
                </a:lnTo>
                <a:lnTo>
                  <a:pt x="10282999" y="0"/>
                </a:lnTo>
                <a:lnTo>
                  <a:pt x="10329862" y="4699"/>
                </a:lnTo>
                <a:lnTo>
                  <a:pt x="10373550" y="18287"/>
                </a:lnTo>
                <a:lnTo>
                  <a:pt x="10413047" y="39750"/>
                </a:lnTo>
                <a:lnTo>
                  <a:pt x="10447464" y="68072"/>
                </a:lnTo>
                <a:lnTo>
                  <a:pt x="10475785" y="102488"/>
                </a:lnTo>
                <a:lnTo>
                  <a:pt x="10497248" y="141986"/>
                </a:lnTo>
                <a:lnTo>
                  <a:pt x="10510837" y="185674"/>
                </a:lnTo>
                <a:lnTo>
                  <a:pt x="10515536" y="232537"/>
                </a:lnTo>
                <a:lnTo>
                  <a:pt x="10515536" y="1163066"/>
                </a:lnTo>
                <a:lnTo>
                  <a:pt x="10510837" y="1209929"/>
                </a:lnTo>
                <a:lnTo>
                  <a:pt x="10497248" y="1253617"/>
                </a:lnTo>
                <a:lnTo>
                  <a:pt x="10475785" y="1293114"/>
                </a:lnTo>
                <a:lnTo>
                  <a:pt x="10447464" y="1327531"/>
                </a:lnTo>
                <a:lnTo>
                  <a:pt x="10413047" y="1355852"/>
                </a:lnTo>
                <a:lnTo>
                  <a:pt x="10373550" y="1377315"/>
                </a:lnTo>
                <a:lnTo>
                  <a:pt x="10329862" y="1390904"/>
                </a:lnTo>
                <a:lnTo>
                  <a:pt x="10282999" y="1395603"/>
                </a:lnTo>
                <a:lnTo>
                  <a:pt x="232600" y="1395603"/>
                </a:lnTo>
                <a:lnTo>
                  <a:pt x="185724" y="1390904"/>
                </a:lnTo>
                <a:lnTo>
                  <a:pt x="142062" y="1377315"/>
                </a:lnTo>
                <a:lnTo>
                  <a:pt x="102552" y="1355852"/>
                </a:lnTo>
                <a:lnTo>
                  <a:pt x="68122" y="1327531"/>
                </a:lnTo>
                <a:lnTo>
                  <a:pt x="39725" y="1293114"/>
                </a:lnTo>
                <a:lnTo>
                  <a:pt x="18275" y="1253617"/>
                </a:lnTo>
                <a:lnTo>
                  <a:pt x="4724" y="1209929"/>
                </a:lnTo>
                <a:lnTo>
                  <a:pt x="0" y="1163066"/>
                </a:lnTo>
                <a:lnTo>
                  <a:pt x="0" y="232537"/>
                </a:lnTo>
                <a:close/>
              </a:path>
            </a:pathLst>
          </a:custGeom>
          <a:ln w="12700">
            <a:solidFill>
              <a:srgbClr val="117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6484" y="977264"/>
            <a:ext cx="4467859" cy="88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25995" y="6470295"/>
            <a:ext cx="11454765" cy="365125"/>
          </a:xfrm>
          <a:custGeom>
            <a:avLst/>
            <a:gdLst/>
            <a:ahLst/>
            <a:cxnLst/>
            <a:rect l="l" t="t" r="r" b="b"/>
            <a:pathLst>
              <a:path w="11454765" h="365125">
                <a:moveTo>
                  <a:pt x="0" y="365124"/>
                </a:moveTo>
                <a:lnTo>
                  <a:pt x="11454765" y="365124"/>
                </a:lnTo>
                <a:lnTo>
                  <a:pt x="11454765" y="0"/>
                </a:lnTo>
                <a:lnTo>
                  <a:pt x="0" y="0"/>
                </a:lnTo>
                <a:lnTo>
                  <a:pt x="0" y="365124"/>
                </a:lnTo>
                <a:close/>
              </a:path>
            </a:pathLst>
          </a:custGeom>
          <a:ln w="12700">
            <a:solidFill>
              <a:srgbClr val="117C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725995" y="6470296"/>
            <a:ext cx="11454765" cy="365125"/>
          </a:xfrm>
          <a:custGeom>
            <a:avLst/>
            <a:gdLst/>
            <a:ahLst/>
            <a:cxnLst/>
            <a:rect l="l" t="t" r="r" b="b"/>
            <a:pathLst>
              <a:path w="11454765" h="365125">
                <a:moveTo>
                  <a:pt x="11454765" y="0"/>
                </a:moveTo>
                <a:lnTo>
                  <a:pt x="0" y="0"/>
                </a:lnTo>
                <a:lnTo>
                  <a:pt x="0" y="365125"/>
                </a:lnTo>
                <a:lnTo>
                  <a:pt x="11454765" y="365125"/>
                </a:lnTo>
                <a:lnTo>
                  <a:pt x="11454765" y="0"/>
                </a:lnTo>
                <a:close/>
              </a:path>
            </a:pathLst>
          </a:custGeom>
          <a:solidFill>
            <a:srgbClr val="0033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725995" y="6470296"/>
            <a:ext cx="11454765" cy="365125"/>
          </a:xfrm>
          <a:custGeom>
            <a:avLst/>
            <a:gdLst/>
            <a:ahLst/>
            <a:cxnLst/>
            <a:rect l="l" t="t" r="r" b="b"/>
            <a:pathLst>
              <a:path w="11454765" h="365125">
                <a:moveTo>
                  <a:pt x="0" y="365125"/>
                </a:moveTo>
                <a:lnTo>
                  <a:pt x="11454765" y="365125"/>
                </a:lnTo>
                <a:lnTo>
                  <a:pt x="11454765" y="0"/>
                </a:lnTo>
                <a:lnTo>
                  <a:pt x="0" y="0"/>
                </a:lnTo>
                <a:lnTo>
                  <a:pt x="0" y="365125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8801" y="405130"/>
            <a:ext cx="10069830" cy="7015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33CC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635" y="1610944"/>
            <a:ext cx="7843520" cy="446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81176" y="6508425"/>
            <a:ext cx="11066780" cy="265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56589" y="6546138"/>
            <a:ext cx="291782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4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8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9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60677" y="3164840"/>
            <a:ext cx="982535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4">
                <a:solidFill>
                  <a:srgbClr val="FFFFFF"/>
                </a:solidFill>
                <a:latin typeface="Trebuchet MS"/>
                <a:cs typeface="Trebuchet MS"/>
              </a:rPr>
              <a:t>La</a:t>
            </a:r>
            <a:r>
              <a:rPr dirty="0" sz="4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204">
                <a:solidFill>
                  <a:srgbClr val="FFFFFF"/>
                </a:solidFill>
                <a:latin typeface="Trebuchet MS"/>
                <a:cs typeface="Trebuchet MS"/>
              </a:rPr>
              <a:t>gestion</a:t>
            </a:r>
            <a:r>
              <a:rPr dirty="0" sz="44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229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dirty="0" sz="4400" spc="-11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315">
                <a:solidFill>
                  <a:srgbClr val="FFFFFF"/>
                </a:solidFill>
                <a:latin typeface="Trebuchet MS"/>
                <a:cs typeface="Trebuchet MS"/>
              </a:rPr>
              <a:t>changement,</a:t>
            </a:r>
            <a:r>
              <a:rPr dirty="0" sz="44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315">
                <a:solidFill>
                  <a:srgbClr val="FFFFFF"/>
                </a:solidFill>
                <a:latin typeface="Trebuchet MS"/>
                <a:cs typeface="Trebuchet MS"/>
              </a:rPr>
              <a:t>conflit,</a:t>
            </a:r>
            <a:r>
              <a:rPr dirty="0" sz="44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295">
                <a:solidFill>
                  <a:srgbClr val="FFFFFF"/>
                </a:solidFill>
                <a:latin typeface="Trebuchet MS"/>
                <a:cs typeface="Trebuchet MS"/>
              </a:rPr>
              <a:t>et</a:t>
            </a:r>
            <a:r>
              <a:rPr dirty="0" sz="4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155">
                <a:solidFill>
                  <a:srgbClr val="FFFFFF"/>
                </a:solidFill>
                <a:latin typeface="Trebuchet MS"/>
                <a:cs typeface="Trebuchet MS"/>
              </a:rPr>
              <a:t>risque</a:t>
            </a:r>
            <a:endParaRPr sz="4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931" y="1306957"/>
            <a:ext cx="3065272" cy="8770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55051" y="4647653"/>
            <a:ext cx="3094862" cy="1714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3200" spc="-10" b="1">
                <a:solidFill>
                  <a:srgbClr val="000000"/>
                </a:solidFill>
                <a:latin typeface="Arial"/>
                <a:cs typeface="Arial"/>
              </a:rPr>
              <a:t>GPI1024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dirty="0" sz="2400" b="1">
                <a:solidFill>
                  <a:srgbClr val="000000"/>
                </a:solidFill>
                <a:latin typeface="Arial"/>
                <a:cs typeface="Arial"/>
              </a:rPr>
              <a:t>Gestion</a:t>
            </a:r>
            <a:r>
              <a:rPr dirty="0" sz="2400" spc="-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00"/>
                </a:solidFill>
                <a:latin typeface="Arial"/>
                <a:cs typeface="Arial"/>
              </a:rPr>
              <a:t>de</a:t>
            </a:r>
            <a:r>
              <a:rPr dirty="0" sz="2400" spc="-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00"/>
                </a:solidFill>
                <a:latin typeface="Arial"/>
                <a:cs typeface="Arial"/>
              </a:rPr>
              <a:t>projet</a:t>
            </a:r>
            <a:r>
              <a:rPr dirty="0" sz="2400" spc="-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Arial"/>
                <a:cs typeface="Arial"/>
              </a:rPr>
              <a:t>informatique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1597" y="2897581"/>
            <a:ext cx="48920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Gestion</a:t>
            </a:r>
            <a:r>
              <a:rPr dirty="0" spc="-60"/>
              <a:t> </a:t>
            </a:r>
            <a:r>
              <a:rPr dirty="0"/>
              <a:t>des</a:t>
            </a:r>
            <a:r>
              <a:rPr dirty="0" spc="-50"/>
              <a:t> </a:t>
            </a:r>
            <a:r>
              <a:rPr dirty="0" spc="-10"/>
              <a:t>conflits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085339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Qu'est-</a:t>
            </a:r>
            <a:r>
              <a:rPr dirty="0"/>
              <a:t>ce</a:t>
            </a:r>
            <a:r>
              <a:rPr dirty="0" spc="10"/>
              <a:t> </a:t>
            </a:r>
            <a:r>
              <a:rPr dirty="0"/>
              <a:t>qu'un</a:t>
            </a:r>
            <a:r>
              <a:rPr dirty="0" spc="15"/>
              <a:t> </a:t>
            </a:r>
            <a:r>
              <a:rPr dirty="0"/>
              <a:t>conflit</a:t>
            </a:r>
            <a:r>
              <a:rPr dirty="0" spc="-30"/>
              <a:t> </a:t>
            </a:r>
            <a:r>
              <a:rPr dirty="0" spc="-50"/>
              <a:t>?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800606"/>
            <a:ext cx="10316845" cy="22504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 spc="-55">
                <a:latin typeface="Trebuchet MS"/>
                <a:cs typeface="Trebuchet MS"/>
              </a:rPr>
              <a:t>Origine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latine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“</a:t>
            </a:r>
            <a:r>
              <a:rPr dirty="0" sz="2000" spc="-105">
                <a:solidFill>
                  <a:srgbClr val="0033CC"/>
                </a:solidFill>
                <a:latin typeface="Trebuchet MS"/>
                <a:cs typeface="Trebuchet MS"/>
              </a:rPr>
              <a:t>Conflictus</a:t>
            </a:r>
            <a:r>
              <a:rPr dirty="0" sz="2000" spc="-105">
                <a:latin typeface="Trebuchet MS"/>
                <a:cs typeface="Trebuchet MS"/>
              </a:rPr>
              <a:t>” </a:t>
            </a:r>
            <a:r>
              <a:rPr dirty="0" sz="2000" spc="-114">
                <a:latin typeface="Trebuchet MS"/>
                <a:cs typeface="Trebuchet MS"/>
              </a:rPr>
              <a:t>qui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signifie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choc.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C'est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180">
                <a:latin typeface="Trebuchet MS"/>
                <a:cs typeface="Trebuchet MS"/>
              </a:rPr>
              <a:t>la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lutte,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le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combat.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85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000" spc="-80">
                <a:latin typeface="Trebuchet MS"/>
                <a:cs typeface="Trebuchet MS"/>
              </a:rPr>
              <a:t>Rencontre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de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0">
                <a:solidFill>
                  <a:srgbClr val="0033CC"/>
                </a:solidFill>
                <a:latin typeface="Trebuchet MS"/>
                <a:cs typeface="Trebuchet MS"/>
              </a:rPr>
              <a:t>sentiments </a:t>
            </a:r>
            <a:r>
              <a:rPr dirty="0" sz="2000" spc="-30">
                <a:solidFill>
                  <a:srgbClr val="0033CC"/>
                </a:solidFill>
                <a:latin typeface="Trebuchet MS"/>
                <a:cs typeface="Trebuchet MS"/>
              </a:rPr>
              <a:t>ou</a:t>
            </a:r>
            <a:r>
              <a:rPr dirty="0" sz="2000" spc="-7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d'intérêts contraires</a:t>
            </a:r>
            <a:r>
              <a:rPr dirty="0" sz="20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qui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s'opposent.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Font typeface="Arial MT"/>
              <a:buChar char="•"/>
            </a:pPr>
            <a:endParaRPr sz="2000">
              <a:latin typeface="Trebuchet MS"/>
              <a:cs typeface="Trebuchet MS"/>
            </a:endParaRPr>
          </a:p>
          <a:p>
            <a:pPr algn="ctr" marL="227965" indent="-227965">
              <a:lnSpc>
                <a:spcPts val="2305"/>
              </a:lnSpc>
              <a:buFont typeface="Arial MT"/>
              <a:buChar char="•"/>
              <a:tabLst>
                <a:tab pos="227965" algn="l"/>
              </a:tabLst>
            </a:pPr>
            <a:r>
              <a:rPr dirty="0" sz="2000" spc="-75">
                <a:latin typeface="Trebuchet MS"/>
                <a:cs typeface="Trebuchet MS"/>
              </a:rPr>
              <a:t>Conflit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une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70">
                <a:solidFill>
                  <a:srgbClr val="0033CC"/>
                </a:solidFill>
                <a:latin typeface="Trebuchet MS"/>
                <a:cs typeface="Trebuchet MS"/>
              </a:rPr>
              <a:t>opposition</a:t>
            </a:r>
            <a:r>
              <a:rPr dirty="0" sz="20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033CC"/>
                </a:solidFill>
                <a:latin typeface="Trebuchet MS"/>
                <a:cs typeface="Trebuchet MS"/>
              </a:rPr>
              <a:t>entre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0033CC"/>
                </a:solidFill>
                <a:latin typeface="Trebuchet MS"/>
                <a:cs typeface="Trebuchet MS"/>
              </a:rPr>
              <a:t>2</a:t>
            </a:r>
            <a:r>
              <a:rPr dirty="0" sz="20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">
                <a:solidFill>
                  <a:srgbClr val="0033CC"/>
                </a:solidFill>
                <a:latin typeface="Trebuchet MS"/>
                <a:cs typeface="Trebuchet MS"/>
              </a:rPr>
              <a:t>ou</a:t>
            </a:r>
            <a:r>
              <a:rPr dirty="0" sz="20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033CC"/>
                </a:solidFill>
                <a:latin typeface="Trebuchet MS"/>
                <a:cs typeface="Trebuchet MS"/>
              </a:rPr>
              <a:t>plusieurs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75">
                <a:solidFill>
                  <a:srgbClr val="0033CC"/>
                </a:solidFill>
                <a:latin typeface="Trebuchet MS"/>
                <a:cs typeface="Trebuchet MS"/>
              </a:rPr>
              <a:t>personnes </a:t>
            </a:r>
            <a:r>
              <a:rPr dirty="0" sz="2000" spc="-120">
                <a:latin typeface="Trebuchet MS"/>
                <a:cs typeface="Trebuchet MS"/>
              </a:rPr>
              <a:t>qui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se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heurtent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à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idées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ou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des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opinions</a:t>
            </a:r>
            <a:endParaRPr sz="2000">
              <a:latin typeface="Trebuchet MS"/>
              <a:cs typeface="Trebuchet MS"/>
            </a:endParaRPr>
          </a:p>
          <a:p>
            <a:pPr algn="ctr" marR="59690">
              <a:lnSpc>
                <a:spcPts val="2305"/>
              </a:lnSpc>
            </a:pPr>
            <a:r>
              <a:rPr dirty="0" sz="2000" spc="-105">
                <a:latin typeface="Trebuchet MS"/>
                <a:cs typeface="Trebuchet MS"/>
              </a:rPr>
              <a:t>divergentes </a:t>
            </a:r>
            <a:r>
              <a:rPr dirty="0" sz="2000" spc="-140">
                <a:latin typeface="Trebuchet MS"/>
                <a:cs typeface="Trebuchet MS"/>
              </a:rPr>
              <a:t>et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ou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attentes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des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unes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sont</a:t>
            </a:r>
            <a:r>
              <a:rPr dirty="0" sz="2000" spc="-80">
                <a:latin typeface="Trebuchet MS"/>
                <a:cs typeface="Trebuchet MS"/>
              </a:rPr>
              <a:t> souvent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opposition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50">
                <a:latin typeface="Trebuchet MS"/>
                <a:cs typeface="Trebuchet MS"/>
              </a:rPr>
              <a:t>avec</a:t>
            </a:r>
            <a:r>
              <a:rPr dirty="0" sz="2000" spc="-114">
                <a:latin typeface="Trebuchet MS"/>
                <a:cs typeface="Trebuchet MS"/>
              </a:rPr>
              <a:t> les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attentes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des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autres.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7405" y="4368825"/>
            <a:ext cx="5475097" cy="180619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31745">
              <a:lnSpc>
                <a:spcPct val="100000"/>
              </a:lnSpc>
              <a:spcBef>
                <a:spcPts val="105"/>
              </a:spcBef>
            </a:pPr>
            <a:r>
              <a:rPr dirty="0"/>
              <a:t>Les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conflits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1173" y="1825688"/>
            <a:ext cx="9861677" cy="457669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31745">
              <a:lnSpc>
                <a:spcPct val="100000"/>
              </a:lnSpc>
              <a:spcBef>
                <a:spcPts val="105"/>
              </a:spcBef>
            </a:pPr>
            <a:r>
              <a:rPr dirty="0"/>
              <a:t>Les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conflits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0678" y="2511679"/>
            <a:ext cx="5390642" cy="297916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775" rIns="0" bIns="0" rtlCol="0" vert="horz">
            <a:spAutoFit/>
          </a:bodyPr>
          <a:lstStyle/>
          <a:p>
            <a:pPr marL="28384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Les</a:t>
            </a:r>
            <a:r>
              <a:rPr dirty="0" sz="3600" spc="-45"/>
              <a:t> </a:t>
            </a:r>
            <a:r>
              <a:rPr dirty="0" sz="3600"/>
              <a:t>sources</a:t>
            </a:r>
            <a:r>
              <a:rPr dirty="0" sz="3600" spc="-50"/>
              <a:t> </a:t>
            </a:r>
            <a:r>
              <a:rPr dirty="0" sz="3600"/>
              <a:t>d'un</a:t>
            </a:r>
            <a:r>
              <a:rPr dirty="0" sz="3600" spc="-30"/>
              <a:t> </a:t>
            </a:r>
            <a:r>
              <a:rPr dirty="0" sz="3600"/>
              <a:t>conflit</a:t>
            </a:r>
            <a:r>
              <a:rPr dirty="0" sz="3600" spc="-45"/>
              <a:t> </a:t>
            </a:r>
            <a:r>
              <a:rPr dirty="0" sz="3600"/>
              <a:t>en</a:t>
            </a:r>
            <a:r>
              <a:rPr dirty="0" sz="3600" spc="-40"/>
              <a:t> </a:t>
            </a:r>
            <a:r>
              <a:rPr dirty="0" sz="3600"/>
              <a:t>milieu</a:t>
            </a:r>
            <a:r>
              <a:rPr dirty="0" sz="3600" spc="-35"/>
              <a:t> </a:t>
            </a:r>
            <a:r>
              <a:rPr dirty="0" sz="3600" spc="-10"/>
              <a:t>professionnel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1436497" y="1608963"/>
            <a:ext cx="9313545" cy="0"/>
          </a:xfrm>
          <a:custGeom>
            <a:avLst/>
            <a:gdLst/>
            <a:ahLst/>
            <a:cxnLst/>
            <a:rect l="l" t="t" r="r" b="b"/>
            <a:pathLst>
              <a:path w="9313545" h="0">
                <a:moveTo>
                  <a:pt x="0" y="0"/>
                </a:moveTo>
                <a:lnTo>
                  <a:pt x="9313418" y="0"/>
                </a:lnTo>
              </a:path>
            </a:pathLst>
          </a:custGeom>
          <a:ln w="31970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0">
                <a:solidFill>
                  <a:srgbClr val="0033CC"/>
                </a:solidFill>
              </a:rPr>
              <a:t>Prévisions:</a:t>
            </a:r>
            <a:r>
              <a:rPr dirty="0" spc="-75">
                <a:solidFill>
                  <a:srgbClr val="0033CC"/>
                </a:solidFill>
              </a:rPr>
              <a:t> </a:t>
            </a:r>
            <a:r>
              <a:rPr dirty="0" spc="-75"/>
              <a:t>Absence</a:t>
            </a:r>
            <a:r>
              <a:rPr dirty="0" spc="-40"/>
              <a:t> </a:t>
            </a:r>
            <a:r>
              <a:rPr dirty="0" spc="-95"/>
              <a:t>des</a:t>
            </a:r>
            <a:r>
              <a:rPr dirty="0" spc="-40"/>
              <a:t> </a:t>
            </a:r>
            <a:r>
              <a:rPr dirty="0" spc="-140"/>
              <a:t>objectifs</a:t>
            </a:r>
            <a:r>
              <a:rPr dirty="0" spc="-95"/>
              <a:t> </a:t>
            </a:r>
            <a:r>
              <a:rPr dirty="0" spc="-105"/>
              <a:t>clairs</a:t>
            </a:r>
            <a:r>
              <a:rPr dirty="0" spc="-75"/>
              <a:t> </a:t>
            </a:r>
            <a:r>
              <a:rPr dirty="0" spc="-140"/>
              <a:t>et</a:t>
            </a:r>
            <a:r>
              <a:rPr dirty="0" spc="-50"/>
              <a:t> </a:t>
            </a:r>
            <a:r>
              <a:rPr dirty="0" spc="-95"/>
              <a:t>des</a:t>
            </a:r>
            <a:r>
              <a:rPr dirty="0" spc="-40"/>
              <a:t> </a:t>
            </a:r>
            <a:r>
              <a:rPr dirty="0" spc="-114"/>
              <a:t>indicateurs</a:t>
            </a:r>
            <a:r>
              <a:rPr dirty="0" spc="-110"/>
              <a:t> </a:t>
            </a:r>
            <a:r>
              <a:rPr dirty="0" spc="-120"/>
              <a:t>de</a:t>
            </a:r>
            <a:r>
              <a:rPr dirty="0" spc="-45"/>
              <a:t> </a:t>
            </a:r>
            <a:r>
              <a:rPr dirty="0" spc="-95"/>
              <a:t>performance.</a:t>
            </a: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pc="-80">
                <a:solidFill>
                  <a:srgbClr val="0033CC"/>
                </a:solidFill>
              </a:rPr>
              <a:t>Organisation</a:t>
            </a:r>
            <a:r>
              <a:rPr dirty="0" spc="-114">
                <a:solidFill>
                  <a:srgbClr val="0033CC"/>
                </a:solidFill>
              </a:rPr>
              <a:t> </a:t>
            </a:r>
            <a:r>
              <a:rPr dirty="0" spc="-110">
                <a:solidFill>
                  <a:srgbClr val="0033CC"/>
                </a:solidFill>
              </a:rPr>
              <a:t>du</a:t>
            </a:r>
            <a:r>
              <a:rPr dirty="0" spc="-55">
                <a:solidFill>
                  <a:srgbClr val="0033CC"/>
                </a:solidFill>
              </a:rPr>
              <a:t> </a:t>
            </a:r>
            <a:r>
              <a:rPr dirty="0" spc="-155">
                <a:solidFill>
                  <a:srgbClr val="0033CC"/>
                </a:solidFill>
              </a:rPr>
              <a:t>travail:</a:t>
            </a:r>
            <a:r>
              <a:rPr dirty="0" spc="-80">
                <a:solidFill>
                  <a:srgbClr val="0033CC"/>
                </a:solidFill>
              </a:rPr>
              <a:t> </a:t>
            </a:r>
            <a:r>
              <a:rPr dirty="0" spc="-105"/>
              <a:t>Mauvaise</a:t>
            </a:r>
            <a:r>
              <a:rPr dirty="0" spc="-60"/>
              <a:t> </a:t>
            </a:r>
            <a:r>
              <a:rPr dirty="0" spc="-125"/>
              <a:t>définition</a:t>
            </a:r>
            <a:r>
              <a:rPr dirty="0" spc="-105"/>
              <a:t> </a:t>
            </a:r>
            <a:r>
              <a:rPr dirty="0" spc="-95"/>
              <a:t>des</a:t>
            </a:r>
            <a:r>
              <a:rPr dirty="0" spc="-35"/>
              <a:t> </a:t>
            </a:r>
            <a:r>
              <a:rPr dirty="0" spc="-10"/>
              <a:t>tâches.</a:t>
            </a: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80">
                <a:solidFill>
                  <a:srgbClr val="0033CC"/>
                </a:solidFill>
              </a:rPr>
              <a:t>Coordination:</a:t>
            </a:r>
            <a:r>
              <a:rPr dirty="0" spc="-100">
                <a:solidFill>
                  <a:srgbClr val="0033CC"/>
                </a:solidFill>
              </a:rPr>
              <a:t> </a:t>
            </a:r>
            <a:r>
              <a:rPr dirty="0" spc="-65"/>
              <a:t>Absence</a:t>
            </a:r>
            <a:r>
              <a:rPr dirty="0" spc="-30"/>
              <a:t> </a:t>
            </a:r>
            <a:r>
              <a:rPr dirty="0" spc="-95"/>
              <a:t>d'information</a:t>
            </a:r>
            <a:r>
              <a:rPr dirty="0" spc="-120"/>
              <a:t> </a:t>
            </a:r>
            <a:r>
              <a:rPr dirty="0" spc="-135"/>
              <a:t>et</a:t>
            </a:r>
            <a:r>
              <a:rPr dirty="0" spc="-15"/>
              <a:t> </a:t>
            </a:r>
            <a:r>
              <a:rPr dirty="0" spc="-120"/>
              <a:t>de</a:t>
            </a:r>
            <a:r>
              <a:rPr dirty="0" spc="-35"/>
              <a:t> </a:t>
            </a:r>
            <a:r>
              <a:rPr dirty="0" spc="-120"/>
              <a:t>participation</a:t>
            </a:r>
            <a:r>
              <a:rPr dirty="0" spc="-90"/>
              <a:t> </a:t>
            </a:r>
            <a:r>
              <a:rPr dirty="0" spc="-100"/>
              <a:t>aux</a:t>
            </a:r>
            <a:r>
              <a:rPr dirty="0" spc="-40"/>
              <a:t> </a:t>
            </a:r>
            <a:r>
              <a:rPr dirty="0" spc="-10"/>
              <a:t>décisions.</a:t>
            </a: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20">
                <a:solidFill>
                  <a:srgbClr val="0033CC"/>
                </a:solidFill>
              </a:rPr>
              <a:t>La</a:t>
            </a:r>
            <a:r>
              <a:rPr dirty="0" spc="-55">
                <a:solidFill>
                  <a:srgbClr val="0033CC"/>
                </a:solidFill>
              </a:rPr>
              <a:t> </a:t>
            </a:r>
            <a:r>
              <a:rPr dirty="0" spc="-105">
                <a:solidFill>
                  <a:srgbClr val="0033CC"/>
                </a:solidFill>
              </a:rPr>
              <a:t>rareté</a:t>
            </a:r>
            <a:r>
              <a:rPr dirty="0" spc="-55">
                <a:solidFill>
                  <a:srgbClr val="0033CC"/>
                </a:solidFill>
              </a:rPr>
              <a:t> </a:t>
            </a:r>
            <a:r>
              <a:rPr dirty="0" spc="-100">
                <a:solidFill>
                  <a:srgbClr val="0033CC"/>
                </a:solidFill>
              </a:rPr>
              <a:t>des</a:t>
            </a:r>
            <a:r>
              <a:rPr dirty="0" spc="-45">
                <a:solidFill>
                  <a:srgbClr val="0033CC"/>
                </a:solidFill>
              </a:rPr>
              <a:t> </a:t>
            </a:r>
            <a:r>
              <a:rPr dirty="0" spc="-100">
                <a:solidFill>
                  <a:srgbClr val="0033CC"/>
                </a:solidFill>
              </a:rPr>
              <a:t>ressources:</a:t>
            </a:r>
            <a:r>
              <a:rPr dirty="0" spc="-35">
                <a:solidFill>
                  <a:srgbClr val="0033CC"/>
                </a:solidFill>
              </a:rPr>
              <a:t> </a:t>
            </a:r>
            <a:r>
              <a:rPr dirty="0" spc="-114"/>
              <a:t>Financières</a:t>
            </a:r>
            <a:r>
              <a:rPr dirty="0" spc="-100"/>
              <a:t> </a:t>
            </a:r>
            <a:r>
              <a:rPr dirty="0" spc="-140"/>
              <a:t>et</a:t>
            </a:r>
            <a:r>
              <a:rPr dirty="0" spc="-30"/>
              <a:t> </a:t>
            </a:r>
            <a:r>
              <a:rPr dirty="0" spc="-25"/>
              <a:t>humaines.</a:t>
            </a:r>
          </a:p>
          <a:p>
            <a:pPr>
              <a:lnSpc>
                <a:spcPct val="100000"/>
              </a:lnSpc>
              <a:spcBef>
                <a:spcPts val="785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pc="-110">
                <a:solidFill>
                  <a:srgbClr val="0033CC"/>
                </a:solidFill>
              </a:rPr>
              <a:t>L'incompatibilité</a:t>
            </a:r>
            <a:r>
              <a:rPr dirty="0" spc="-25">
                <a:solidFill>
                  <a:srgbClr val="0033CC"/>
                </a:solidFill>
              </a:rPr>
              <a:t> </a:t>
            </a:r>
            <a:r>
              <a:rPr dirty="0" spc="-65">
                <a:solidFill>
                  <a:srgbClr val="0033CC"/>
                </a:solidFill>
              </a:rPr>
              <a:t>d’objectifs</a:t>
            </a: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pc="-85">
                <a:solidFill>
                  <a:srgbClr val="0033CC"/>
                </a:solidFill>
              </a:rPr>
              <a:t>Le</a:t>
            </a:r>
            <a:r>
              <a:rPr dirty="0" spc="-75">
                <a:solidFill>
                  <a:srgbClr val="0033CC"/>
                </a:solidFill>
              </a:rPr>
              <a:t> </a:t>
            </a:r>
            <a:r>
              <a:rPr dirty="0" spc="-125">
                <a:solidFill>
                  <a:srgbClr val="0033CC"/>
                </a:solidFill>
              </a:rPr>
              <a:t>manque</a:t>
            </a:r>
            <a:r>
              <a:rPr dirty="0" spc="-110">
                <a:solidFill>
                  <a:srgbClr val="0033CC"/>
                </a:solidFill>
              </a:rPr>
              <a:t> </a:t>
            </a:r>
            <a:r>
              <a:rPr dirty="0" spc="-114">
                <a:solidFill>
                  <a:srgbClr val="0033CC"/>
                </a:solidFill>
              </a:rPr>
              <a:t>de</a:t>
            </a:r>
            <a:r>
              <a:rPr dirty="0" spc="-50">
                <a:solidFill>
                  <a:srgbClr val="0033CC"/>
                </a:solidFill>
              </a:rPr>
              <a:t> </a:t>
            </a:r>
            <a:r>
              <a:rPr dirty="0" spc="-35">
                <a:solidFill>
                  <a:srgbClr val="0033CC"/>
                </a:solidFill>
              </a:rPr>
              <a:t>communication</a:t>
            </a:r>
          </a:p>
          <a:p>
            <a:pPr>
              <a:lnSpc>
                <a:spcPct val="100000"/>
              </a:lnSpc>
              <a:spcBef>
                <a:spcPts val="675"/>
              </a:spcBef>
              <a:buClr>
                <a:srgbClr val="0033CC"/>
              </a:buClr>
              <a:buFont typeface="Arial MT"/>
              <a:buChar char="•"/>
            </a:p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pc="-120">
                <a:solidFill>
                  <a:srgbClr val="0033CC"/>
                </a:solidFill>
              </a:rPr>
              <a:t>La</a:t>
            </a:r>
            <a:r>
              <a:rPr dirty="0" spc="-75">
                <a:solidFill>
                  <a:srgbClr val="0033CC"/>
                </a:solidFill>
              </a:rPr>
              <a:t> </a:t>
            </a:r>
            <a:r>
              <a:rPr dirty="0" spc="-130">
                <a:solidFill>
                  <a:srgbClr val="0033CC"/>
                </a:solidFill>
              </a:rPr>
              <a:t>violence,</a:t>
            </a:r>
            <a:r>
              <a:rPr dirty="0" spc="-95">
                <a:solidFill>
                  <a:srgbClr val="0033CC"/>
                </a:solidFill>
              </a:rPr>
              <a:t> </a:t>
            </a:r>
            <a:r>
              <a:rPr dirty="0" spc="-114">
                <a:solidFill>
                  <a:srgbClr val="0033CC"/>
                </a:solidFill>
              </a:rPr>
              <a:t>l'angoisse,</a:t>
            </a:r>
            <a:r>
              <a:rPr dirty="0" spc="-75">
                <a:solidFill>
                  <a:srgbClr val="0033CC"/>
                </a:solidFill>
              </a:rPr>
              <a:t> </a:t>
            </a:r>
            <a:r>
              <a:rPr dirty="0" spc="-175">
                <a:solidFill>
                  <a:srgbClr val="0033CC"/>
                </a:solidFill>
              </a:rPr>
              <a:t>la</a:t>
            </a:r>
            <a:r>
              <a:rPr dirty="0" spc="-75">
                <a:solidFill>
                  <a:srgbClr val="0033CC"/>
                </a:solidFill>
              </a:rPr>
              <a:t> </a:t>
            </a:r>
            <a:r>
              <a:rPr dirty="0" spc="-100">
                <a:solidFill>
                  <a:srgbClr val="0033CC"/>
                </a:solidFill>
              </a:rPr>
              <a:t>dépression,</a:t>
            </a:r>
            <a:r>
              <a:rPr dirty="0" spc="-55">
                <a:solidFill>
                  <a:srgbClr val="0033CC"/>
                </a:solidFill>
              </a:rPr>
              <a:t> </a:t>
            </a:r>
            <a:r>
              <a:rPr dirty="0" spc="-130">
                <a:solidFill>
                  <a:srgbClr val="0033CC"/>
                </a:solidFill>
              </a:rPr>
              <a:t>l'agressivité,</a:t>
            </a:r>
            <a:r>
              <a:rPr dirty="0" spc="-95">
                <a:solidFill>
                  <a:srgbClr val="0033CC"/>
                </a:solidFill>
              </a:rPr>
              <a:t> </a:t>
            </a:r>
            <a:r>
              <a:rPr dirty="0" spc="-175">
                <a:solidFill>
                  <a:srgbClr val="0033CC"/>
                </a:solidFill>
              </a:rPr>
              <a:t>la</a:t>
            </a:r>
            <a:r>
              <a:rPr dirty="0" spc="-55">
                <a:solidFill>
                  <a:srgbClr val="0033CC"/>
                </a:solidFill>
              </a:rPr>
              <a:t> </a:t>
            </a:r>
            <a:r>
              <a:rPr dirty="0" spc="-30">
                <a:solidFill>
                  <a:srgbClr val="0033CC"/>
                </a:solidFill>
              </a:rPr>
              <a:t>frustration</a:t>
            </a:r>
            <a:r>
              <a:rPr dirty="0" spc="-30"/>
              <a:t>.</a:t>
            </a: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169400" y="1725802"/>
          <a:ext cx="2673985" cy="4289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085"/>
              </a:tblGrid>
              <a:tr h="3837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 marL="278130" marR="257810" indent="635">
                        <a:lnSpc>
                          <a:spcPct val="100000"/>
                        </a:lnSpc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Sources</a:t>
                      </a:r>
                      <a:r>
                        <a:rPr dirty="0" sz="1800" spc="1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liées</a:t>
                      </a:r>
                      <a:r>
                        <a:rPr dirty="0" sz="1800" spc="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fonctionnement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l’organisation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2"/>
                    </a:solidFill>
                  </a:tcPr>
                </a:tc>
              </a:tr>
              <a:tr h="45148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dirty="0" sz="1800" spc="-55">
                          <a:latin typeface="Trebuchet MS"/>
                          <a:cs typeface="Trebuchet MS"/>
                        </a:rPr>
                        <a:t>Sources</a:t>
                      </a:r>
                      <a:r>
                        <a:rPr dirty="0" sz="1800" spc="-1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25">
                          <a:latin typeface="Trebuchet MS"/>
                          <a:cs typeface="Trebuchet MS"/>
                        </a:rPr>
                        <a:t>psychologiques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215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7958708" y="5888570"/>
            <a:ext cx="993775" cy="76200"/>
            <a:chOff x="7958708" y="5888570"/>
            <a:chExt cx="993775" cy="762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75902" y="5888570"/>
              <a:ext cx="69850" cy="76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958709" y="5923495"/>
              <a:ext cx="993775" cy="6350"/>
            </a:xfrm>
            <a:custGeom>
              <a:avLst/>
              <a:gdLst/>
              <a:ahLst/>
              <a:cxnLst/>
              <a:rect l="l" t="t" r="r" b="b"/>
              <a:pathLst>
                <a:path w="993775" h="6350">
                  <a:moveTo>
                    <a:pt x="917194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917194" y="6350"/>
                  </a:lnTo>
                  <a:lnTo>
                    <a:pt x="917194" y="0"/>
                  </a:lnTo>
                  <a:close/>
                </a:path>
                <a:path w="993775" h="6350">
                  <a:moveTo>
                    <a:pt x="993394" y="3175"/>
                  </a:moveTo>
                  <a:lnTo>
                    <a:pt x="987044" y="0"/>
                  </a:lnTo>
                  <a:lnTo>
                    <a:pt x="929894" y="0"/>
                  </a:lnTo>
                  <a:lnTo>
                    <a:pt x="929894" y="6350"/>
                  </a:lnTo>
                  <a:lnTo>
                    <a:pt x="987044" y="6350"/>
                  </a:lnTo>
                  <a:lnTo>
                    <a:pt x="993394" y="3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46" rIns="0" bIns="0" rtlCol="0" vert="horz">
            <a:spAutoFit/>
          </a:bodyPr>
          <a:lstStyle/>
          <a:p>
            <a:pPr marL="306705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Les</a:t>
            </a:r>
            <a:r>
              <a:rPr dirty="0" sz="3200" spc="-95"/>
              <a:t> </a:t>
            </a:r>
            <a:r>
              <a:rPr dirty="0" sz="3200"/>
              <a:t>attitudes</a:t>
            </a:r>
            <a:r>
              <a:rPr dirty="0" sz="3200" spc="-65"/>
              <a:t> </a:t>
            </a:r>
            <a:r>
              <a:rPr dirty="0" sz="3200"/>
              <a:t>face</a:t>
            </a:r>
            <a:r>
              <a:rPr dirty="0" sz="3200" spc="-80"/>
              <a:t> </a:t>
            </a:r>
            <a:r>
              <a:rPr dirty="0" sz="3200"/>
              <a:t>à</a:t>
            </a:r>
            <a:r>
              <a:rPr dirty="0" sz="3200" spc="-65"/>
              <a:t> </a:t>
            </a:r>
            <a:r>
              <a:rPr dirty="0" sz="3200"/>
              <a:t>un</a:t>
            </a:r>
            <a:r>
              <a:rPr dirty="0" sz="3200" spc="-75"/>
              <a:t> </a:t>
            </a:r>
            <a:r>
              <a:rPr dirty="0" sz="3200"/>
              <a:t>conflit</a:t>
            </a:r>
            <a:r>
              <a:rPr dirty="0" sz="3200" spc="-55"/>
              <a:t> </a:t>
            </a:r>
            <a:r>
              <a:rPr dirty="0" sz="3200"/>
              <a:t>en</a:t>
            </a:r>
            <a:r>
              <a:rPr dirty="0" sz="3200" spc="-65"/>
              <a:t> </a:t>
            </a:r>
            <a:r>
              <a:rPr dirty="0" sz="3200"/>
              <a:t>milieu</a:t>
            </a:r>
            <a:r>
              <a:rPr dirty="0" sz="3200" spc="-60"/>
              <a:t> </a:t>
            </a:r>
            <a:r>
              <a:rPr dirty="0" sz="3200" spc="-10"/>
              <a:t>professionnel</a:t>
            </a:r>
            <a:endParaRPr sz="3200"/>
          </a:p>
        </p:txBody>
      </p:sp>
      <p:sp>
        <p:nvSpPr>
          <p:cNvPr id="3" name="object 3" descr=""/>
          <p:cNvSpPr/>
          <p:nvPr/>
        </p:nvSpPr>
        <p:spPr>
          <a:xfrm>
            <a:off x="1436497" y="1581530"/>
            <a:ext cx="9313545" cy="0"/>
          </a:xfrm>
          <a:custGeom>
            <a:avLst/>
            <a:gdLst/>
            <a:ahLst/>
            <a:cxnLst/>
            <a:rect l="l" t="t" r="r" b="b"/>
            <a:pathLst>
              <a:path w="9313545" h="0">
                <a:moveTo>
                  <a:pt x="0" y="0"/>
                </a:moveTo>
                <a:lnTo>
                  <a:pt x="9313418" y="0"/>
                </a:lnTo>
              </a:path>
            </a:pathLst>
          </a:custGeom>
          <a:ln w="31970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3470" y="2254084"/>
            <a:ext cx="7132447" cy="365353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4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Résolution</a:t>
            </a:r>
            <a:r>
              <a:rPr dirty="0" sz="3200" spc="-114"/>
              <a:t> </a:t>
            </a:r>
            <a:r>
              <a:rPr dirty="0" sz="3200"/>
              <a:t>ou</a:t>
            </a:r>
            <a:r>
              <a:rPr dirty="0" sz="3200" spc="-85"/>
              <a:t> </a:t>
            </a:r>
            <a:r>
              <a:rPr dirty="0" sz="3200"/>
              <a:t>gestion</a:t>
            </a:r>
            <a:r>
              <a:rPr dirty="0" sz="3200" spc="-110"/>
              <a:t> </a:t>
            </a:r>
            <a:r>
              <a:rPr dirty="0" sz="3200"/>
              <a:t>de</a:t>
            </a:r>
            <a:r>
              <a:rPr dirty="0" sz="3200" spc="-100"/>
              <a:t> </a:t>
            </a:r>
            <a:r>
              <a:rPr dirty="0" sz="3200"/>
              <a:t>conflits</a:t>
            </a:r>
            <a:r>
              <a:rPr dirty="0" sz="3200" spc="-95"/>
              <a:t> </a:t>
            </a:r>
            <a:r>
              <a:rPr dirty="0" sz="3200"/>
              <a:t>en</a:t>
            </a:r>
            <a:r>
              <a:rPr dirty="0" sz="3200" spc="-85"/>
              <a:t> </a:t>
            </a:r>
            <a:r>
              <a:rPr dirty="0" sz="3200"/>
              <a:t>milieu</a:t>
            </a:r>
            <a:r>
              <a:rPr dirty="0" sz="3200" spc="-75"/>
              <a:t> </a:t>
            </a:r>
            <a:r>
              <a:rPr dirty="0" sz="3200" spc="-10"/>
              <a:t>professionnel</a:t>
            </a:r>
            <a:endParaRPr sz="3200"/>
          </a:p>
        </p:txBody>
      </p:sp>
      <p:sp>
        <p:nvSpPr>
          <p:cNvPr id="3" name="object 3" descr=""/>
          <p:cNvSpPr/>
          <p:nvPr/>
        </p:nvSpPr>
        <p:spPr>
          <a:xfrm>
            <a:off x="1436497" y="1581530"/>
            <a:ext cx="9313545" cy="0"/>
          </a:xfrm>
          <a:custGeom>
            <a:avLst/>
            <a:gdLst/>
            <a:ahLst/>
            <a:cxnLst/>
            <a:rect l="l" t="t" r="r" b="b"/>
            <a:pathLst>
              <a:path w="9313545" h="0">
                <a:moveTo>
                  <a:pt x="0" y="0"/>
                </a:moveTo>
                <a:lnTo>
                  <a:pt x="9313418" y="0"/>
                </a:lnTo>
              </a:path>
            </a:pathLst>
          </a:custGeom>
          <a:ln w="31970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800606"/>
            <a:ext cx="29197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2000" spc="-1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recours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Hiérarchique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63700" y="3005074"/>
            <a:ext cx="13271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L'arbitrage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635" y="4209034"/>
            <a:ext cx="1574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 b="1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000" spc="-114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médiation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11527" y="5413349"/>
            <a:ext cx="174371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60" b="1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000" spc="-13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négociation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98696" y="1681098"/>
            <a:ext cx="468820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70">
                <a:latin typeface="Trebuchet MS"/>
                <a:cs typeface="Trebuchet MS"/>
              </a:rPr>
              <a:t>Solution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rapide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pour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situations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d'urgences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-75">
                <a:latin typeface="Trebuchet MS"/>
                <a:cs typeface="Trebuchet MS"/>
              </a:rPr>
              <a:t>Impose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solution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sans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résoudre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le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problème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80">
                <a:latin typeface="Trebuchet MS"/>
                <a:cs typeface="Trebuchet MS"/>
              </a:rPr>
              <a:t>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débouche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ainsi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souvent</a:t>
            </a:r>
            <a:r>
              <a:rPr dirty="0" sz="1800" spc="-114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sur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un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conflit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latent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70682" y="2933827"/>
            <a:ext cx="716216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14">
                <a:latin typeface="Trebuchet MS"/>
                <a:cs typeface="Trebuchet MS"/>
              </a:rPr>
              <a:t>Implique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parties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en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leur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demandant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de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choisir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un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arbitre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-90">
                <a:latin typeface="Trebuchet MS"/>
                <a:cs typeface="Trebuchet MS"/>
              </a:rPr>
              <a:t>Le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conflit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peut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trouver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fin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apaisée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sans </a:t>
            </a:r>
            <a:r>
              <a:rPr dirty="0" sz="1800" spc="-20">
                <a:latin typeface="Trebuchet MS"/>
                <a:cs typeface="Trebuchet MS"/>
              </a:rPr>
              <a:t>rebondissement</a:t>
            </a: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 sz="1800" spc="-80">
                <a:latin typeface="Trebuchet MS"/>
                <a:cs typeface="Trebuchet MS"/>
              </a:rPr>
              <a:t>Néanmoins.</a:t>
            </a:r>
            <a:r>
              <a:rPr dirty="0" sz="1800" spc="-65">
                <a:latin typeface="Trebuchet MS"/>
                <a:cs typeface="Trebuchet MS"/>
              </a:rPr>
              <a:t> Cette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solution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nécessite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que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le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conflit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ne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soit </a:t>
            </a:r>
            <a:r>
              <a:rPr dirty="0" sz="1800" spc="-120">
                <a:latin typeface="Trebuchet MS"/>
                <a:cs typeface="Trebuchet MS"/>
              </a:rPr>
              <a:t>pas</a:t>
            </a:r>
            <a:r>
              <a:rPr dirty="0" sz="1800" spc="-45">
                <a:latin typeface="Trebuchet MS"/>
                <a:cs typeface="Trebuchet MS"/>
              </a:rPr>
              <a:t> trop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avancé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854579" y="4213352"/>
            <a:ext cx="48888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>
                <a:latin typeface="Trebuchet MS"/>
                <a:cs typeface="Trebuchet MS"/>
              </a:rPr>
              <a:t>Un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processus</a:t>
            </a:r>
            <a:r>
              <a:rPr dirty="0" sz="1800" spc="-10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volontaire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résolution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conflits.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-90">
                <a:latin typeface="Trebuchet MS"/>
                <a:cs typeface="Trebuchet MS"/>
              </a:rPr>
              <a:t>Le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55">
                <a:latin typeface="Trebuchet MS"/>
                <a:cs typeface="Trebuchet MS"/>
              </a:rPr>
              <a:t>médiateur,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qui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facilite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la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discussion.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920997" y="5380126"/>
            <a:ext cx="45764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14">
                <a:latin typeface="Trebuchet MS"/>
                <a:cs typeface="Trebuchet MS"/>
              </a:rPr>
              <a:t>La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négociation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conflictuelle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(Gagnant/perdant)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dirty="0" sz="1800" spc="-114">
                <a:latin typeface="Trebuchet MS"/>
                <a:cs typeface="Trebuchet MS"/>
              </a:rPr>
              <a:t>La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négociation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cooperative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(Gagnant/gagnant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2775" rIns="0" bIns="0" rtlCol="0" vert="horz">
            <a:spAutoFit/>
          </a:bodyPr>
          <a:lstStyle/>
          <a:p>
            <a:pPr marL="3917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Les</a:t>
            </a:r>
            <a:r>
              <a:rPr dirty="0" sz="3600" spc="-25"/>
              <a:t> </a:t>
            </a:r>
            <a:r>
              <a:rPr dirty="0" sz="3600"/>
              <a:t>principes</a:t>
            </a:r>
            <a:r>
              <a:rPr dirty="0" sz="3600" spc="-60"/>
              <a:t> </a:t>
            </a:r>
            <a:r>
              <a:rPr dirty="0" sz="3600"/>
              <a:t>de</a:t>
            </a:r>
            <a:r>
              <a:rPr dirty="0" sz="3600" spc="-10"/>
              <a:t> </a:t>
            </a:r>
            <a:r>
              <a:rPr dirty="0" sz="3600"/>
              <a:t>base</a:t>
            </a:r>
            <a:r>
              <a:rPr dirty="0" sz="3600" spc="-60"/>
              <a:t> </a:t>
            </a:r>
            <a:r>
              <a:rPr dirty="0" sz="3600"/>
              <a:t>de</a:t>
            </a:r>
            <a:r>
              <a:rPr dirty="0" sz="3600" spc="-20"/>
              <a:t> </a:t>
            </a:r>
            <a:r>
              <a:rPr dirty="0" sz="3600"/>
              <a:t>la</a:t>
            </a:r>
            <a:r>
              <a:rPr dirty="0" sz="3600" spc="-35"/>
              <a:t> </a:t>
            </a:r>
            <a:r>
              <a:rPr dirty="0" sz="3600"/>
              <a:t>gestion</a:t>
            </a:r>
            <a:r>
              <a:rPr dirty="0" sz="3600" spc="-35"/>
              <a:t> </a:t>
            </a:r>
            <a:r>
              <a:rPr dirty="0" sz="3600"/>
              <a:t>de</a:t>
            </a:r>
            <a:r>
              <a:rPr dirty="0" sz="3600" spc="-15"/>
              <a:t> </a:t>
            </a:r>
            <a:r>
              <a:rPr dirty="0" sz="3600" spc="-10"/>
              <a:t>conflits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1436497" y="1608963"/>
            <a:ext cx="9313545" cy="0"/>
          </a:xfrm>
          <a:custGeom>
            <a:avLst/>
            <a:gdLst/>
            <a:ahLst/>
            <a:cxnLst/>
            <a:rect l="l" t="t" r="r" b="b"/>
            <a:pathLst>
              <a:path w="9313545" h="0">
                <a:moveTo>
                  <a:pt x="0" y="0"/>
                </a:moveTo>
                <a:lnTo>
                  <a:pt x="9313418" y="0"/>
                </a:lnTo>
              </a:path>
            </a:pathLst>
          </a:custGeom>
          <a:ln w="31970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2201672"/>
            <a:ext cx="15347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60" b="1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000" spc="-13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25" b="1">
                <a:solidFill>
                  <a:srgbClr val="0033CC"/>
                </a:solidFill>
                <a:latin typeface="Trebuchet MS"/>
                <a:cs typeface="Trebuchet MS"/>
              </a:rPr>
              <a:t>neutralité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635" y="3807967"/>
            <a:ext cx="26435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2000" spc="-3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désir</a:t>
            </a:r>
            <a:r>
              <a:rPr dirty="0" sz="2000" spc="-4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2000" spc="-2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règlement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635" y="5011877"/>
            <a:ext cx="24466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0" b="1">
                <a:solidFill>
                  <a:srgbClr val="0033CC"/>
                </a:solidFill>
                <a:latin typeface="Trebuchet MS"/>
                <a:cs typeface="Trebuchet MS"/>
              </a:rPr>
              <a:t>L’utilisation</a:t>
            </a:r>
            <a:r>
              <a:rPr dirty="0" sz="2000" spc="-10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000" spc="-4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5" b="1">
                <a:solidFill>
                  <a:srgbClr val="0033CC"/>
                </a:solidFill>
                <a:latin typeface="Trebuchet MS"/>
                <a:cs typeface="Trebuchet MS"/>
              </a:rPr>
              <a:t>faits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63139" y="2185161"/>
            <a:ext cx="427164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85">
                <a:latin typeface="Trebuchet MS"/>
                <a:cs typeface="Trebuchet MS"/>
              </a:rPr>
              <a:t>Maintenir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position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neutre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et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impartiale </a:t>
            </a:r>
            <a:r>
              <a:rPr dirty="0" sz="1800" spc="-45">
                <a:latin typeface="Trebuchet MS"/>
                <a:cs typeface="Trebuchet MS"/>
              </a:rPr>
              <a:t>pour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faciliter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résolution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équitable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et </a:t>
            </a:r>
            <a:r>
              <a:rPr dirty="0" sz="1800" spc="-120">
                <a:latin typeface="Trebuchet MS"/>
                <a:cs typeface="Trebuchet MS"/>
              </a:rPr>
              <a:t>objective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du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conflit.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11270" y="3811270"/>
            <a:ext cx="68465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55">
                <a:latin typeface="Trebuchet MS"/>
                <a:cs typeface="Trebuchet MS"/>
              </a:rPr>
              <a:t>Chercher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activement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solutions</a:t>
            </a:r>
            <a:r>
              <a:rPr dirty="0" sz="1800" spc="-105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et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compromis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pour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résoudre </a:t>
            </a:r>
            <a:r>
              <a:rPr dirty="0" sz="1800" spc="-25">
                <a:latin typeface="Trebuchet MS"/>
                <a:cs typeface="Trebuchet MS"/>
              </a:rPr>
              <a:t>le </a:t>
            </a:r>
            <a:r>
              <a:rPr dirty="0" sz="1800" spc="-114">
                <a:latin typeface="Trebuchet MS"/>
                <a:cs typeface="Trebuchet MS"/>
              </a:rPr>
              <a:t>conflit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manière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satisfaisante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pour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toutes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parties.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53358" y="5042661"/>
            <a:ext cx="58172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90">
                <a:latin typeface="Trebuchet MS"/>
                <a:cs typeface="Trebuchet MS"/>
              </a:rPr>
              <a:t>Se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baser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sur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faits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concrets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et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informations </a:t>
            </a:r>
            <a:r>
              <a:rPr dirty="0" sz="1800" spc="-110">
                <a:latin typeface="Trebuchet MS"/>
                <a:cs typeface="Trebuchet MS"/>
              </a:rPr>
              <a:t>objectives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pour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éclairer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la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résolution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du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conflit,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évitant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ainsi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jugements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basés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sur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perceptions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subjectives.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63064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Prévention</a:t>
            </a:r>
            <a:r>
              <a:rPr dirty="0" sz="4000" spc="-175"/>
              <a:t> </a:t>
            </a:r>
            <a:r>
              <a:rPr dirty="0" sz="4000"/>
              <a:t>du</a:t>
            </a:r>
            <a:r>
              <a:rPr dirty="0" sz="4000" spc="-175"/>
              <a:t> </a:t>
            </a:r>
            <a:r>
              <a:rPr dirty="0" sz="4000"/>
              <a:t>conflit</a:t>
            </a:r>
            <a:r>
              <a:rPr dirty="0" sz="4000" spc="-170"/>
              <a:t> </a:t>
            </a:r>
            <a:r>
              <a:rPr dirty="0" sz="4000"/>
              <a:t>au</a:t>
            </a:r>
            <a:r>
              <a:rPr dirty="0" sz="4000" spc="-180"/>
              <a:t> </a:t>
            </a:r>
            <a:r>
              <a:rPr dirty="0" sz="4000" spc="-10"/>
              <a:t>travail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965606" y="1661922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800606"/>
            <a:ext cx="272478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20" b="1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dirty="0" sz="2000" spc="10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Claire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635" y="2603754"/>
            <a:ext cx="31153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Établissement de</a:t>
            </a:r>
            <a:r>
              <a:rPr dirty="0" sz="2000" spc="5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70" b="1">
                <a:solidFill>
                  <a:srgbClr val="0033CC"/>
                </a:solidFill>
                <a:latin typeface="Trebuchet MS"/>
                <a:cs typeface="Trebuchet MS"/>
              </a:rPr>
              <a:t>Normes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635" y="3406266"/>
            <a:ext cx="412242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Formation</a:t>
            </a:r>
            <a:r>
              <a:rPr dirty="0" sz="2000" spc="6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en</a:t>
            </a:r>
            <a:r>
              <a:rPr dirty="0" sz="2000" spc="9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Gestion</a:t>
            </a:r>
            <a:r>
              <a:rPr dirty="0" sz="2000" spc="8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000" spc="11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Conflits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635" y="4209034"/>
            <a:ext cx="2382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Soutien</a:t>
            </a:r>
            <a:r>
              <a:rPr dirty="0" sz="2000" spc="6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Émotionnel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16635" y="5011877"/>
            <a:ext cx="214185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0033CC"/>
                </a:solidFill>
                <a:latin typeface="Trebuchet MS"/>
                <a:cs typeface="Trebuchet MS"/>
              </a:rPr>
              <a:t>Leadership</a:t>
            </a:r>
            <a:r>
              <a:rPr dirty="0" sz="2000" spc="-6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0033CC"/>
                </a:solidFill>
                <a:latin typeface="Trebuchet MS"/>
                <a:cs typeface="Trebuchet MS"/>
              </a:rPr>
              <a:t>Positif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811270" y="1852421"/>
            <a:ext cx="68878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05">
                <a:latin typeface="Trebuchet MS"/>
                <a:cs typeface="Trebuchet MS"/>
              </a:rPr>
              <a:t>Établir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communication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transparente</a:t>
            </a:r>
            <a:r>
              <a:rPr dirty="0" sz="1800" spc="-40">
                <a:latin typeface="Trebuchet MS"/>
                <a:cs typeface="Trebuchet MS"/>
              </a:rPr>
              <a:t> pour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éviter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malentendus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et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1800" spc="-110">
                <a:latin typeface="Trebuchet MS"/>
                <a:cs typeface="Trebuchet MS"/>
              </a:rPr>
              <a:t>clarifier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attentes.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183760" y="2670175"/>
            <a:ext cx="66833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65">
                <a:latin typeface="Trebuchet MS"/>
                <a:cs typeface="Trebuchet MS"/>
              </a:rPr>
              <a:t>Définir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des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normes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de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comportement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professionnel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35">
                <a:latin typeface="Trebuchet MS"/>
                <a:cs typeface="Trebuchet MS"/>
              </a:rPr>
              <a:t>et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politiques </a:t>
            </a:r>
            <a:r>
              <a:rPr dirty="0" sz="1800" spc="-105">
                <a:latin typeface="Trebuchet MS"/>
                <a:cs typeface="Trebuchet MS"/>
              </a:rPr>
              <a:t>claires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pour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guider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interactions.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233796" y="3467480"/>
            <a:ext cx="545147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40">
                <a:latin typeface="Trebuchet MS"/>
                <a:cs typeface="Trebuchet MS"/>
              </a:rPr>
              <a:t>Offrir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une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formation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régulière</a:t>
            </a:r>
            <a:r>
              <a:rPr dirty="0" sz="1800" spc="-45">
                <a:latin typeface="Trebuchet MS"/>
                <a:cs typeface="Trebuchet MS"/>
              </a:rPr>
              <a:t> sur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la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gestion </a:t>
            </a:r>
            <a:r>
              <a:rPr dirty="0" sz="1800" spc="-95">
                <a:latin typeface="Trebuchet MS"/>
                <a:cs typeface="Trebuchet MS"/>
              </a:rPr>
              <a:t>des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conflits</a:t>
            </a:r>
            <a:endParaRPr sz="1800">
              <a:latin typeface="Trebuchet MS"/>
              <a:cs typeface="Trebuchet MS"/>
            </a:endParaRPr>
          </a:p>
          <a:p>
            <a:pPr marL="299085">
              <a:lnSpc>
                <a:spcPct val="100000"/>
              </a:lnSpc>
            </a:pPr>
            <a:r>
              <a:rPr dirty="0" sz="1800" spc="-45">
                <a:latin typeface="Trebuchet MS"/>
                <a:cs typeface="Trebuchet MS"/>
              </a:rPr>
              <a:t>pour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renforcer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compétences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des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employés.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89197" y="4286504"/>
            <a:ext cx="5386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40">
                <a:latin typeface="Trebuchet MS"/>
                <a:cs typeface="Trebuchet MS"/>
              </a:rPr>
              <a:t>Offrir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un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soutien </a:t>
            </a:r>
            <a:r>
              <a:rPr dirty="0" sz="1800" spc="-114">
                <a:latin typeface="Trebuchet MS"/>
                <a:cs typeface="Trebuchet MS"/>
              </a:rPr>
              <a:t>émotionnel,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en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particulier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lors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de </a:t>
            </a:r>
            <a:r>
              <a:rPr dirty="0" sz="1800" spc="-114">
                <a:latin typeface="Trebuchet MS"/>
                <a:cs typeface="Trebuchet MS"/>
              </a:rPr>
              <a:t>changements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organisationnels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ou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périodes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stress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280409" y="5093284"/>
            <a:ext cx="701992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80">
                <a:latin typeface="Trebuchet MS"/>
                <a:cs typeface="Trebuchet MS"/>
              </a:rPr>
              <a:t>Encourager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un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leadership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positif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qui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favorise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 spc="-100">
                <a:latin typeface="Trebuchet MS"/>
                <a:cs typeface="Trebuchet MS"/>
              </a:rPr>
              <a:t>un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environnement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travail </a:t>
            </a:r>
            <a:r>
              <a:rPr dirty="0" sz="1800" spc="-85">
                <a:latin typeface="Trebuchet MS"/>
                <a:cs typeface="Trebuchet MS"/>
              </a:rPr>
              <a:t>	</a:t>
            </a:r>
            <a:r>
              <a:rPr dirty="0" sz="1800" spc="-125">
                <a:latin typeface="Trebuchet MS"/>
                <a:cs typeface="Trebuchet MS"/>
              </a:rPr>
              <a:t>collaboratif.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un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soutien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émotionnel,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en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particulier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lors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25">
                <a:latin typeface="Trebuchet MS"/>
                <a:cs typeface="Trebuchet MS"/>
              </a:rPr>
              <a:t> changements </a:t>
            </a:r>
            <a:r>
              <a:rPr dirty="0" sz="1800" spc="-25">
                <a:latin typeface="Trebuchet MS"/>
                <a:cs typeface="Trebuchet MS"/>
              </a:rPr>
              <a:t>	</a:t>
            </a:r>
            <a:r>
              <a:rPr dirty="0" sz="1800" spc="-95">
                <a:latin typeface="Trebuchet MS"/>
                <a:cs typeface="Trebuchet MS"/>
              </a:rPr>
              <a:t>organisationnels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ou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périodes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stress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3458" y="2830144"/>
            <a:ext cx="56057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dirty="0" spc="-40"/>
              <a:t> </a:t>
            </a:r>
            <a:r>
              <a:rPr dirty="0"/>
              <a:t>gestion</a:t>
            </a:r>
            <a:r>
              <a:rPr dirty="0" spc="-45"/>
              <a:t> </a:t>
            </a:r>
            <a:r>
              <a:rPr dirty="0"/>
              <a:t>des</a:t>
            </a:r>
            <a:r>
              <a:rPr dirty="0" spc="-35"/>
              <a:t> </a:t>
            </a:r>
            <a:r>
              <a:rPr dirty="0" spc="-10"/>
              <a:t>risques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3935" y="3018789"/>
            <a:ext cx="762317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Qu’est-</a:t>
            </a:r>
            <a:r>
              <a:rPr dirty="0"/>
              <a:t>ce</a:t>
            </a:r>
            <a:r>
              <a:rPr dirty="0" spc="5"/>
              <a:t> </a:t>
            </a:r>
            <a:r>
              <a:rPr dirty="0"/>
              <a:t>que</a:t>
            </a:r>
            <a:r>
              <a:rPr dirty="0" spc="15"/>
              <a:t> </a:t>
            </a:r>
            <a:r>
              <a:rPr dirty="0"/>
              <a:t>le</a:t>
            </a:r>
            <a:r>
              <a:rPr dirty="0" spc="5"/>
              <a:t> </a:t>
            </a:r>
            <a:r>
              <a:rPr dirty="0" spc="-10"/>
              <a:t>changement?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8732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dirty="0" spc="-60"/>
              <a:t> </a:t>
            </a:r>
            <a:r>
              <a:rPr dirty="0"/>
              <a:t>notion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risque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2094433"/>
            <a:ext cx="10008235" cy="1226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039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«</a:t>
            </a:r>
            <a:r>
              <a:rPr dirty="0" sz="2000" b="1">
                <a:latin typeface="Trebuchet MS"/>
                <a:cs typeface="Trebuchet MS"/>
              </a:rPr>
              <a:t>Le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risque</a:t>
            </a:r>
            <a:r>
              <a:rPr dirty="0" sz="2000" spc="-5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peut</a:t>
            </a:r>
            <a:r>
              <a:rPr dirty="0" sz="2000" spc="-5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être</a:t>
            </a:r>
            <a:r>
              <a:rPr dirty="0" sz="2000" spc="-45" b="1">
                <a:latin typeface="Trebuchet MS"/>
                <a:cs typeface="Trebuchet MS"/>
              </a:rPr>
              <a:t> défini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spc="65" b="1">
                <a:latin typeface="Trebuchet MS"/>
                <a:cs typeface="Trebuchet MS"/>
              </a:rPr>
              <a:t>comme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la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combinaison</a:t>
            </a:r>
            <a:r>
              <a:rPr dirty="0" sz="2000" spc="-7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de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la</a:t>
            </a:r>
            <a:r>
              <a:rPr dirty="0" sz="2000" spc="-3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probabilité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d'un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événement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039"/>
              </a:lnSpc>
            </a:pPr>
            <a:r>
              <a:rPr dirty="0" sz="2000" b="1">
                <a:latin typeface="Trebuchet MS"/>
                <a:cs typeface="Trebuchet MS"/>
              </a:rPr>
              <a:t>et</a:t>
            </a:r>
            <a:r>
              <a:rPr dirty="0" sz="2000" spc="-1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de</a:t>
            </a:r>
            <a:r>
              <a:rPr dirty="0" sz="2000" spc="-1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ses</a:t>
            </a:r>
            <a:r>
              <a:rPr dirty="0" sz="2000" spc="-10" b="1">
                <a:latin typeface="Trebuchet MS"/>
                <a:cs typeface="Trebuchet MS"/>
              </a:rPr>
              <a:t> conséquences</a:t>
            </a:r>
            <a:r>
              <a:rPr dirty="0" sz="2000" spc="-10">
                <a:latin typeface="Trebuchet MS"/>
                <a:cs typeface="Trebuchet MS"/>
              </a:rPr>
              <a:t>.»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000" spc="-40">
                <a:latin typeface="Trebuchet MS"/>
                <a:cs typeface="Trebuchet MS"/>
              </a:rPr>
              <a:t>Donc,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un </a:t>
            </a:r>
            <a:r>
              <a:rPr dirty="0" sz="2000" spc="-95">
                <a:latin typeface="Trebuchet MS"/>
                <a:cs typeface="Trebuchet MS"/>
              </a:rPr>
              <a:t>risque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combine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une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probabilité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et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ses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conséquences.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635" y="5372201"/>
            <a:ext cx="10083800" cy="54483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 marR="5080">
              <a:lnSpc>
                <a:spcPct val="70100"/>
              </a:lnSpc>
              <a:spcBef>
                <a:spcPts val="819"/>
              </a:spcBef>
            </a:pPr>
            <a:r>
              <a:rPr dirty="0" sz="2000">
                <a:latin typeface="Trebuchet MS"/>
                <a:cs typeface="Trebuchet MS"/>
              </a:rPr>
              <a:t>Un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risque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se</a:t>
            </a:r>
            <a:r>
              <a:rPr dirty="0" sz="2000" spc="-20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rapporte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donc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à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un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événement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dont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1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conséquences</a:t>
            </a:r>
            <a:r>
              <a:rPr dirty="0" sz="2000" spc="-75">
                <a:latin typeface="Trebuchet MS"/>
                <a:cs typeface="Trebuchet MS"/>
              </a:rPr>
              <a:t> vont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perturber </a:t>
            </a:r>
            <a:r>
              <a:rPr dirty="0" sz="2000" spc="-150">
                <a:latin typeface="Trebuchet MS"/>
                <a:cs typeface="Trebuchet MS"/>
              </a:rPr>
              <a:t>d’une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80">
                <a:latin typeface="Trebuchet MS"/>
                <a:cs typeface="Trebuchet MS"/>
              </a:rPr>
              <a:t>manière </a:t>
            </a:r>
            <a:r>
              <a:rPr dirty="0" sz="2000" spc="-30">
                <a:latin typeface="Trebuchet MS"/>
                <a:cs typeface="Trebuchet MS"/>
              </a:rPr>
              <a:t>ou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d’une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autre </a:t>
            </a:r>
            <a:r>
              <a:rPr dirty="0" sz="2000" spc="-145">
                <a:latin typeface="Trebuchet MS"/>
                <a:cs typeface="Trebuchet MS"/>
              </a:rPr>
              <a:t>le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déroulement</a:t>
            </a:r>
            <a:r>
              <a:rPr dirty="0" sz="2000" spc="-13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normal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des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activités.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908" y="3420617"/>
            <a:ext cx="8793988" cy="158038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687320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dirty="0" spc="-60"/>
              <a:t> </a:t>
            </a:r>
            <a:r>
              <a:rPr dirty="0"/>
              <a:t>notion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risque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766442"/>
            <a:ext cx="9714230" cy="118999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dirty="0" sz="2400" spc="-60">
                <a:latin typeface="Trebuchet MS"/>
                <a:cs typeface="Trebuchet MS"/>
              </a:rPr>
              <a:t>D’un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point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vue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quantitatif,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le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risque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est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caractérisé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très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fréquemment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par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la </a:t>
            </a:r>
            <a:r>
              <a:rPr dirty="0" sz="2400" spc="-135">
                <a:latin typeface="Trebuchet MS"/>
                <a:cs typeface="Trebuchet MS"/>
              </a:rPr>
              <a:t>formule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415">
                <a:latin typeface="Trebuchet MS"/>
                <a:cs typeface="Trebuchet MS"/>
              </a:rPr>
              <a:t>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Criticité(risque)</a:t>
            </a:r>
            <a:r>
              <a:rPr dirty="0" sz="2400" spc="-2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=</a:t>
            </a:r>
            <a:r>
              <a:rPr dirty="0" sz="2400" spc="-6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probabilité</a:t>
            </a:r>
            <a:r>
              <a:rPr dirty="0" sz="2400" spc="-5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x</a:t>
            </a:r>
            <a:r>
              <a:rPr dirty="0" sz="2400" spc="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rebuchet MS"/>
                <a:cs typeface="Trebuchet MS"/>
              </a:rPr>
              <a:t>impact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30630" y="3752799"/>
            <a:ext cx="1243330" cy="678815"/>
            <a:chOff x="930630" y="3752799"/>
            <a:chExt cx="1243330" cy="678815"/>
          </a:xfrm>
        </p:grpSpPr>
        <p:sp>
          <p:nvSpPr>
            <p:cNvPr id="6" name="object 6" descr=""/>
            <p:cNvSpPr/>
            <p:nvPr/>
          </p:nvSpPr>
          <p:spPr>
            <a:xfrm>
              <a:off x="936980" y="3759149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1230490" y="0"/>
                  </a:moveTo>
                  <a:lnTo>
                    <a:pt x="0" y="0"/>
                  </a:lnTo>
                  <a:lnTo>
                    <a:pt x="0" y="666038"/>
                  </a:lnTo>
                  <a:lnTo>
                    <a:pt x="1230490" y="666038"/>
                  </a:lnTo>
                  <a:lnTo>
                    <a:pt x="1230490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36980" y="3759149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0" y="666038"/>
                  </a:moveTo>
                  <a:lnTo>
                    <a:pt x="1230490" y="666038"/>
                  </a:lnTo>
                  <a:lnTo>
                    <a:pt x="1230490" y="0"/>
                  </a:lnTo>
                  <a:lnTo>
                    <a:pt x="0" y="0"/>
                  </a:lnTo>
                  <a:lnTo>
                    <a:pt x="0" y="666038"/>
                  </a:lnTo>
                  <a:close/>
                </a:path>
              </a:pathLst>
            </a:custGeom>
            <a:ln w="12700">
              <a:solidFill>
                <a:srgbClr val="044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954620" y="4616272"/>
            <a:ext cx="1243330" cy="678815"/>
            <a:chOff x="954620" y="4616272"/>
            <a:chExt cx="1243330" cy="678815"/>
          </a:xfrm>
        </p:grpSpPr>
        <p:sp>
          <p:nvSpPr>
            <p:cNvPr id="9" name="object 9" descr=""/>
            <p:cNvSpPr/>
            <p:nvPr/>
          </p:nvSpPr>
          <p:spPr>
            <a:xfrm>
              <a:off x="960970" y="4622622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1230490" y="0"/>
                  </a:moveTo>
                  <a:lnTo>
                    <a:pt x="0" y="0"/>
                  </a:lnTo>
                  <a:lnTo>
                    <a:pt x="0" y="666038"/>
                  </a:lnTo>
                  <a:lnTo>
                    <a:pt x="1230490" y="666038"/>
                  </a:lnTo>
                  <a:lnTo>
                    <a:pt x="12304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60970" y="4622622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0" y="666038"/>
                  </a:moveTo>
                  <a:lnTo>
                    <a:pt x="1230490" y="666038"/>
                  </a:lnTo>
                  <a:lnTo>
                    <a:pt x="1230490" y="0"/>
                  </a:lnTo>
                  <a:lnTo>
                    <a:pt x="0" y="0"/>
                  </a:lnTo>
                  <a:lnTo>
                    <a:pt x="0" y="666038"/>
                  </a:lnTo>
                  <a:close/>
                </a:path>
              </a:pathLst>
            </a:custGeom>
            <a:ln w="12700">
              <a:solidFill>
                <a:srgbClr val="044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987069" y="5479770"/>
            <a:ext cx="1243330" cy="678815"/>
            <a:chOff x="987069" y="5479770"/>
            <a:chExt cx="1243330" cy="678815"/>
          </a:xfrm>
        </p:grpSpPr>
        <p:sp>
          <p:nvSpPr>
            <p:cNvPr id="12" name="object 12" descr=""/>
            <p:cNvSpPr/>
            <p:nvPr/>
          </p:nvSpPr>
          <p:spPr>
            <a:xfrm>
              <a:off x="993419" y="5486120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1230490" y="0"/>
                  </a:moveTo>
                  <a:lnTo>
                    <a:pt x="0" y="0"/>
                  </a:lnTo>
                  <a:lnTo>
                    <a:pt x="0" y="666038"/>
                  </a:lnTo>
                  <a:lnTo>
                    <a:pt x="1230490" y="666038"/>
                  </a:lnTo>
                  <a:lnTo>
                    <a:pt x="12304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93419" y="5486120"/>
              <a:ext cx="1230630" cy="666115"/>
            </a:xfrm>
            <a:custGeom>
              <a:avLst/>
              <a:gdLst/>
              <a:ahLst/>
              <a:cxnLst/>
              <a:rect l="l" t="t" r="r" b="b"/>
              <a:pathLst>
                <a:path w="1230630" h="666114">
                  <a:moveTo>
                    <a:pt x="0" y="666038"/>
                  </a:moveTo>
                  <a:lnTo>
                    <a:pt x="1230490" y="666038"/>
                  </a:lnTo>
                  <a:lnTo>
                    <a:pt x="1230490" y="0"/>
                  </a:lnTo>
                  <a:lnTo>
                    <a:pt x="0" y="0"/>
                  </a:lnTo>
                  <a:lnTo>
                    <a:pt x="0" y="666038"/>
                  </a:lnTo>
                  <a:close/>
                </a:path>
              </a:pathLst>
            </a:custGeom>
            <a:ln w="12700">
              <a:solidFill>
                <a:srgbClr val="04465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25167" y="3915917"/>
            <a:ext cx="1283970" cy="205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dirty="0" sz="1800" spc="-10">
                <a:latin typeface="Trebuchet MS"/>
                <a:cs typeface="Trebuchet MS"/>
              </a:rPr>
              <a:t>accepter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675"/>
              </a:spcBef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57785" marR="5080" indent="286385">
              <a:lnSpc>
                <a:spcPct val="100000"/>
              </a:lnSpc>
              <a:buFont typeface="Wingdings"/>
              <a:buChar char=""/>
              <a:tabLst>
                <a:tab pos="344170" algn="l"/>
              </a:tabLst>
            </a:pPr>
            <a:r>
              <a:rPr dirty="0" sz="1800" spc="-10">
                <a:latin typeface="Trebuchet MS"/>
                <a:cs typeface="Trebuchet MS"/>
              </a:rPr>
              <a:t>réduire </a:t>
            </a:r>
            <a:r>
              <a:rPr dirty="0" sz="1800">
                <a:latin typeface="Trebuchet MS"/>
                <a:cs typeface="Trebuchet MS"/>
              </a:rPr>
              <a:t>ou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transférer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65"/>
              </a:spcBef>
              <a:buFont typeface="Wingdings"/>
              <a:buChar char=""/>
            </a:pPr>
            <a:endParaRPr sz="1800">
              <a:latin typeface="Trebuchet MS"/>
              <a:cs typeface="Trebuchet MS"/>
            </a:endParaRPr>
          </a:p>
          <a:p>
            <a:pPr marL="384175" indent="-286385">
              <a:lnSpc>
                <a:spcPct val="100000"/>
              </a:lnSpc>
              <a:buFont typeface="Wingdings"/>
              <a:buChar char=""/>
              <a:tabLst>
                <a:tab pos="384175" algn="l"/>
              </a:tabLst>
            </a:pPr>
            <a:r>
              <a:rPr dirty="0" sz="1800" spc="-10">
                <a:latin typeface="Trebuchet MS"/>
                <a:cs typeface="Trebuchet MS"/>
              </a:rPr>
              <a:t>éviter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909" y="3341509"/>
            <a:ext cx="7665211" cy="3039364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34920">
              <a:lnSpc>
                <a:spcPct val="100000"/>
              </a:lnSpc>
              <a:spcBef>
                <a:spcPts val="105"/>
              </a:spcBef>
            </a:pPr>
            <a:r>
              <a:rPr dirty="0"/>
              <a:t>Positionner</a:t>
            </a:r>
            <a:r>
              <a:rPr dirty="0" spc="-55"/>
              <a:t> </a:t>
            </a:r>
            <a:r>
              <a:rPr dirty="0"/>
              <a:t>le</a:t>
            </a:r>
            <a:r>
              <a:rPr dirty="0" spc="-25"/>
              <a:t> </a:t>
            </a:r>
            <a:r>
              <a:rPr dirty="0" spc="-10"/>
              <a:t>risque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2357754"/>
            <a:ext cx="3982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50" b="1">
                <a:latin typeface="Trebuchet MS"/>
                <a:cs typeface="Trebuchet MS"/>
              </a:rPr>
              <a:t>Quatrième</a:t>
            </a:r>
            <a:r>
              <a:rPr dirty="0" sz="2400" spc="-6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volet</a:t>
            </a:r>
            <a:r>
              <a:rPr dirty="0" sz="2400" b="1">
                <a:latin typeface="Arial"/>
                <a:cs typeface="Arial"/>
              </a:rPr>
              <a:t>→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200" b="1">
                <a:latin typeface="Trebuchet MS"/>
                <a:cs typeface="Trebuchet MS"/>
              </a:rPr>
              <a:t>RISQUE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16635" y="3853688"/>
            <a:ext cx="10149205" cy="217932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400" spc="-100">
                <a:latin typeface="Trebuchet MS"/>
                <a:cs typeface="Trebuchet MS"/>
              </a:rPr>
              <a:t>Les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risques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font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en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sorte:</a:t>
            </a:r>
            <a:endParaRPr sz="2400">
              <a:latin typeface="Trebuchet MS"/>
              <a:cs typeface="Trebuchet MS"/>
            </a:endParaRPr>
          </a:p>
          <a:p>
            <a:pPr marL="457200" indent="-27559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Char char="•"/>
              <a:tabLst>
                <a:tab pos="457200" algn="l"/>
              </a:tabLst>
            </a:pPr>
            <a:r>
              <a:rPr dirty="0" sz="2400" spc="-165">
                <a:solidFill>
                  <a:srgbClr val="0033CC"/>
                </a:solidFill>
                <a:latin typeface="Trebuchet MS"/>
                <a:cs typeface="Trebuchet MS"/>
              </a:rPr>
              <a:t>d’influencer</a:t>
            </a:r>
            <a:r>
              <a:rPr dirty="0" sz="2400" spc="-7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033CC"/>
                </a:solidFill>
                <a:latin typeface="Trebuchet MS"/>
                <a:cs typeface="Trebuchet MS"/>
              </a:rPr>
              <a:t>Délais</a:t>
            </a:r>
            <a:endParaRPr sz="2400">
              <a:latin typeface="Trebuchet MS"/>
              <a:cs typeface="Trebuchet MS"/>
            </a:endParaRPr>
          </a:p>
          <a:p>
            <a:pPr marL="457200" indent="-27559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Char char="•"/>
              <a:tabLst>
                <a:tab pos="457200" algn="l"/>
              </a:tabLst>
            </a:pPr>
            <a:r>
              <a:rPr dirty="0" sz="2400" spc="-170">
                <a:solidFill>
                  <a:srgbClr val="0033CC"/>
                </a:solidFill>
                <a:latin typeface="Trebuchet MS"/>
                <a:cs typeface="Trebuchet MS"/>
              </a:rPr>
              <a:t>d’augmenter</a:t>
            </a:r>
            <a:r>
              <a:rPr dirty="0" sz="24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0033CC"/>
                </a:solidFill>
                <a:latin typeface="Trebuchet MS"/>
                <a:cs typeface="Trebuchet MS"/>
              </a:rPr>
              <a:t>Coûts</a:t>
            </a:r>
            <a:endParaRPr sz="2400">
              <a:latin typeface="Trebuchet MS"/>
              <a:cs typeface="Trebuchet MS"/>
            </a:endParaRPr>
          </a:p>
          <a:p>
            <a:pPr marL="12700" marR="5080" indent="444500">
              <a:lnSpc>
                <a:spcPts val="2600"/>
              </a:lnSpc>
              <a:spcBef>
                <a:spcPts val="1045"/>
              </a:spcBef>
              <a:buChar char="•"/>
              <a:tabLst>
                <a:tab pos="457200" algn="l"/>
              </a:tabLst>
            </a:pPr>
            <a:r>
              <a:rPr dirty="0" sz="2400" spc="-165">
                <a:latin typeface="Trebuchet MS"/>
                <a:cs typeface="Trebuchet MS"/>
              </a:rPr>
              <a:t>et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parfois,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certains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risques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85">
                <a:solidFill>
                  <a:srgbClr val="0033CC"/>
                </a:solidFill>
                <a:latin typeface="Trebuchet MS"/>
                <a:cs typeface="Trebuchet MS"/>
              </a:rPr>
              <a:t>affaiblissent</a:t>
            </a:r>
            <a:r>
              <a:rPr dirty="0" sz="24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225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4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33CC"/>
                </a:solidFill>
                <a:latin typeface="Trebuchet MS"/>
                <a:cs typeface="Trebuchet MS"/>
              </a:rPr>
              <a:t>Qualité</a:t>
            </a:r>
            <a:r>
              <a:rPr dirty="0" sz="24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que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le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client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était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en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droit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de </a:t>
            </a:r>
            <a:r>
              <a:rPr dirty="0" sz="2400" spc="-30">
                <a:latin typeface="Trebuchet MS"/>
                <a:cs typeface="Trebuchet MS"/>
              </a:rPr>
              <a:t>recevoir.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530" y="1929002"/>
            <a:ext cx="3828923" cy="3205226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01265">
              <a:lnSpc>
                <a:spcPct val="100000"/>
              </a:lnSpc>
              <a:spcBef>
                <a:spcPts val="105"/>
              </a:spcBef>
            </a:pPr>
            <a:r>
              <a:rPr dirty="0"/>
              <a:t>Les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risques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600" y="1801520"/>
            <a:ext cx="5926709" cy="44626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0678" y="2476880"/>
            <a:ext cx="3623564" cy="221081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01265">
              <a:lnSpc>
                <a:spcPct val="100000"/>
              </a:lnSpc>
              <a:spcBef>
                <a:spcPts val="105"/>
              </a:spcBef>
            </a:pPr>
            <a:r>
              <a:rPr dirty="0"/>
              <a:t>Les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risques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690" y="1781035"/>
            <a:ext cx="10428097" cy="462153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13295" y="1872894"/>
            <a:ext cx="11480165" cy="4975225"/>
            <a:chOff x="713295" y="1872894"/>
            <a:chExt cx="11480165" cy="497522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872894"/>
              <a:ext cx="10383012" cy="45974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5995" y="6470297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5995" y="6470297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501265">
              <a:lnSpc>
                <a:spcPct val="100000"/>
              </a:lnSpc>
              <a:spcBef>
                <a:spcPts val="105"/>
              </a:spcBef>
            </a:pPr>
            <a:r>
              <a:rPr dirty="0"/>
              <a:t>Les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45"/>
              <a:t> </a:t>
            </a:r>
            <a:r>
              <a:rPr dirty="0" spc="-10"/>
              <a:t>risques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83919">
              <a:lnSpc>
                <a:spcPct val="100000"/>
              </a:lnSpc>
              <a:spcBef>
                <a:spcPts val="105"/>
              </a:spcBef>
            </a:pPr>
            <a:r>
              <a:rPr dirty="0"/>
              <a:t>Processus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gestion</a:t>
            </a:r>
            <a:r>
              <a:rPr dirty="0" spc="-45"/>
              <a:t> </a:t>
            </a:r>
            <a:r>
              <a:rPr dirty="0"/>
              <a:t>des</a:t>
            </a:r>
            <a:r>
              <a:rPr dirty="0" spc="-25"/>
              <a:t> </a:t>
            </a:r>
            <a:r>
              <a:rPr dirty="0" spc="-10"/>
              <a:t>risques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895" y="1891538"/>
            <a:ext cx="10111740" cy="29864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2197" y="5236413"/>
            <a:ext cx="9989947" cy="110879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9"/>
            <a:ext cx="25400" cy="65138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1270">
              <a:lnSpc>
                <a:spcPct val="100000"/>
              </a:lnSpc>
              <a:spcBef>
                <a:spcPts val="105"/>
              </a:spcBef>
            </a:pPr>
            <a:r>
              <a:rPr dirty="0"/>
              <a:t>Le</a:t>
            </a:r>
            <a:r>
              <a:rPr dirty="0" spc="-55"/>
              <a:t> </a:t>
            </a:r>
            <a:r>
              <a:rPr dirty="0"/>
              <a:t>plan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60"/>
              <a:t> </a:t>
            </a:r>
            <a:r>
              <a:rPr dirty="0"/>
              <a:t>gestion</a:t>
            </a:r>
            <a:r>
              <a:rPr dirty="0" spc="-70"/>
              <a:t> </a:t>
            </a:r>
            <a:r>
              <a:rPr dirty="0"/>
              <a:t>des</a:t>
            </a:r>
            <a:r>
              <a:rPr dirty="0" spc="-50"/>
              <a:t> </a:t>
            </a:r>
            <a:r>
              <a:rPr dirty="0" spc="-10"/>
              <a:t>risques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99909" y="1671573"/>
            <a:ext cx="10543540" cy="4819015"/>
            <a:chOff x="699909" y="1671573"/>
            <a:chExt cx="10543540" cy="4819015"/>
          </a:xfrm>
        </p:grpSpPr>
        <p:sp>
          <p:nvSpPr>
            <p:cNvPr id="5" name="object 5" descr=""/>
            <p:cNvSpPr/>
            <p:nvPr/>
          </p:nvSpPr>
          <p:spPr>
            <a:xfrm>
              <a:off x="965606" y="1689353"/>
              <a:ext cx="10259695" cy="0"/>
            </a:xfrm>
            <a:custGeom>
              <a:avLst/>
              <a:gdLst/>
              <a:ahLst/>
              <a:cxnLst/>
              <a:rect l="l" t="t" r="r" b="b"/>
              <a:pathLst>
                <a:path w="10259695" h="0">
                  <a:moveTo>
                    <a:pt x="0" y="0"/>
                  </a:moveTo>
                  <a:lnTo>
                    <a:pt x="10259542" y="0"/>
                  </a:lnTo>
                </a:path>
              </a:pathLst>
            </a:custGeom>
            <a:ln w="35236">
              <a:solidFill>
                <a:srgbClr val="0031C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5309" y="2088641"/>
              <a:ext cx="3903345" cy="365760"/>
            </a:xfrm>
            <a:custGeom>
              <a:avLst/>
              <a:gdLst/>
              <a:ahLst/>
              <a:cxnLst/>
              <a:rect l="l" t="t" r="r" b="b"/>
              <a:pathLst>
                <a:path w="3903345" h="365760">
                  <a:moveTo>
                    <a:pt x="3903078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3903078" y="365760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CCE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5309" y="2454401"/>
              <a:ext cx="3903345" cy="640080"/>
            </a:xfrm>
            <a:custGeom>
              <a:avLst/>
              <a:gdLst/>
              <a:ahLst/>
              <a:cxnLst/>
              <a:rect l="l" t="t" r="r" b="b"/>
              <a:pathLst>
                <a:path w="3903345" h="640080">
                  <a:moveTo>
                    <a:pt x="3903078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3903078" y="640080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E7E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5309" y="3094481"/>
              <a:ext cx="3903345" cy="914400"/>
            </a:xfrm>
            <a:custGeom>
              <a:avLst/>
              <a:gdLst/>
              <a:ahLst/>
              <a:cxnLst/>
              <a:rect l="l" t="t" r="r" b="b"/>
              <a:pathLst>
                <a:path w="3903345" h="914400">
                  <a:moveTo>
                    <a:pt x="3903078" y="0"/>
                  </a:moveTo>
                  <a:lnTo>
                    <a:pt x="0" y="0"/>
                  </a:lnTo>
                  <a:lnTo>
                    <a:pt x="0" y="914399"/>
                  </a:lnTo>
                  <a:lnTo>
                    <a:pt x="3903078" y="914399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CCE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5309" y="4008881"/>
              <a:ext cx="3903345" cy="914400"/>
            </a:xfrm>
            <a:custGeom>
              <a:avLst/>
              <a:gdLst/>
              <a:ahLst/>
              <a:cxnLst/>
              <a:rect l="l" t="t" r="r" b="b"/>
              <a:pathLst>
                <a:path w="3903345" h="914400">
                  <a:moveTo>
                    <a:pt x="390307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903078" y="914400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E7E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5309" y="4923282"/>
              <a:ext cx="3903345" cy="640080"/>
            </a:xfrm>
            <a:custGeom>
              <a:avLst/>
              <a:gdLst/>
              <a:ahLst/>
              <a:cxnLst/>
              <a:rect l="l" t="t" r="r" b="b"/>
              <a:pathLst>
                <a:path w="3903345" h="640079">
                  <a:moveTo>
                    <a:pt x="3903078" y="0"/>
                  </a:moveTo>
                  <a:lnTo>
                    <a:pt x="0" y="0"/>
                  </a:lnTo>
                  <a:lnTo>
                    <a:pt x="0" y="640080"/>
                  </a:lnTo>
                  <a:lnTo>
                    <a:pt x="3903078" y="640080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CCE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5309" y="5563361"/>
              <a:ext cx="3903345" cy="915035"/>
            </a:xfrm>
            <a:custGeom>
              <a:avLst/>
              <a:gdLst/>
              <a:ahLst/>
              <a:cxnLst/>
              <a:rect l="l" t="t" r="r" b="b"/>
              <a:pathLst>
                <a:path w="3903345" h="915035">
                  <a:moveTo>
                    <a:pt x="3903078" y="0"/>
                  </a:moveTo>
                  <a:lnTo>
                    <a:pt x="0" y="0"/>
                  </a:lnTo>
                  <a:lnTo>
                    <a:pt x="0" y="914412"/>
                  </a:lnTo>
                  <a:lnTo>
                    <a:pt x="3903078" y="914412"/>
                  </a:lnTo>
                  <a:lnTo>
                    <a:pt x="3903078" y="0"/>
                  </a:lnTo>
                  <a:close/>
                </a:path>
              </a:pathLst>
            </a:custGeom>
            <a:solidFill>
              <a:srgbClr val="E7EFF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490215" y="2069591"/>
              <a:ext cx="0" cy="4401185"/>
            </a:xfrm>
            <a:custGeom>
              <a:avLst/>
              <a:gdLst/>
              <a:ahLst/>
              <a:cxnLst/>
              <a:rect l="l" t="t" r="r" b="b"/>
              <a:pathLst>
                <a:path w="0" h="4401185">
                  <a:moveTo>
                    <a:pt x="0" y="0"/>
                  </a:moveTo>
                  <a:lnTo>
                    <a:pt x="0" y="440070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18959" y="2088641"/>
              <a:ext cx="3916045" cy="0"/>
            </a:xfrm>
            <a:custGeom>
              <a:avLst/>
              <a:gdLst/>
              <a:ahLst/>
              <a:cxnLst/>
              <a:rect l="l" t="t" r="r" b="b"/>
              <a:pathLst>
                <a:path w="3916045" h="0">
                  <a:moveTo>
                    <a:pt x="0" y="0"/>
                  </a:moveTo>
                  <a:lnTo>
                    <a:pt x="3915778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8959" y="1716531"/>
              <a:ext cx="3916045" cy="4768215"/>
            </a:xfrm>
            <a:custGeom>
              <a:avLst/>
              <a:gdLst/>
              <a:ahLst/>
              <a:cxnLst/>
              <a:rect l="l" t="t" r="r" b="b"/>
              <a:pathLst>
                <a:path w="3916045" h="4768215">
                  <a:moveTo>
                    <a:pt x="6350" y="0"/>
                  </a:moveTo>
                  <a:lnTo>
                    <a:pt x="6350" y="4767592"/>
                  </a:lnTo>
                </a:path>
                <a:path w="3916045" h="4768215">
                  <a:moveTo>
                    <a:pt x="3909428" y="0"/>
                  </a:moveTo>
                  <a:lnTo>
                    <a:pt x="3909428" y="4753762"/>
                  </a:lnTo>
                </a:path>
                <a:path w="3916045" h="4768215">
                  <a:moveTo>
                    <a:pt x="0" y="6350"/>
                  </a:moveTo>
                  <a:lnTo>
                    <a:pt x="3915778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25309" y="1722882"/>
            <a:ext cx="3903345" cy="365760"/>
          </a:xfrm>
          <a:prstGeom prst="rect">
            <a:avLst/>
          </a:prstGeom>
          <a:solidFill>
            <a:srgbClr val="1CACE2"/>
          </a:solidFill>
        </p:spPr>
        <p:txBody>
          <a:bodyPr wrap="square" lIns="0" tIns="0" rIns="0" bIns="0" rtlCol="0" vert="horz">
            <a:spAutoFit/>
          </a:bodyPr>
          <a:lstStyle/>
          <a:p>
            <a:pPr algn="ctr" marR="26034">
              <a:lnSpc>
                <a:spcPts val="2035"/>
              </a:lnSpc>
            </a:pP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Fiche</a:t>
            </a:r>
            <a:r>
              <a:rPr dirty="0" sz="1800" spc="-1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1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Trebuchet MS"/>
                <a:cs typeface="Trebuchet MS"/>
              </a:rPr>
              <a:t>suivi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FFFFFF"/>
                </a:solidFill>
                <a:latin typeface="Trebuchet MS"/>
                <a:cs typeface="Trebuchet MS"/>
              </a:rPr>
              <a:t>du</a:t>
            </a:r>
            <a:r>
              <a:rPr dirty="0" sz="1800" spc="-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Trebuchet MS"/>
                <a:cs typeface="Trebuchet MS"/>
              </a:rPr>
              <a:t>risque:</a:t>
            </a:r>
            <a:r>
              <a:rPr dirty="0" sz="1800" spc="-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Trebuchet MS"/>
                <a:cs typeface="Trebuchet MS"/>
              </a:rPr>
              <a:t>R8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1659" y="2107692"/>
            <a:ext cx="1752600" cy="340360"/>
          </a:xfrm>
          <a:prstGeom prst="rect">
            <a:avLst/>
          </a:prstGeom>
          <a:solidFill>
            <a:srgbClr val="CCE1F5"/>
          </a:solidFill>
        </p:spPr>
        <p:txBody>
          <a:bodyPr wrap="square" lIns="0" tIns="0" rIns="0" bIns="0" rtlCol="0" vert="horz">
            <a:spAutoFit/>
          </a:bodyPr>
          <a:lstStyle/>
          <a:p>
            <a:pPr marL="84455">
              <a:lnSpc>
                <a:spcPts val="1875"/>
              </a:lnSpc>
            </a:pPr>
            <a:r>
              <a:rPr dirty="0" sz="1800" spc="-10" b="1">
                <a:latin typeface="Trebuchet MS"/>
                <a:cs typeface="Trebuchet MS"/>
              </a:rPr>
              <a:t>Responsable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25309" y="2454401"/>
            <a:ext cx="1765300" cy="640080"/>
          </a:xfrm>
          <a:prstGeom prst="rect">
            <a:avLst/>
          </a:prstGeom>
          <a:solidFill>
            <a:srgbClr val="E7EFF8"/>
          </a:solidFill>
          <a:ln w="12700">
            <a:solidFill>
              <a:srgbClr val="FFFFFF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0805" marR="769620">
              <a:lnSpc>
                <a:spcPct val="100000"/>
              </a:lnSpc>
              <a:spcBef>
                <a:spcPts val="160"/>
              </a:spcBef>
            </a:pPr>
            <a:r>
              <a:rPr dirty="0" sz="1800" spc="-10" b="1">
                <a:latin typeface="Trebuchet MS"/>
                <a:cs typeface="Trebuchet MS"/>
              </a:rPr>
              <a:t>Risque </a:t>
            </a:r>
            <a:r>
              <a:rPr dirty="0" sz="1800" spc="-35" b="1">
                <a:latin typeface="Trebuchet MS"/>
                <a:cs typeface="Trebuchet MS"/>
              </a:rPr>
              <a:t>envisagé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90216" y="2454401"/>
            <a:ext cx="2138680" cy="640080"/>
          </a:xfrm>
          <a:prstGeom prst="rect">
            <a:avLst/>
          </a:prstGeom>
          <a:solidFill>
            <a:srgbClr val="E7EFF8"/>
          </a:solidFill>
          <a:ln w="12700">
            <a:solidFill>
              <a:srgbClr val="FFFFFF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0805" marR="451484">
              <a:lnSpc>
                <a:spcPct val="100000"/>
              </a:lnSpc>
              <a:spcBef>
                <a:spcPts val="160"/>
              </a:spcBef>
            </a:pPr>
            <a:r>
              <a:rPr dirty="0" sz="1800" spc="-114">
                <a:latin typeface="Trebuchet MS"/>
                <a:cs typeface="Trebuchet MS"/>
              </a:rPr>
              <a:t>La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description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du </a:t>
            </a:r>
            <a:r>
              <a:rPr dirty="0" sz="1800" spc="-10">
                <a:latin typeface="Trebuchet MS"/>
                <a:cs typeface="Trebuchet MS"/>
              </a:rPr>
              <a:t>risque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25309" y="3094482"/>
            <a:ext cx="1765300" cy="914400"/>
          </a:xfrm>
          <a:prstGeom prst="rect">
            <a:avLst/>
          </a:prstGeom>
          <a:solidFill>
            <a:srgbClr val="CCE1F5"/>
          </a:solidFill>
          <a:ln w="12700">
            <a:solidFill>
              <a:srgbClr val="FFFFFF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0805" marR="513715">
              <a:lnSpc>
                <a:spcPct val="100000"/>
              </a:lnSpc>
              <a:spcBef>
                <a:spcPts val="165"/>
              </a:spcBef>
            </a:pPr>
            <a:r>
              <a:rPr dirty="0" sz="1800" b="1">
                <a:latin typeface="Trebuchet MS"/>
                <a:cs typeface="Trebuchet MS"/>
              </a:rPr>
              <a:t>Niveau</a:t>
            </a:r>
            <a:r>
              <a:rPr dirty="0" sz="1800" spc="10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de criticité</a:t>
            </a:r>
            <a:r>
              <a:rPr dirty="0" sz="1800" spc="-50" b="1">
                <a:latin typeface="Trebuchet MS"/>
                <a:cs typeface="Trebuchet MS"/>
              </a:rPr>
              <a:t> </a:t>
            </a:r>
            <a:r>
              <a:rPr dirty="0" sz="1800" spc="-25" b="1">
                <a:latin typeface="Trebuchet MS"/>
                <a:cs typeface="Trebuchet MS"/>
              </a:rPr>
              <a:t>du </a:t>
            </a:r>
            <a:r>
              <a:rPr dirty="0" sz="1800" spc="-10" b="1">
                <a:latin typeface="Trebuchet MS"/>
                <a:cs typeface="Trebuchet MS"/>
              </a:rPr>
              <a:t>risque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90216" y="3094482"/>
            <a:ext cx="2138680" cy="914400"/>
          </a:xfrm>
          <a:prstGeom prst="rect">
            <a:avLst/>
          </a:prstGeom>
          <a:solidFill>
            <a:srgbClr val="CCE1F5"/>
          </a:solidFill>
          <a:ln w="12700">
            <a:solidFill>
              <a:srgbClr val="FFFFFF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4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dirty="0" sz="1800" spc="190">
                <a:latin typeface="Trebuchet MS"/>
                <a:cs typeface="Trebuchet MS"/>
              </a:rPr>
              <a:t>C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P*G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25309" y="4008882"/>
            <a:ext cx="1765300" cy="914400"/>
          </a:xfrm>
          <a:prstGeom prst="rect">
            <a:avLst/>
          </a:prstGeom>
          <a:solidFill>
            <a:srgbClr val="E7EFF8"/>
          </a:solidFill>
          <a:ln w="12700">
            <a:solidFill>
              <a:srgbClr val="FFFFF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0805" marR="222885">
              <a:lnSpc>
                <a:spcPct val="100000"/>
              </a:lnSpc>
              <a:spcBef>
                <a:spcPts val="170"/>
              </a:spcBef>
            </a:pPr>
            <a:r>
              <a:rPr dirty="0" sz="1800" spc="-20" b="1">
                <a:latin typeface="Trebuchet MS"/>
                <a:cs typeface="Trebuchet MS"/>
              </a:rPr>
              <a:t>Date </a:t>
            </a:r>
            <a:r>
              <a:rPr dirty="0" sz="1800" spc="-35" b="1">
                <a:latin typeface="Trebuchet MS"/>
                <a:cs typeface="Trebuchet MS"/>
              </a:rPr>
              <a:t>d’établisseme </a:t>
            </a:r>
            <a:r>
              <a:rPr dirty="0" sz="1800" spc="-25" b="1">
                <a:latin typeface="Trebuchet MS"/>
                <a:cs typeface="Trebuchet MS"/>
              </a:rPr>
              <a:t>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90216" y="4008882"/>
            <a:ext cx="2138680" cy="914400"/>
          </a:xfrm>
          <a:prstGeom prst="rect">
            <a:avLst/>
          </a:prstGeom>
          <a:solidFill>
            <a:srgbClr val="E7EFF8"/>
          </a:solidFill>
          <a:ln w="12700">
            <a:solidFill>
              <a:srgbClr val="FFFFF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0805" marR="179070">
              <a:lnSpc>
                <a:spcPct val="100000"/>
              </a:lnSpc>
              <a:spcBef>
                <a:spcPts val="170"/>
              </a:spcBef>
            </a:pPr>
            <a:r>
              <a:rPr dirty="0" sz="1800" spc="-45">
                <a:latin typeface="Trebuchet MS"/>
                <a:cs typeface="Trebuchet MS"/>
              </a:rPr>
              <a:t>Date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de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remplissage de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70">
                <a:latin typeface="Trebuchet MS"/>
                <a:cs typeface="Trebuchet MS"/>
              </a:rPr>
              <a:t>la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fiche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5309" y="4923282"/>
            <a:ext cx="1765300" cy="640080"/>
          </a:xfrm>
          <a:prstGeom prst="rect">
            <a:avLst/>
          </a:prstGeom>
          <a:solidFill>
            <a:srgbClr val="CCE1F5"/>
          </a:solidFill>
          <a:ln w="12700">
            <a:solidFill>
              <a:srgbClr val="FFFFF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0805" marR="711835">
              <a:lnSpc>
                <a:spcPct val="100000"/>
              </a:lnSpc>
              <a:spcBef>
                <a:spcPts val="170"/>
              </a:spcBef>
            </a:pPr>
            <a:r>
              <a:rPr dirty="0" sz="1800" spc="-10" b="1">
                <a:latin typeface="Trebuchet MS"/>
                <a:cs typeface="Trebuchet MS"/>
              </a:rPr>
              <a:t>Mesures </a:t>
            </a:r>
            <a:r>
              <a:rPr dirty="0" sz="1800" spc="-35" b="1">
                <a:latin typeface="Trebuchet MS"/>
                <a:cs typeface="Trebuchet MS"/>
              </a:rPr>
              <a:t>curatives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90216" y="4923282"/>
            <a:ext cx="2138680" cy="640080"/>
          </a:xfrm>
          <a:prstGeom prst="rect">
            <a:avLst/>
          </a:prstGeom>
          <a:solidFill>
            <a:srgbClr val="CCE1F5"/>
          </a:solidFill>
          <a:ln w="12700">
            <a:solidFill>
              <a:srgbClr val="FFFFFF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0805" marR="397510">
              <a:lnSpc>
                <a:spcPct val="100000"/>
              </a:lnSpc>
              <a:spcBef>
                <a:spcPts val="170"/>
              </a:spcBef>
            </a:pPr>
            <a:r>
              <a:rPr dirty="0" sz="1800" spc="-50">
                <a:latin typeface="Trebuchet MS"/>
                <a:cs typeface="Trebuchet MS"/>
              </a:rPr>
              <a:t>Description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120">
                <a:latin typeface="Trebuchet MS"/>
                <a:cs typeface="Trebuchet MS"/>
              </a:rPr>
              <a:t>de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la </a:t>
            </a:r>
            <a:r>
              <a:rPr dirty="0" sz="1800" spc="-65">
                <a:latin typeface="Trebuchet MS"/>
                <a:cs typeface="Trebuchet MS"/>
              </a:rPr>
              <a:t>réponse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 spc="-145">
                <a:latin typeface="Trebuchet MS"/>
                <a:cs typeface="Trebuchet MS"/>
              </a:rPr>
              <a:t>au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risque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31659" y="5569711"/>
            <a:ext cx="1752600" cy="888365"/>
          </a:xfrm>
          <a:prstGeom prst="rect">
            <a:avLst/>
          </a:prstGeom>
          <a:solidFill>
            <a:srgbClr val="E7EFF8"/>
          </a:solidFill>
        </p:spPr>
        <p:txBody>
          <a:bodyPr wrap="square" lIns="0" tIns="15875" rIns="0" bIns="0" rtlCol="0" vert="horz">
            <a:spAutoFit/>
          </a:bodyPr>
          <a:lstStyle/>
          <a:p>
            <a:pPr marL="84455" marR="231775">
              <a:lnSpc>
                <a:spcPct val="100000"/>
              </a:lnSpc>
              <a:spcBef>
                <a:spcPts val="125"/>
              </a:spcBef>
            </a:pPr>
            <a:r>
              <a:rPr dirty="0" sz="1800" b="1">
                <a:latin typeface="Trebuchet MS"/>
                <a:cs typeface="Trebuchet MS"/>
              </a:rPr>
              <a:t>Documents</a:t>
            </a:r>
            <a:r>
              <a:rPr dirty="0" sz="1800" spc="395" b="1">
                <a:latin typeface="Trebuchet MS"/>
                <a:cs typeface="Trebuchet MS"/>
              </a:rPr>
              <a:t> </a:t>
            </a:r>
            <a:r>
              <a:rPr dirty="0" sz="1800" spc="-50" b="1">
                <a:latin typeface="Trebuchet MS"/>
                <a:cs typeface="Trebuchet MS"/>
              </a:rPr>
              <a:t>à </a:t>
            </a:r>
            <a:r>
              <a:rPr dirty="0" sz="1800" spc="-10" b="1">
                <a:latin typeface="Trebuchet MS"/>
                <a:cs typeface="Trebuchet MS"/>
              </a:rPr>
              <a:t>consulter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96566" y="5569711"/>
            <a:ext cx="2125980" cy="888365"/>
          </a:xfrm>
          <a:prstGeom prst="rect">
            <a:avLst/>
          </a:prstGeom>
          <a:solidFill>
            <a:srgbClr val="E7EFF8"/>
          </a:solidFill>
        </p:spPr>
        <p:txBody>
          <a:bodyPr wrap="square" lIns="0" tIns="15875" rIns="0" bIns="0" rtlCol="0" vert="horz">
            <a:spAutoFit/>
          </a:bodyPr>
          <a:lstStyle/>
          <a:p>
            <a:pPr marL="84455" marR="594995">
              <a:lnSpc>
                <a:spcPct val="100000"/>
              </a:lnSpc>
              <a:spcBef>
                <a:spcPts val="125"/>
              </a:spcBef>
            </a:pPr>
            <a:r>
              <a:rPr dirty="0" sz="1800" spc="-80">
                <a:latin typeface="Trebuchet MS"/>
                <a:cs typeface="Trebuchet MS"/>
              </a:rPr>
              <a:t>Documentation </a:t>
            </a:r>
            <a:r>
              <a:rPr dirty="0" sz="1800" spc="-45">
                <a:latin typeface="Trebuchet MS"/>
                <a:cs typeface="Trebuchet MS"/>
              </a:rPr>
              <a:t>technique, </a:t>
            </a:r>
            <a:r>
              <a:rPr dirty="0" sz="1800" spc="-120">
                <a:latin typeface="Trebuchet MS"/>
                <a:cs typeface="Trebuchet MS"/>
              </a:rPr>
              <a:t>références,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409"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13295" y="2923019"/>
            <a:ext cx="11480165" cy="3925570"/>
            <a:chOff x="713295" y="2923019"/>
            <a:chExt cx="11480165" cy="3925570"/>
          </a:xfrm>
        </p:grpSpPr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649" y="2923019"/>
              <a:ext cx="6900418" cy="3513328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943470" y="2346705"/>
            <a:ext cx="2872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Registre</a:t>
            </a:r>
            <a:r>
              <a:rPr dirty="0" sz="2400" spc="55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400" spc="30" b="1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33CC"/>
                </a:solidFill>
                <a:latin typeface="Trebuchet MS"/>
                <a:cs typeface="Trebuchet MS"/>
              </a:rPr>
              <a:t>risques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34" name="object 3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35" name="object 35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13295" y="1655216"/>
            <a:ext cx="11480165" cy="5193030"/>
            <a:chOff x="713295" y="1655216"/>
            <a:chExt cx="11480165" cy="519303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995" y="1655216"/>
              <a:ext cx="10850371" cy="481507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0208" rIns="0" bIns="0" rtlCol="0" vert="horz">
            <a:spAutoFit/>
          </a:bodyPr>
          <a:lstStyle/>
          <a:p>
            <a:pPr marL="27749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Exemple:</a:t>
            </a:r>
            <a:r>
              <a:rPr dirty="0" sz="3600" spc="-80"/>
              <a:t> </a:t>
            </a:r>
            <a:r>
              <a:rPr dirty="0" sz="3600"/>
              <a:t>définition</a:t>
            </a:r>
            <a:r>
              <a:rPr dirty="0" sz="3600" spc="-50"/>
              <a:t> </a:t>
            </a:r>
            <a:r>
              <a:rPr dirty="0" sz="3600"/>
              <a:t>de</a:t>
            </a:r>
            <a:r>
              <a:rPr dirty="0" sz="3600" spc="-70"/>
              <a:t> </a:t>
            </a:r>
            <a:r>
              <a:rPr dirty="0" sz="3600"/>
              <a:t>la</a:t>
            </a:r>
            <a:r>
              <a:rPr dirty="0" sz="3600" spc="-45"/>
              <a:t> </a:t>
            </a:r>
            <a:r>
              <a:rPr dirty="0" sz="3600"/>
              <a:t>probabilité</a:t>
            </a:r>
            <a:r>
              <a:rPr dirty="0" sz="3600" spc="-85"/>
              <a:t> </a:t>
            </a:r>
            <a:r>
              <a:rPr dirty="0" sz="3600"/>
              <a:t>d’un</a:t>
            </a:r>
            <a:r>
              <a:rPr dirty="0" sz="3600" spc="-35"/>
              <a:t> </a:t>
            </a:r>
            <a:r>
              <a:rPr dirty="0" sz="3600" spc="-10"/>
              <a:t>risque</a:t>
            </a:r>
            <a:endParaRPr sz="3600"/>
          </a:p>
        </p:txBody>
      </p:sp>
      <p:sp>
        <p:nvSpPr>
          <p:cNvPr id="9" name="object 9" descr=""/>
          <p:cNvSpPr/>
          <p:nvPr/>
        </p:nvSpPr>
        <p:spPr>
          <a:xfrm>
            <a:off x="1902841" y="1585341"/>
            <a:ext cx="8387715" cy="0"/>
          </a:xfrm>
          <a:custGeom>
            <a:avLst/>
            <a:gdLst/>
            <a:ahLst/>
            <a:cxnLst/>
            <a:rect l="l" t="t" r="r" b="b"/>
            <a:pathLst>
              <a:path w="8387715" h="0">
                <a:moveTo>
                  <a:pt x="0" y="0"/>
                </a:moveTo>
                <a:lnTo>
                  <a:pt x="8387460" y="0"/>
                </a:lnTo>
              </a:path>
            </a:pathLst>
          </a:custGeom>
          <a:ln w="28803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929" rIns="0" bIns="0" rtlCol="0" vert="horz">
            <a:spAutoFit/>
          </a:bodyPr>
          <a:lstStyle/>
          <a:p>
            <a:pPr marL="146621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Exemple:</a:t>
            </a:r>
            <a:r>
              <a:rPr dirty="0" sz="4000" spc="-185"/>
              <a:t> </a:t>
            </a:r>
            <a:r>
              <a:rPr dirty="0" sz="4000" spc="-10"/>
              <a:t>définition</a:t>
            </a:r>
            <a:r>
              <a:rPr dirty="0" sz="4000" spc="-200"/>
              <a:t> </a:t>
            </a:r>
            <a:r>
              <a:rPr dirty="0" sz="4000"/>
              <a:t>de</a:t>
            </a:r>
            <a:r>
              <a:rPr dirty="0" sz="4000" spc="-195"/>
              <a:t> </a:t>
            </a:r>
            <a:r>
              <a:rPr dirty="0" sz="4000"/>
              <a:t>la</a:t>
            </a:r>
            <a:r>
              <a:rPr dirty="0" sz="4000" spc="-204"/>
              <a:t> </a:t>
            </a:r>
            <a:r>
              <a:rPr dirty="0" sz="4000" spc="-10"/>
              <a:t>gravité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1436497" y="1636395"/>
            <a:ext cx="9313545" cy="0"/>
          </a:xfrm>
          <a:custGeom>
            <a:avLst/>
            <a:gdLst/>
            <a:ahLst/>
            <a:cxnLst/>
            <a:rect l="l" t="t" r="r" b="b"/>
            <a:pathLst>
              <a:path w="9313545" h="0">
                <a:moveTo>
                  <a:pt x="0" y="0"/>
                </a:moveTo>
                <a:lnTo>
                  <a:pt x="9313418" y="0"/>
                </a:lnTo>
              </a:path>
            </a:pathLst>
          </a:custGeom>
          <a:ln w="31970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320" y="1713534"/>
            <a:ext cx="10254615" cy="46960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138170">
              <a:lnSpc>
                <a:spcPct val="100000"/>
              </a:lnSpc>
              <a:spcBef>
                <a:spcPts val="105"/>
              </a:spcBef>
            </a:pPr>
            <a:r>
              <a:rPr dirty="0"/>
              <a:t>Le</a:t>
            </a:r>
            <a:r>
              <a:rPr dirty="0" spc="-70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761871"/>
            <a:ext cx="10162540" cy="433641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675"/>
              </a:spcBef>
            </a:pPr>
            <a:r>
              <a:rPr dirty="0" sz="2400" spc="-20">
                <a:latin typeface="Trebuchet MS"/>
                <a:cs typeface="Trebuchet MS"/>
              </a:rPr>
              <a:t>Dans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le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contexte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225">
                <a:latin typeface="Trebuchet MS"/>
                <a:cs typeface="Trebuchet MS"/>
              </a:rPr>
              <a:t>la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gestion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projet,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le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changement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se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réfère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0033CC"/>
                </a:solidFill>
                <a:latin typeface="Trebuchet MS"/>
                <a:cs typeface="Trebuchet MS"/>
              </a:rPr>
              <a:t>aux</a:t>
            </a:r>
            <a:r>
              <a:rPr dirty="0" sz="24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0033CC"/>
                </a:solidFill>
                <a:latin typeface="Trebuchet MS"/>
                <a:cs typeface="Trebuchet MS"/>
              </a:rPr>
              <a:t>ajustements</a:t>
            </a:r>
            <a:r>
              <a:rPr dirty="0" sz="2400" spc="-150">
                <a:latin typeface="Trebuchet MS"/>
                <a:cs typeface="Trebuchet MS"/>
              </a:rPr>
              <a:t>, </a:t>
            </a: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modifications</a:t>
            </a:r>
            <a:r>
              <a:rPr dirty="0" sz="2400" spc="-7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ou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0033CC"/>
                </a:solidFill>
                <a:latin typeface="Trebuchet MS"/>
                <a:cs typeface="Trebuchet MS"/>
              </a:rPr>
              <a:t>évolutions</a:t>
            </a:r>
            <a:r>
              <a:rPr dirty="0" sz="24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qui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surviennent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tout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au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long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du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cycle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vie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d'un </a:t>
            </a:r>
            <a:r>
              <a:rPr dirty="0" sz="2400" spc="-45">
                <a:latin typeface="Trebuchet MS"/>
                <a:cs typeface="Trebuchet MS"/>
              </a:rPr>
              <a:t>projet.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rebuchet MS"/>
                <a:cs typeface="Trebuchet MS"/>
              </a:rPr>
              <a:t>Ces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changements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peuvent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toucher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divers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aspects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du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projet,</a:t>
            </a:r>
            <a:r>
              <a:rPr dirty="0" sz="2400" spc="-8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tels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que: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225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4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033CC"/>
                </a:solidFill>
                <a:latin typeface="Trebuchet MS"/>
                <a:cs typeface="Trebuchet MS"/>
              </a:rPr>
              <a:t>portée</a:t>
            </a:r>
            <a:r>
              <a:rPr dirty="0" sz="2400" spc="-10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6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33CC"/>
                </a:solidFill>
                <a:latin typeface="Trebuchet MS"/>
                <a:cs typeface="Trebuchet MS"/>
              </a:rPr>
              <a:t>objectifs,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1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65">
                <a:solidFill>
                  <a:srgbClr val="0033CC"/>
                </a:solidFill>
                <a:latin typeface="Trebuchet MS"/>
                <a:cs typeface="Trebuchet MS"/>
              </a:rPr>
              <a:t>délais,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1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033CC"/>
                </a:solidFill>
                <a:latin typeface="Trebuchet MS"/>
                <a:cs typeface="Trebuchet MS"/>
              </a:rPr>
              <a:t>ressources,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400" spc="-120">
                <a:solidFill>
                  <a:srgbClr val="0033CC"/>
                </a:solidFill>
                <a:latin typeface="Trebuchet MS"/>
                <a:cs typeface="Trebuchet MS"/>
              </a:rPr>
              <a:t> technologies</a:t>
            </a:r>
            <a:r>
              <a:rPr dirty="0" sz="2400" spc="-9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0033CC"/>
                </a:solidFill>
                <a:latin typeface="Trebuchet MS"/>
                <a:cs typeface="Trebuchet MS"/>
              </a:rPr>
              <a:t>utilisées,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580">
                <a:solidFill>
                  <a:srgbClr val="0033CC"/>
                </a:solidFill>
                <a:latin typeface="Trebuchet MS"/>
                <a:cs typeface="Trebuchet MS"/>
              </a:rPr>
              <a:t>…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9393" y="3828859"/>
            <a:ext cx="4833701" cy="234810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7702" y="2554236"/>
            <a:ext cx="3736594" cy="651751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05"/>
              </a:spcBef>
            </a:pPr>
            <a:r>
              <a:rPr dirty="0"/>
              <a:t>Approches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30"/>
              <a:t> </a:t>
            </a:r>
            <a:r>
              <a:rPr dirty="0"/>
              <a:t>la</a:t>
            </a:r>
            <a:r>
              <a:rPr dirty="0" spc="-30"/>
              <a:t> </a:t>
            </a:r>
            <a:r>
              <a:rPr dirty="0"/>
              <a:t>gestion</a:t>
            </a:r>
            <a:r>
              <a:rPr dirty="0" spc="-20"/>
              <a:t> </a:t>
            </a:r>
            <a:r>
              <a:rPr dirty="0"/>
              <a:t>des</a:t>
            </a:r>
            <a:r>
              <a:rPr dirty="0" spc="-35"/>
              <a:t> </a:t>
            </a:r>
            <a:r>
              <a:rPr dirty="0" spc="-10"/>
              <a:t>risques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761236"/>
            <a:ext cx="4321810" cy="4331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935"/>
              </a:lnSpc>
              <a:spcBef>
                <a:spcPts val="95"/>
              </a:spcBef>
            </a:pPr>
            <a:r>
              <a:rPr dirty="0" sz="1900" b="1">
                <a:latin typeface="Trebuchet MS"/>
                <a:cs typeface="Trebuchet MS"/>
              </a:rPr>
              <a:t>Les</a:t>
            </a:r>
            <a:r>
              <a:rPr dirty="0" sz="1900" spc="-65" b="1">
                <a:latin typeface="Trebuchet MS"/>
                <a:cs typeface="Trebuchet MS"/>
              </a:rPr>
              <a:t> </a:t>
            </a:r>
            <a:r>
              <a:rPr dirty="0" sz="1900" b="1">
                <a:latin typeface="Trebuchet MS"/>
                <a:cs typeface="Trebuchet MS"/>
              </a:rPr>
              <a:t>outils</a:t>
            </a:r>
            <a:r>
              <a:rPr dirty="0" sz="1900" spc="-55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classiques</a:t>
            </a:r>
            <a:r>
              <a:rPr dirty="0" sz="1900" spc="-40" b="1">
                <a:latin typeface="Trebuchet MS"/>
                <a:cs typeface="Trebuchet MS"/>
              </a:rPr>
              <a:t> </a:t>
            </a:r>
            <a:r>
              <a:rPr dirty="0" sz="1900" b="1">
                <a:latin typeface="Trebuchet MS"/>
                <a:cs typeface="Trebuchet MS"/>
              </a:rPr>
              <a:t>les</a:t>
            </a:r>
            <a:r>
              <a:rPr dirty="0" sz="1900" spc="-65" b="1">
                <a:latin typeface="Trebuchet MS"/>
                <a:cs typeface="Trebuchet MS"/>
              </a:rPr>
              <a:t> </a:t>
            </a:r>
            <a:r>
              <a:rPr dirty="0" sz="1900" b="1">
                <a:latin typeface="Trebuchet MS"/>
                <a:cs typeface="Trebuchet MS"/>
              </a:rPr>
              <a:t>plus</a:t>
            </a:r>
            <a:r>
              <a:rPr dirty="0" sz="1900" spc="-55" b="1">
                <a:latin typeface="Trebuchet MS"/>
                <a:cs typeface="Trebuchet MS"/>
              </a:rPr>
              <a:t> </a:t>
            </a:r>
            <a:r>
              <a:rPr dirty="0" sz="1900" spc="-10" b="1">
                <a:latin typeface="Trebuchet MS"/>
                <a:cs typeface="Trebuchet MS"/>
              </a:rPr>
              <a:t>courant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1935"/>
              </a:lnSpc>
            </a:pPr>
            <a:r>
              <a:rPr dirty="0" sz="1900" spc="-30" b="1">
                <a:latin typeface="Trebuchet MS"/>
                <a:cs typeface="Trebuchet MS"/>
              </a:rPr>
              <a:t>d’identification/gestion</a:t>
            </a:r>
            <a:r>
              <a:rPr dirty="0" sz="1900" spc="110" b="1">
                <a:latin typeface="Trebuchet MS"/>
                <a:cs typeface="Trebuchet MS"/>
              </a:rPr>
              <a:t> </a:t>
            </a:r>
            <a:r>
              <a:rPr dirty="0" sz="1900" b="1">
                <a:latin typeface="Trebuchet MS"/>
                <a:cs typeface="Trebuchet MS"/>
              </a:rPr>
              <a:t>des</a:t>
            </a:r>
            <a:r>
              <a:rPr dirty="0" sz="1900" spc="45" b="1">
                <a:latin typeface="Trebuchet MS"/>
                <a:cs typeface="Trebuchet MS"/>
              </a:rPr>
              <a:t> </a:t>
            </a:r>
            <a:r>
              <a:rPr dirty="0" sz="1900" b="1">
                <a:latin typeface="Trebuchet MS"/>
                <a:cs typeface="Trebuchet MS"/>
              </a:rPr>
              <a:t>risques</a:t>
            </a:r>
            <a:r>
              <a:rPr dirty="0" sz="1900" spc="60" b="1">
                <a:latin typeface="Trebuchet MS"/>
                <a:cs typeface="Trebuchet MS"/>
              </a:rPr>
              <a:t> </a:t>
            </a:r>
            <a:r>
              <a:rPr dirty="0" sz="1900" spc="-50" b="1">
                <a:latin typeface="Trebuchet MS"/>
                <a:cs typeface="Trebuchet MS"/>
              </a:rPr>
              <a:t>: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0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19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0033CC"/>
                </a:solidFill>
                <a:latin typeface="Trebuchet MS"/>
                <a:cs typeface="Trebuchet MS"/>
              </a:rPr>
              <a:t>reporting</a:t>
            </a:r>
            <a:r>
              <a:rPr dirty="0" sz="1900" spc="-70">
                <a:solidFill>
                  <a:srgbClr val="0033CC"/>
                </a:solidFill>
                <a:latin typeface="Trebuchet MS"/>
                <a:cs typeface="Trebuchet MS"/>
              </a:rPr>
              <a:t> d’incident,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75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19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45">
                <a:solidFill>
                  <a:srgbClr val="0033CC"/>
                </a:solidFill>
                <a:latin typeface="Trebuchet MS"/>
                <a:cs typeface="Trebuchet MS"/>
              </a:rPr>
              <a:t>checklist,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ts val="1935"/>
              </a:lnSpc>
              <a:spcBef>
                <a:spcPts val="3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5">
                <a:solidFill>
                  <a:srgbClr val="0033CC"/>
                </a:solidFill>
                <a:latin typeface="Trebuchet MS"/>
                <a:cs typeface="Trebuchet MS"/>
              </a:rPr>
              <a:t>l’analyse</a:t>
            </a:r>
            <a:r>
              <a:rPr dirty="0" sz="19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10">
                <a:solidFill>
                  <a:srgbClr val="0033CC"/>
                </a:solidFill>
                <a:latin typeface="Trebuchet MS"/>
                <a:cs typeface="Trebuchet MS"/>
              </a:rPr>
              <a:t>par</a:t>
            </a:r>
            <a:r>
              <a:rPr dirty="0" sz="1900" spc="-7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5">
                <a:solidFill>
                  <a:srgbClr val="0033CC"/>
                </a:solidFill>
                <a:latin typeface="Trebuchet MS"/>
                <a:cs typeface="Trebuchet MS"/>
              </a:rPr>
              <a:t>arbre</a:t>
            </a:r>
            <a:r>
              <a:rPr dirty="0" sz="1900" spc="-7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20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19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45">
                <a:solidFill>
                  <a:srgbClr val="0033CC"/>
                </a:solidFill>
                <a:latin typeface="Trebuchet MS"/>
                <a:cs typeface="Trebuchet MS"/>
              </a:rPr>
              <a:t>défaillances</a:t>
            </a:r>
            <a:r>
              <a:rPr dirty="0" sz="1900" spc="-10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(FTA),</a:t>
            </a:r>
            <a:endParaRPr sz="1900">
              <a:latin typeface="Trebuchet MS"/>
              <a:cs typeface="Trebuchet MS"/>
            </a:endParaRPr>
          </a:p>
          <a:p>
            <a:pPr marL="241300">
              <a:lnSpc>
                <a:spcPts val="1935"/>
              </a:lnSpc>
            </a:pPr>
            <a:r>
              <a:rPr dirty="0" sz="1900" spc="-125">
                <a:solidFill>
                  <a:srgbClr val="0033CC"/>
                </a:solidFill>
                <a:latin typeface="Trebuchet MS"/>
                <a:cs typeface="Trebuchet MS"/>
              </a:rPr>
              <a:t>d’événements</a:t>
            </a:r>
            <a:r>
              <a:rPr dirty="0" sz="1900" spc="-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(ETA),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5">
                <a:solidFill>
                  <a:srgbClr val="0033CC"/>
                </a:solidFill>
                <a:latin typeface="Trebuchet MS"/>
                <a:cs typeface="Trebuchet MS"/>
              </a:rPr>
              <a:t>l’analyse</a:t>
            </a:r>
            <a:r>
              <a:rPr dirty="0" sz="19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0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1900" spc="-3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25">
                <a:solidFill>
                  <a:srgbClr val="0033CC"/>
                </a:solidFill>
                <a:latin typeface="Trebuchet MS"/>
                <a:cs typeface="Trebuchet MS"/>
              </a:rPr>
              <a:t>causes-</a:t>
            </a:r>
            <a:r>
              <a:rPr dirty="0" sz="1900" spc="-105">
                <a:solidFill>
                  <a:srgbClr val="0033CC"/>
                </a:solidFill>
                <a:latin typeface="Trebuchet MS"/>
                <a:cs typeface="Trebuchet MS"/>
              </a:rPr>
              <a:t>conséquences</a:t>
            </a:r>
            <a:r>
              <a:rPr dirty="0" sz="19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(CCA),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14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1900" spc="-6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35">
                <a:solidFill>
                  <a:srgbClr val="0033CC"/>
                </a:solidFill>
                <a:latin typeface="Trebuchet MS"/>
                <a:cs typeface="Trebuchet MS"/>
              </a:rPr>
              <a:t>interviews,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75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1900" spc="-7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5">
                <a:solidFill>
                  <a:srgbClr val="0033CC"/>
                </a:solidFill>
                <a:latin typeface="Trebuchet MS"/>
                <a:cs typeface="Trebuchet MS"/>
              </a:rPr>
              <a:t>méthode</a:t>
            </a:r>
            <a:r>
              <a:rPr dirty="0" sz="1900" spc="-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Delphi,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0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1900" spc="-7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40">
                <a:solidFill>
                  <a:srgbClr val="0033CC"/>
                </a:solidFill>
                <a:latin typeface="Trebuchet MS"/>
                <a:cs typeface="Trebuchet MS"/>
              </a:rPr>
              <a:t>Brainstorming,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0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19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45">
                <a:solidFill>
                  <a:srgbClr val="0033CC"/>
                </a:solidFill>
                <a:latin typeface="Trebuchet MS"/>
                <a:cs typeface="Trebuchet MS"/>
              </a:rPr>
              <a:t>jugement</a:t>
            </a:r>
            <a:r>
              <a:rPr dirty="0" sz="19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35">
                <a:solidFill>
                  <a:srgbClr val="0033CC"/>
                </a:solidFill>
                <a:latin typeface="Trebuchet MS"/>
                <a:cs typeface="Trebuchet MS"/>
              </a:rPr>
              <a:t>d’expert,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150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1900" spc="-8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60">
                <a:solidFill>
                  <a:srgbClr val="0033CC"/>
                </a:solidFill>
                <a:latin typeface="Trebuchet MS"/>
                <a:cs typeface="Trebuchet MS"/>
              </a:rPr>
              <a:t>Risk</a:t>
            </a:r>
            <a:r>
              <a:rPr dirty="0" sz="19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0">
                <a:solidFill>
                  <a:srgbClr val="0033CC"/>
                </a:solidFill>
                <a:latin typeface="Trebuchet MS"/>
                <a:cs typeface="Trebuchet MS"/>
              </a:rPr>
              <a:t>Breakdown</a:t>
            </a:r>
            <a:r>
              <a:rPr dirty="0" sz="19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80">
                <a:solidFill>
                  <a:srgbClr val="0033CC"/>
                </a:solidFill>
                <a:latin typeface="Trebuchet MS"/>
                <a:cs typeface="Trebuchet MS"/>
              </a:rPr>
              <a:t>Structure</a:t>
            </a:r>
            <a:r>
              <a:rPr dirty="0" sz="19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(RBS),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55">
                <a:solidFill>
                  <a:srgbClr val="0033CC"/>
                </a:solidFill>
                <a:latin typeface="Trebuchet MS"/>
                <a:cs typeface="Trebuchet MS"/>
              </a:rPr>
              <a:t>Matrix</a:t>
            </a:r>
            <a:r>
              <a:rPr dirty="0" sz="1900" spc="-114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(RBM),</a:t>
            </a:r>
            <a:endParaRPr sz="19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1900" spc="-45">
                <a:solidFill>
                  <a:srgbClr val="0033CC"/>
                </a:solidFill>
                <a:latin typeface="Trebuchet MS"/>
                <a:cs typeface="Trebuchet MS"/>
              </a:rPr>
              <a:t>FMEA,</a:t>
            </a:r>
            <a:r>
              <a:rPr dirty="0" sz="19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60">
                <a:solidFill>
                  <a:srgbClr val="0033CC"/>
                </a:solidFill>
                <a:latin typeface="Trebuchet MS"/>
                <a:cs typeface="Trebuchet MS"/>
              </a:rPr>
              <a:t>l’analyse</a:t>
            </a:r>
            <a:r>
              <a:rPr dirty="0" sz="19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-10">
                <a:solidFill>
                  <a:srgbClr val="0033CC"/>
                </a:solidFill>
                <a:latin typeface="Trebuchet MS"/>
                <a:cs typeface="Trebuchet MS"/>
              </a:rPr>
              <a:t>SWOT,</a:t>
            </a:r>
            <a:r>
              <a:rPr dirty="0" sz="1900" spc="-1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1900" spc="440">
                <a:solidFill>
                  <a:srgbClr val="0033CC"/>
                </a:solidFill>
                <a:latin typeface="Trebuchet MS"/>
                <a:cs typeface="Trebuchet MS"/>
              </a:rPr>
              <a:t>…</a:t>
            </a:r>
            <a:endParaRPr sz="19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877" y="1931606"/>
            <a:ext cx="6002274" cy="434073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13295" y="1825675"/>
            <a:ext cx="11480165" cy="5022850"/>
            <a:chOff x="713295" y="1825675"/>
            <a:chExt cx="11480165" cy="502285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148" y="1825675"/>
              <a:ext cx="9979406" cy="460120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98014">
              <a:lnSpc>
                <a:spcPct val="100000"/>
              </a:lnSpc>
              <a:spcBef>
                <a:spcPts val="105"/>
              </a:spcBef>
            </a:pPr>
            <a:r>
              <a:rPr dirty="0"/>
              <a:t>Analyse</a:t>
            </a:r>
            <a:r>
              <a:rPr dirty="0" spc="-60"/>
              <a:t> </a:t>
            </a:r>
            <a:r>
              <a:rPr dirty="0"/>
              <a:t>FFOM</a:t>
            </a:r>
            <a:r>
              <a:rPr dirty="0" spc="-40"/>
              <a:t> </a:t>
            </a:r>
            <a:r>
              <a:rPr dirty="0"/>
              <a:t>ou</a:t>
            </a:r>
            <a:r>
              <a:rPr dirty="0" spc="-15"/>
              <a:t> </a:t>
            </a:r>
            <a:r>
              <a:rPr dirty="0" spc="-20"/>
              <a:t>SWOT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713295" y="1780946"/>
            <a:ext cx="11480165" cy="5067300"/>
            <a:chOff x="713295" y="1780946"/>
            <a:chExt cx="11480165" cy="506730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1780946"/>
              <a:ext cx="11095355" cy="468934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92480">
              <a:lnSpc>
                <a:spcPct val="100000"/>
              </a:lnSpc>
              <a:spcBef>
                <a:spcPts val="105"/>
              </a:spcBef>
            </a:pPr>
            <a:r>
              <a:rPr dirty="0"/>
              <a:t>RBS</a:t>
            </a:r>
            <a:r>
              <a:rPr dirty="0" spc="-30"/>
              <a:t> </a:t>
            </a:r>
            <a:r>
              <a:rPr dirty="0"/>
              <a:t>«</a:t>
            </a:r>
            <a:r>
              <a:rPr dirty="0" spc="-25"/>
              <a:t> </a:t>
            </a:r>
            <a:r>
              <a:rPr dirty="0"/>
              <a:t>Risk</a:t>
            </a:r>
            <a:r>
              <a:rPr dirty="0" spc="-40"/>
              <a:t> </a:t>
            </a:r>
            <a:r>
              <a:rPr dirty="0"/>
              <a:t>Breakdown</a:t>
            </a:r>
            <a:r>
              <a:rPr dirty="0" spc="-35"/>
              <a:t> </a:t>
            </a:r>
            <a:r>
              <a:rPr dirty="0" spc="-10"/>
              <a:t>Structure»</a:t>
            </a:r>
          </a:p>
        </p:txBody>
      </p:sp>
      <p:sp>
        <p:nvSpPr>
          <p:cNvPr id="9" name="object 9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10310">
              <a:lnSpc>
                <a:spcPct val="100000"/>
              </a:lnSpc>
              <a:spcBef>
                <a:spcPts val="105"/>
              </a:spcBef>
            </a:pPr>
            <a:r>
              <a:rPr dirty="0"/>
              <a:t>Stratégies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gestion</a:t>
            </a:r>
            <a:r>
              <a:rPr dirty="0" spc="-40"/>
              <a:t> </a:t>
            </a:r>
            <a:r>
              <a:rPr dirty="0"/>
              <a:t>du</a:t>
            </a:r>
            <a:r>
              <a:rPr dirty="0" spc="-35"/>
              <a:t> </a:t>
            </a:r>
            <a:r>
              <a:rPr dirty="0" spc="-10"/>
              <a:t>risque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9892" y="1862188"/>
            <a:ext cx="5244210" cy="4481703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330" y="1893265"/>
            <a:ext cx="10352405" cy="3970654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 marR="5080">
              <a:lnSpc>
                <a:spcPct val="70000"/>
              </a:lnSpc>
              <a:spcBef>
                <a:spcPts val="890"/>
              </a:spcBef>
              <a:tabLst>
                <a:tab pos="734695" algn="l"/>
                <a:tab pos="2597150" algn="l"/>
                <a:tab pos="3868420" algn="l"/>
                <a:tab pos="5016500" algn="l"/>
                <a:tab pos="5970270" algn="l"/>
                <a:tab pos="7136130" algn="l"/>
                <a:tab pos="8372475" algn="l"/>
              </a:tabLst>
            </a:pPr>
            <a:r>
              <a:rPr dirty="0" sz="2200" spc="-20">
                <a:latin typeface="Trebuchet MS"/>
                <a:cs typeface="Trebuchet MS"/>
              </a:rPr>
              <a:t>Anny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55">
                <a:latin typeface="Trebuchet MS"/>
                <a:cs typeface="Trebuchet MS"/>
              </a:rPr>
              <a:t>P.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Murray,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Complete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Software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Project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Manager: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Mastering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70">
                <a:latin typeface="Trebuchet MS"/>
                <a:cs typeface="Trebuchet MS"/>
              </a:rPr>
              <a:t>Technology</a:t>
            </a:r>
            <a:r>
              <a:rPr dirty="0" sz="2200" spc="5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from </a:t>
            </a:r>
            <a:r>
              <a:rPr dirty="0" sz="2200" spc="-150">
                <a:latin typeface="Trebuchet MS"/>
                <a:cs typeface="Trebuchet MS"/>
              </a:rPr>
              <a:t>Planning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to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Launch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and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Beyond,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Wiley,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2016.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2200">
              <a:latin typeface="Trebuchet MS"/>
              <a:cs typeface="Trebuchet MS"/>
            </a:endParaRPr>
          </a:p>
          <a:p>
            <a:pPr marL="12700" marR="13970">
              <a:lnSpc>
                <a:spcPts val="2210"/>
              </a:lnSpc>
              <a:tabLst>
                <a:tab pos="650875" algn="l"/>
                <a:tab pos="1472565" algn="l"/>
                <a:tab pos="1892935" algn="l"/>
                <a:tab pos="2882265" algn="l"/>
                <a:tab pos="3403600" algn="l"/>
                <a:tab pos="5116830" algn="l"/>
                <a:tab pos="5529580" algn="l"/>
                <a:tab pos="7102475" algn="l"/>
                <a:tab pos="7517130" algn="l"/>
                <a:tab pos="8345170" algn="l"/>
                <a:tab pos="9257665" algn="l"/>
              </a:tabLst>
            </a:pPr>
            <a:r>
              <a:rPr dirty="0" sz="2200" spc="-20">
                <a:latin typeface="Trebuchet MS"/>
                <a:cs typeface="Trebuchet MS"/>
              </a:rPr>
              <a:t>PMI,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0">
                <a:latin typeface="Trebuchet MS"/>
                <a:cs typeface="Trebuchet MS"/>
              </a:rPr>
              <a:t>Guide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du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Corpus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des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30">
                <a:latin typeface="Trebuchet MS"/>
                <a:cs typeface="Trebuchet MS"/>
              </a:rPr>
              <a:t>connaissances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en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45">
                <a:latin typeface="Trebuchet MS"/>
                <a:cs typeface="Trebuchet MS"/>
              </a:rPr>
              <a:t>management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de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projet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(Guide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PMBOK), </a:t>
            </a:r>
            <a:r>
              <a:rPr dirty="0" sz="2200" spc="-140">
                <a:latin typeface="Trebuchet MS"/>
                <a:cs typeface="Trebuchet MS"/>
              </a:rPr>
              <a:t>5ième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édition,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Project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Management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Institute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(PMI),</a:t>
            </a:r>
            <a:r>
              <a:rPr dirty="0" sz="2200" spc="-20">
                <a:latin typeface="Trebuchet MS"/>
                <a:cs typeface="Trebuchet MS"/>
              </a:rPr>
              <a:t> 2013.</a:t>
            </a:r>
            <a:endParaRPr sz="2200">
              <a:latin typeface="Trebuchet MS"/>
              <a:cs typeface="Trebuchet MS"/>
            </a:endParaRPr>
          </a:p>
          <a:p>
            <a:pPr marL="12700" marR="2233930">
              <a:lnSpc>
                <a:spcPts val="5700"/>
              </a:lnSpc>
              <a:spcBef>
                <a:spcPts val="495"/>
              </a:spcBef>
            </a:pPr>
            <a:r>
              <a:rPr dirty="0" sz="2200" spc="-120">
                <a:latin typeface="Trebuchet MS"/>
                <a:cs typeface="Trebuchet MS"/>
              </a:rPr>
              <a:t>Software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Project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Management,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Lovely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Professionnal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University,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2012. </a:t>
            </a:r>
            <a:r>
              <a:rPr dirty="0" sz="2200" spc="-100">
                <a:latin typeface="Trebuchet MS"/>
                <a:cs typeface="Trebuchet MS"/>
              </a:rPr>
              <a:t>Maîtrise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des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risques,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Centre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National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Recherche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Scientifique,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IN2P3.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200">
              <a:latin typeface="Trebuchet MS"/>
              <a:cs typeface="Trebuchet MS"/>
            </a:endParaRPr>
          </a:p>
          <a:p>
            <a:pPr marL="12700" marR="5715">
              <a:lnSpc>
                <a:spcPct val="70000"/>
              </a:lnSpc>
              <a:tabLst>
                <a:tab pos="1682750" algn="l"/>
                <a:tab pos="1976755" algn="l"/>
                <a:tab pos="2333625" algn="l"/>
                <a:tab pos="3859529" algn="l"/>
                <a:tab pos="4311650" algn="l"/>
                <a:tab pos="5241925" algn="l"/>
                <a:tab pos="6736715" algn="l"/>
                <a:tab pos="7407909" algn="l"/>
                <a:tab pos="8427085" algn="l"/>
                <a:tab pos="9960610" algn="l"/>
              </a:tabLst>
            </a:pPr>
            <a:r>
              <a:rPr dirty="0" sz="2200" spc="-10">
                <a:latin typeface="Trebuchet MS"/>
                <a:cs typeface="Trebuchet MS"/>
              </a:rPr>
              <a:t>Contribution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50">
                <a:latin typeface="Trebuchet MS"/>
                <a:cs typeface="Trebuchet MS"/>
              </a:rPr>
              <a:t>à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la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40">
                <a:latin typeface="Trebuchet MS"/>
                <a:cs typeface="Trebuchet MS"/>
              </a:rPr>
              <a:t>planification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de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projet: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proposition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0">
                <a:latin typeface="Trebuchet MS"/>
                <a:cs typeface="Trebuchet MS"/>
              </a:rPr>
              <a:t>d’un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modèle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35">
                <a:latin typeface="Trebuchet MS"/>
                <a:cs typeface="Trebuchet MS"/>
              </a:rPr>
              <a:t>d’évaluation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30">
                <a:latin typeface="Trebuchet MS"/>
                <a:cs typeface="Trebuchet MS"/>
              </a:rPr>
              <a:t>des </a:t>
            </a:r>
            <a:r>
              <a:rPr dirty="0" sz="2200" spc="-100">
                <a:latin typeface="Trebuchet MS"/>
                <a:cs typeface="Trebuchet MS"/>
              </a:rPr>
              <a:t>scénarios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risque-</a:t>
            </a:r>
            <a:r>
              <a:rPr dirty="0" sz="2200" spc="-155">
                <a:latin typeface="Trebuchet MS"/>
                <a:cs typeface="Trebuchet MS"/>
              </a:rPr>
              <a:t>projet,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Thèse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doctorat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l’Université</a:t>
            </a:r>
            <a:r>
              <a:rPr dirty="0" sz="2200" spc="3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Toulouse,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2011.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53153" y="405130"/>
            <a:ext cx="287147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Références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0645">
              <a:lnSpc>
                <a:spcPct val="100000"/>
              </a:lnSpc>
              <a:spcBef>
                <a:spcPts val="105"/>
              </a:spcBef>
            </a:pPr>
            <a:r>
              <a:rPr dirty="0"/>
              <a:t>Réaction</a:t>
            </a:r>
            <a:r>
              <a:rPr dirty="0" spc="-110"/>
              <a:t> </a:t>
            </a:r>
            <a:r>
              <a:rPr dirty="0"/>
              <a:t>face</a:t>
            </a:r>
            <a:r>
              <a:rPr dirty="0" spc="-105"/>
              <a:t> </a:t>
            </a:r>
            <a:r>
              <a:rPr dirty="0"/>
              <a:t>au</a:t>
            </a:r>
            <a:r>
              <a:rPr dirty="0" spc="-90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705508"/>
            <a:ext cx="10218420" cy="442912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2200" spc="-120">
                <a:solidFill>
                  <a:srgbClr val="0033CC"/>
                </a:solidFill>
                <a:latin typeface="Trebuchet MS"/>
                <a:cs typeface="Trebuchet MS"/>
              </a:rPr>
              <a:t>Résistance</a:t>
            </a:r>
            <a:r>
              <a:rPr dirty="0" sz="2200" spc="-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75">
                <a:solidFill>
                  <a:srgbClr val="0033CC"/>
                </a:solidFill>
                <a:latin typeface="Trebuchet MS"/>
                <a:cs typeface="Trebuchet MS"/>
              </a:rPr>
              <a:t>au</a:t>
            </a:r>
            <a:r>
              <a:rPr dirty="0" sz="22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Changement</a:t>
            </a:r>
            <a:r>
              <a:rPr dirty="0" sz="2200" spc="-1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9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95">
                <a:solidFill>
                  <a:srgbClr val="0033CC"/>
                </a:solidFill>
                <a:latin typeface="Trebuchet MS"/>
                <a:cs typeface="Trebuchet MS"/>
              </a:rPr>
              <a:t>Définition</a:t>
            </a:r>
            <a:r>
              <a:rPr dirty="0" sz="2200" spc="-3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Opposition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à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210">
                <a:latin typeface="Trebuchet MS"/>
                <a:cs typeface="Trebuchet MS"/>
              </a:rPr>
              <a:t>la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modification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dans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75">
                <a:latin typeface="Trebuchet MS"/>
                <a:cs typeface="Trebuchet MS"/>
              </a:rPr>
              <a:t>le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55">
                <a:latin typeface="Trebuchet MS"/>
                <a:cs typeface="Trebuchet MS"/>
              </a:rPr>
              <a:t>travail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ou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les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processus.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Causes</a:t>
            </a:r>
            <a:r>
              <a:rPr dirty="0" sz="22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Peur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l'inconnu,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perte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d'avantages,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préférence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pour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10">
                <a:latin typeface="Trebuchet MS"/>
                <a:cs typeface="Trebuchet MS"/>
              </a:rPr>
              <a:t>la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stabilité.</a:t>
            </a:r>
            <a:endParaRPr sz="2200">
              <a:latin typeface="Trebuchet MS"/>
              <a:cs typeface="Trebuchet MS"/>
            </a:endParaRPr>
          </a:p>
          <a:p>
            <a:pPr marL="241300" marR="565785" indent="-228600">
              <a:lnSpc>
                <a:spcPts val="240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120">
                <a:solidFill>
                  <a:srgbClr val="0033CC"/>
                </a:solidFill>
                <a:latin typeface="Trebuchet MS"/>
                <a:cs typeface="Trebuchet MS"/>
              </a:rPr>
              <a:t>Manifestations</a:t>
            </a:r>
            <a:r>
              <a:rPr dirty="0" sz="22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Critiques,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attitudes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négatives,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guerre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ouverte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contre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les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opposants, </a:t>
            </a:r>
            <a:r>
              <a:rPr dirty="0" sz="2200" spc="-130">
                <a:latin typeface="Trebuchet MS"/>
                <a:cs typeface="Trebuchet MS"/>
              </a:rPr>
              <a:t>baisse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productivité,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53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5"/>
              </a:spcBef>
              <a:buClr>
                <a:srgbClr val="0033CC"/>
              </a:buClr>
              <a:buFont typeface="Arial MT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200" spc="-110">
                <a:solidFill>
                  <a:srgbClr val="0033CC"/>
                </a:solidFill>
                <a:latin typeface="Trebuchet MS"/>
                <a:cs typeface="Trebuchet MS"/>
              </a:rPr>
              <a:t>Acceptation</a:t>
            </a:r>
            <a:r>
              <a:rPr dirty="0" sz="22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du</a:t>
            </a:r>
            <a:r>
              <a:rPr dirty="0" sz="2200" spc="-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Changement</a:t>
            </a:r>
            <a:r>
              <a:rPr dirty="0" sz="22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8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95">
                <a:solidFill>
                  <a:srgbClr val="0033CC"/>
                </a:solidFill>
                <a:latin typeface="Trebuchet MS"/>
                <a:cs typeface="Trebuchet MS"/>
              </a:rPr>
              <a:t>Définition</a:t>
            </a:r>
            <a:r>
              <a:rPr dirty="0" sz="2200" spc="-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Compréhension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et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adaptation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positive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aux</a:t>
            </a:r>
            <a:r>
              <a:rPr dirty="0" sz="2200" spc="-65">
                <a:latin typeface="Trebuchet MS"/>
                <a:cs typeface="Trebuchet MS"/>
              </a:rPr>
              <a:t> modifications.</a:t>
            </a:r>
            <a:endParaRPr sz="2200">
              <a:latin typeface="Trebuchet MS"/>
              <a:cs typeface="Trebuchet MS"/>
            </a:endParaRPr>
          </a:p>
          <a:p>
            <a:pPr marL="241300" marR="509270" indent="-228600">
              <a:lnSpc>
                <a:spcPct val="8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45">
                <a:solidFill>
                  <a:srgbClr val="0033CC"/>
                </a:solidFill>
                <a:latin typeface="Trebuchet MS"/>
                <a:cs typeface="Trebuchet MS"/>
              </a:rPr>
              <a:t>Causes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8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Communication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210">
                <a:latin typeface="Trebuchet MS"/>
                <a:cs typeface="Trebuchet MS"/>
              </a:rPr>
              <a:t>efficace,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compréhension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des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175">
                <a:latin typeface="Trebuchet MS"/>
                <a:cs typeface="Trebuchet MS"/>
              </a:rPr>
              <a:t>bénéfices,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confiance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envers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la </a:t>
            </a:r>
            <a:r>
              <a:rPr dirty="0" sz="2200" spc="-45">
                <a:latin typeface="Trebuchet MS"/>
                <a:cs typeface="Trebuchet MS"/>
              </a:rPr>
              <a:t>direction.</a:t>
            </a: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ts val="2520"/>
              </a:lnSpc>
              <a:spcBef>
                <a:spcPts val="254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125">
                <a:solidFill>
                  <a:srgbClr val="0033CC"/>
                </a:solidFill>
                <a:latin typeface="Trebuchet MS"/>
                <a:cs typeface="Trebuchet MS"/>
              </a:rPr>
              <a:t>Manifestations</a:t>
            </a:r>
            <a:r>
              <a:rPr dirty="0" sz="2200" spc="-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3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2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Collaboration,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idées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constructives,</a:t>
            </a:r>
            <a:r>
              <a:rPr dirty="0" sz="2200" spc="4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participation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190">
                <a:latin typeface="Trebuchet MS"/>
                <a:cs typeface="Trebuchet MS"/>
              </a:rPr>
              <a:t>active,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contribution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à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la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520"/>
              </a:lnSpc>
            </a:pPr>
            <a:r>
              <a:rPr dirty="0" sz="2200" spc="-125">
                <a:latin typeface="Trebuchet MS"/>
                <a:cs typeface="Trebuchet MS"/>
              </a:rPr>
              <a:t>mise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en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60">
                <a:latin typeface="Trebuchet MS"/>
                <a:cs typeface="Trebuchet MS"/>
              </a:rPr>
              <a:t>œuvre,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53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6011" y="3420157"/>
            <a:ext cx="4560697" cy="105024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852169">
              <a:lnSpc>
                <a:spcPct val="100000"/>
              </a:lnSpc>
              <a:spcBef>
                <a:spcPts val="105"/>
              </a:spcBef>
            </a:pPr>
            <a:r>
              <a:rPr dirty="0"/>
              <a:t>Attitude</a:t>
            </a:r>
            <a:r>
              <a:rPr dirty="0" spc="-100"/>
              <a:t> </a:t>
            </a:r>
            <a:r>
              <a:rPr dirty="0"/>
              <a:t>à</a:t>
            </a:r>
            <a:r>
              <a:rPr dirty="0" spc="-90"/>
              <a:t> </a:t>
            </a:r>
            <a:r>
              <a:rPr dirty="0"/>
              <a:t>adopter</a:t>
            </a:r>
            <a:r>
              <a:rPr dirty="0" spc="-75"/>
              <a:t> </a:t>
            </a:r>
            <a:r>
              <a:rPr dirty="0"/>
              <a:t>au</a:t>
            </a:r>
            <a:r>
              <a:rPr dirty="0" spc="-90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803273"/>
            <a:ext cx="4561205" cy="392747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algn="just" marL="12700" marR="5080">
              <a:lnSpc>
                <a:spcPts val="2400"/>
              </a:lnSpc>
              <a:spcBef>
                <a:spcPts val="375"/>
              </a:spcBef>
            </a:pPr>
            <a:r>
              <a:rPr dirty="0" sz="2200" spc="-60">
                <a:latin typeface="Trebuchet MS"/>
                <a:cs typeface="Trebuchet MS"/>
              </a:rPr>
              <a:t>Afin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maximiser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notre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adaptation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aux </a:t>
            </a:r>
            <a:r>
              <a:rPr dirty="0" sz="2200" spc="-155">
                <a:latin typeface="Trebuchet MS"/>
                <a:cs typeface="Trebuchet MS"/>
              </a:rPr>
              <a:t>changements,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voici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quelques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ingrédients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base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85">
                <a:latin typeface="Trebuchet MS"/>
                <a:cs typeface="Trebuchet MS"/>
              </a:rPr>
              <a:t>qu’il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90">
                <a:latin typeface="Trebuchet MS"/>
                <a:cs typeface="Trebuchet MS"/>
              </a:rPr>
              <a:t>faut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posséder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395">
                <a:latin typeface="Trebuchet MS"/>
                <a:cs typeface="Trebuchet MS"/>
              </a:rPr>
              <a:t>: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200">
              <a:latin typeface="Trebuchet MS"/>
              <a:cs typeface="Trebuchet MS"/>
            </a:endParaRPr>
          </a:p>
          <a:p>
            <a:pPr algn="just" marL="241300" marR="121920" indent="-228600">
              <a:lnSpc>
                <a:spcPts val="24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114">
                <a:latin typeface="Trebuchet MS"/>
                <a:cs typeface="Trebuchet MS"/>
              </a:rPr>
              <a:t>Envisager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75">
                <a:latin typeface="Trebuchet MS"/>
                <a:cs typeface="Trebuchet MS"/>
              </a:rPr>
              <a:t>le</a:t>
            </a:r>
            <a:r>
              <a:rPr dirty="0" sz="2200" spc="1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changement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comme</a:t>
            </a:r>
            <a:r>
              <a:rPr dirty="0" sz="2200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une </a:t>
            </a:r>
            <a:r>
              <a:rPr dirty="0" sz="2200" spc="-70">
                <a:latin typeface="Trebuchet MS"/>
                <a:cs typeface="Trebuchet MS"/>
              </a:rPr>
              <a:t>occasion</a:t>
            </a:r>
            <a:r>
              <a:rPr dirty="0" sz="2200" spc="-1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d’</a:t>
            </a:r>
            <a:r>
              <a:rPr dirty="0" sz="2200" spc="-130">
                <a:solidFill>
                  <a:srgbClr val="0033CC"/>
                </a:solidFill>
                <a:latin typeface="Trebuchet MS"/>
                <a:cs typeface="Trebuchet MS"/>
              </a:rPr>
              <a:t>apprendre</a:t>
            </a:r>
            <a:r>
              <a:rPr dirty="0" sz="22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0">
                <a:solidFill>
                  <a:srgbClr val="0033CC"/>
                </a:solidFill>
                <a:latin typeface="Trebuchet MS"/>
                <a:cs typeface="Trebuchet MS"/>
              </a:rPr>
              <a:t>quelque</a:t>
            </a:r>
            <a:r>
              <a:rPr dirty="0" sz="2200" spc="-1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chose </a:t>
            </a:r>
            <a:r>
              <a:rPr dirty="0" sz="2200" spc="-145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2200" spc="-10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40">
                <a:solidFill>
                  <a:srgbClr val="0033CC"/>
                </a:solidFill>
                <a:latin typeface="Trebuchet MS"/>
                <a:cs typeface="Trebuchet MS"/>
              </a:rPr>
              <a:t>nouveau</a:t>
            </a:r>
            <a:r>
              <a:rPr dirty="0" sz="2200" spc="-140">
                <a:latin typeface="Trebuchet MS"/>
                <a:cs typeface="Trebuchet MS"/>
              </a:rPr>
              <a:t>,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d’élargir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sa</a:t>
            </a:r>
            <a:r>
              <a:rPr dirty="0" sz="2200" spc="-9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perspective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370">
                <a:latin typeface="Trebuchet MS"/>
                <a:cs typeface="Trebuchet MS"/>
              </a:rPr>
              <a:t>;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85"/>
              </a:spcBef>
              <a:buFont typeface="Arial MT"/>
              <a:buChar char="•"/>
            </a:pPr>
            <a:endParaRPr sz="2200">
              <a:latin typeface="Trebuchet MS"/>
              <a:cs typeface="Trebuchet MS"/>
            </a:endParaRPr>
          </a:p>
          <a:p>
            <a:pPr algn="just" marL="241300" marR="86995" indent="-228600">
              <a:lnSpc>
                <a:spcPts val="24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200" spc="-105">
                <a:latin typeface="Trebuchet MS"/>
                <a:cs typeface="Trebuchet MS"/>
              </a:rPr>
              <a:t>Envisager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le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changement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comme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une </a:t>
            </a:r>
            <a:r>
              <a:rPr dirty="0" sz="2200" spc="-95">
                <a:latin typeface="Trebuchet MS"/>
                <a:cs typeface="Trebuchet MS"/>
              </a:rPr>
              <a:t>occasion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de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00">
                <a:solidFill>
                  <a:srgbClr val="0033CC"/>
                </a:solidFill>
                <a:latin typeface="Trebuchet MS"/>
                <a:cs typeface="Trebuchet MS"/>
              </a:rPr>
              <a:t>prendre</a:t>
            </a:r>
            <a:r>
              <a:rPr dirty="0" sz="22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90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2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40">
                <a:solidFill>
                  <a:srgbClr val="0033CC"/>
                </a:solidFill>
                <a:latin typeface="Trebuchet MS"/>
                <a:cs typeface="Trebuchet MS"/>
              </a:rPr>
              <a:t>initiatives</a:t>
            </a:r>
            <a:r>
              <a:rPr dirty="0" sz="2200" spc="-1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et </a:t>
            </a:r>
            <a:r>
              <a:rPr dirty="0" sz="2200" spc="-60">
                <a:latin typeface="Trebuchet MS"/>
                <a:cs typeface="Trebuchet MS"/>
              </a:rPr>
              <a:t>d’</a:t>
            </a:r>
            <a:r>
              <a:rPr dirty="0" sz="2200" spc="-60">
                <a:solidFill>
                  <a:srgbClr val="0033CC"/>
                </a:solidFill>
                <a:latin typeface="Trebuchet MS"/>
                <a:cs typeface="Trebuchet MS"/>
              </a:rPr>
              <a:t>innover</a:t>
            </a:r>
            <a:r>
              <a:rPr dirty="0" sz="2200" spc="-6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8011" y="2175941"/>
            <a:ext cx="5678297" cy="3468497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69745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dirty="0" spc="-65"/>
              <a:t> </a:t>
            </a:r>
            <a:r>
              <a:rPr dirty="0"/>
              <a:t>gestion</a:t>
            </a:r>
            <a:r>
              <a:rPr dirty="0" spc="-55"/>
              <a:t> </a:t>
            </a:r>
            <a:r>
              <a:rPr dirty="0"/>
              <a:t>du</a:t>
            </a:r>
            <a:r>
              <a:rPr dirty="0" spc="-45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6635" y="1795653"/>
            <a:ext cx="10094595" cy="367157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algn="just" marL="12700" marR="922019">
              <a:lnSpc>
                <a:spcPct val="90200"/>
              </a:lnSpc>
              <a:spcBef>
                <a:spcPts val="380"/>
              </a:spcBef>
            </a:pPr>
            <a:r>
              <a:rPr dirty="0" sz="2400" spc="-145">
                <a:latin typeface="Trebuchet MS"/>
                <a:cs typeface="Trebuchet MS"/>
              </a:rPr>
              <a:t>La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gestion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du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changement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est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une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discipline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qui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englobe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les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méthodes,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les </a:t>
            </a:r>
            <a:r>
              <a:rPr dirty="0" sz="2400" spc="-70">
                <a:latin typeface="Trebuchet MS"/>
                <a:cs typeface="Trebuchet MS"/>
              </a:rPr>
              <a:t>processus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et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les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outils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utilisés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pour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25">
                <a:latin typeface="Trebuchet MS"/>
                <a:cs typeface="Trebuchet MS"/>
              </a:rPr>
              <a:t>planifier,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mettre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en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œuvre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et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gérer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les </a:t>
            </a:r>
            <a:r>
              <a:rPr dirty="0" sz="2400" spc="-150">
                <a:latin typeface="Trebuchet MS"/>
                <a:cs typeface="Trebuchet MS"/>
              </a:rPr>
              <a:t>changements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85">
                <a:latin typeface="Trebuchet MS"/>
                <a:cs typeface="Trebuchet MS"/>
              </a:rPr>
              <a:t>au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sein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d'une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organisation.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70">
                <a:latin typeface="Trebuchet MS"/>
                <a:cs typeface="Trebuchet MS"/>
              </a:rPr>
              <a:t>Elle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vise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360">
                <a:latin typeface="Trebuchet MS"/>
                <a:cs typeface="Trebuchet MS"/>
              </a:rPr>
              <a:t>à: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30">
                <a:solidFill>
                  <a:srgbClr val="0033CC"/>
                </a:solidFill>
                <a:latin typeface="Trebuchet MS"/>
                <a:cs typeface="Trebuchet MS"/>
              </a:rPr>
              <a:t>minimiser</a:t>
            </a:r>
            <a:r>
              <a:rPr dirty="0" sz="24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225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400" spc="-10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0033CC"/>
                </a:solidFill>
                <a:latin typeface="Trebuchet MS"/>
                <a:cs typeface="Trebuchet MS"/>
              </a:rPr>
              <a:t>résistance</a:t>
            </a:r>
            <a:r>
              <a:rPr dirty="0" sz="2400" spc="-70">
                <a:latin typeface="Trebuchet MS"/>
                <a:cs typeface="Trebuchet MS"/>
              </a:rPr>
              <a:t>,</a:t>
            </a:r>
            <a:endParaRPr sz="2400">
              <a:latin typeface="Trebuchet MS"/>
              <a:cs typeface="Trebuchet MS"/>
            </a:endParaRPr>
          </a:p>
          <a:p>
            <a:pPr marL="240029" indent="-227329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245">
                <a:solidFill>
                  <a:srgbClr val="0033CC"/>
                </a:solidFill>
                <a:latin typeface="Trebuchet MS"/>
                <a:cs typeface="Trebuchet MS"/>
              </a:rPr>
              <a:t>à</a:t>
            </a:r>
            <a:r>
              <a:rPr dirty="0" sz="24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45">
                <a:solidFill>
                  <a:srgbClr val="0033CC"/>
                </a:solidFill>
                <a:latin typeface="Trebuchet MS"/>
                <a:cs typeface="Trebuchet MS"/>
              </a:rPr>
              <a:t>favoriser</a:t>
            </a:r>
            <a:r>
              <a:rPr dirty="0" sz="24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0033CC"/>
                </a:solidFill>
                <a:latin typeface="Trebuchet MS"/>
                <a:cs typeface="Trebuchet MS"/>
              </a:rPr>
              <a:t>l'acceptation,</a:t>
            </a:r>
            <a:endParaRPr sz="2400">
              <a:latin typeface="Trebuchet MS"/>
              <a:cs typeface="Trebuchet MS"/>
            </a:endParaRPr>
          </a:p>
          <a:p>
            <a:pPr marL="240029" marR="5080" indent="-227329">
              <a:lnSpc>
                <a:spcPts val="26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10">
                <a:solidFill>
                  <a:srgbClr val="0033CC"/>
                </a:solidFill>
                <a:latin typeface="Trebuchet MS"/>
                <a:cs typeface="Trebuchet MS"/>
              </a:rPr>
              <a:t>assurer</a:t>
            </a:r>
            <a:r>
              <a:rPr dirty="0" sz="24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solidFill>
                  <a:srgbClr val="0033CC"/>
                </a:solidFill>
                <a:latin typeface="Trebuchet MS"/>
                <a:cs typeface="Trebuchet MS"/>
              </a:rPr>
              <a:t>une</a:t>
            </a:r>
            <a:r>
              <a:rPr dirty="0" sz="2400" spc="-8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0033CC"/>
                </a:solidFill>
                <a:latin typeface="Trebuchet MS"/>
                <a:cs typeface="Trebuchet MS"/>
              </a:rPr>
              <a:t>transition</a:t>
            </a:r>
            <a:r>
              <a:rPr dirty="0" sz="2400" spc="-8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0033CC"/>
                </a:solidFill>
                <a:latin typeface="Trebuchet MS"/>
                <a:cs typeface="Trebuchet MS"/>
              </a:rPr>
              <a:t>réussie</a:t>
            </a:r>
            <a:r>
              <a:rPr dirty="0" sz="2400" spc="-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vers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nouvelles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façons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travailler,</a:t>
            </a:r>
            <a:r>
              <a:rPr dirty="0" sz="2400" spc="-13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7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nouvelles </a:t>
            </a:r>
            <a:r>
              <a:rPr dirty="0" sz="2400" spc="-85">
                <a:latin typeface="Trebuchet MS"/>
                <a:cs typeface="Trebuchet MS"/>
              </a:rPr>
              <a:t>	</a:t>
            </a:r>
            <a:r>
              <a:rPr dirty="0" sz="2400" spc="-125">
                <a:latin typeface="Trebuchet MS"/>
                <a:cs typeface="Trebuchet MS"/>
              </a:rPr>
              <a:t>structures,</a:t>
            </a:r>
            <a:r>
              <a:rPr dirty="0" sz="2400" spc="-11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ou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114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nouveaux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processus.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2993" y="2950845"/>
            <a:ext cx="4176903" cy="1779142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769745">
              <a:lnSpc>
                <a:spcPct val="100000"/>
              </a:lnSpc>
              <a:spcBef>
                <a:spcPts val="105"/>
              </a:spcBef>
            </a:pPr>
            <a:r>
              <a:rPr dirty="0"/>
              <a:t>La</a:t>
            </a:r>
            <a:r>
              <a:rPr dirty="0" spc="-65"/>
              <a:t> </a:t>
            </a:r>
            <a:r>
              <a:rPr dirty="0"/>
              <a:t>gestion</a:t>
            </a:r>
            <a:r>
              <a:rPr dirty="0" spc="-55"/>
              <a:t> </a:t>
            </a:r>
            <a:r>
              <a:rPr dirty="0"/>
              <a:t>du</a:t>
            </a:r>
            <a:r>
              <a:rPr dirty="0" spc="-45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19403" y="1732914"/>
            <a:ext cx="10071735" cy="4535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50" b="1">
                <a:latin typeface="Trebuchet MS"/>
                <a:cs typeface="Trebuchet MS"/>
              </a:rPr>
              <a:t>Pour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mettre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en</a:t>
            </a:r>
            <a:r>
              <a:rPr dirty="0" sz="2000" spc="-20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place</a:t>
            </a:r>
            <a:r>
              <a:rPr dirty="0" sz="2000" spc="-2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une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gestion</a:t>
            </a:r>
            <a:r>
              <a:rPr dirty="0" sz="2000" spc="-4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du</a:t>
            </a:r>
            <a:r>
              <a:rPr dirty="0" sz="2000" spc="-15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changement</a:t>
            </a:r>
            <a:r>
              <a:rPr dirty="0" sz="2000" spc="-80" b="1">
                <a:latin typeface="Trebuchet MS"/>
                <a:cs typeface="Trebuchet MS"/>
              </a:rPr>
              <a:t> efficace,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il</a:t>
            </a:r>
            <a:r>
              <a:rPr dirty="0" sz="2000" spc="-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faut</a:t>
            </a:r>
            <a:r>
              <a:rPr dirty="0" sz="2000" spc="-30" b="1">
                <a:latin typeface="Trebuchet MS"/>
                <a:cs typeface="Trebuchet MS"/>
              </a:rPr>
              <a:t> </a:t>
            </a:r>
            <a:r>
              <a:rPr dirty="0" sz="2000" spc="-50" b="1">
                <a:latin typeface="Trebuchet MS"/>
                <a:cs typeface="Trebuchet MS"/>
              </a:rPr>
              <a:t>: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92710">
              <a:lnSpc>
                <a:spcPct val="122000"/>
              </a:lnSpc>
              <a:spcBef>
                <a:spcPts val="5"/>
              </a:spcBef>
            </a:pPr>
            <a:r>
              <a:rPr dirty="0" sz="2000" spc="-95">
                <a:solidFill>
                  <a:srgbClr val="0033CC"/>
                </a:solidFill>
                <a:latin typeface="Trebuchet MS"/>
                <a:cs typeface="Trebuchet MS"/>
              </a:rPr>
              <a:t>Climat </a:t>
            </a:r>
            <a:r>
              <a:rPr dirty="0" sz="2000" spc="-120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2000" spc="-3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033CC"/>
                </a:solidFill>
                <a:latin typeface="Trebuchet MS"/>
                <a:cs typeface="Trebuchet MS"/>
              </a:rPr>
              <a:t>Confiance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Instaurer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75">
                <a:latin typeface="Trebuchet MS"/>
                <a:cs typeface="Trebuchet MS"/>
              </a:rPr>
              <a:t>la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confiance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favorise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l'acceptation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du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40">
                <a:latin typeface="Trebuchet MS"/>
                <a:cs typeface="Trebuchet MS"/>
              </a:rPr>
              <a:t>changement. 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Communication</a:t>
            </a:r>
            <a:r>
              <a:rPr dirty="0" sz="2000" spc="-1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0033CC"/>
                </a:solidFill>
                <a:latin typeface="Trebuchet MS"/>
                <a:cs typeface="Trebuchet MS"/>
              </a:rPr>
              <a:t>Transparente</a:t>
            </a:r>
            <a:r>
              <a:rPr dirty="0" sz="20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Une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communication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claire</a:t>
            </a:r>
            <a:r>
              <a:rPr dirty="0" sz="2000" spc="-9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informe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sur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raisons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et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avantages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ts val="2160"/>
              </a:lnSpc>
            </a:pPr>
            <a:r>
              <a:rPr dirty="0" sz="2000" spc="-95">
                <a:latin typeface="Trebuchet MS"/>
                <a:cs typeface="Trebuchet MS"/>
              </a:rPr>
              <a:t>du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70">
                <a:latin typeface="Trebuchet MS"/>
                <a:cs typeface="Trebuchet MS"/>
              </a:rPr>
              <a:t>changement.</a:t>
            </a: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79500"/>
              </a:lnSpc>
              <a:spcBef>
                <a:spcPts val="985"/>
              </a:spcBef>
            </a:pP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Gestion</a:t>
            </a:r>
            <a:r>
              <a:rPr dirty="0" sz="2000" spc="-1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000" spc="-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0033CC"/>
                </a:solidFill>
                <a:latin typeface="Trebuchet MS"/>
                <a:cs typeface="Trebuchet MS"/>
              </a:rPr>
              <a:t>Résistances</a:t>
            </a:r>
            <a:r>
              <a:rPr dirty="0" sz="20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Reconnaître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et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comprendre</a:t>
            </a:r>
            <a:r>
              <a:rPr dirty="0" sz="2000" spc="-114">
                <a:latin typeface="Trebuchet MS"/>
                <a:cs typeface="Trebuchet MS"/>
              </a:rPr>
              <a:t> les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0">
                <a:latin typeface="Trebuchet MS"/>
                <a:cs typeface="Trebuchet MS"/>
              </a:rPr>
              <a:t>résistances,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permettre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l'expression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pour </a:t>
            </a:r>
            <a:r>
              <a:rPr dirty="0" sz="2000" spc="-65">
                <a:latin typeface="Trebuchet MS"/>
                <a:cs typeface="Trebuchet MS"/>
              </a:rPr>
              <a:t>trouver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des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solutions.</a:t>
            </a:r>
            <a:endParaRPr sz="2000">
              <a:latin typeface="Trebuchet MS"/>
              <a:cs typeface="Trebuchet MS"/>
            </a:endParaRPr>
          </a:p>
          <a:p>
            <a:pPr marL="12700" marR="188595">
              <a:lnSpc>
                <a:spcPct val="80000"/>
              </a:lnSpc>
              <a:spcBef>
                <a:spcPts val="994"/>
              </a:spcBef>
            </a:pPr>
            <a:r>
              <a:rPr dirty="0" sz="2000" spc="-50">
                <a:solidFill>
                  <a:srgbClr val="0033CC"/>
                </a:solidFill>
                <a:latin typeface="Trebuchet MS"/>
                <a:cs typeface="Trebuchet MS"/>
              </a:rPr>
              <a:t>Gestion</a:t>
            </a:r>
            <a:r>
              <a:rPr dirty="0" sz="2000" spc="-7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000" spc="-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Pertes</a:t>
            </a:r>
            <a:r>
              <a:rPr dirty="0" sz="20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latin typeface="Trebuchet MS"/>
                <a:cs typeface="Trebuchet MS"/>
              </a:rPr>
              <a:t>Reconnaître</a:t>
            </a:r>
            <a:r>
              <a:rPr dirty="0" sz="2000" spc="-10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sentiments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perte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liés</a:t>
            </a:r>
            <a:r>
              <a:rPr dirty="0" sz="2000" spc="-40">
                <a:latin typeface="Trebuchet MS"/>
                <a:cs typeface="Trebuchet MS"/>
              </a:rPr>
              <a:t> </a:t>
            </a:r>
            <a:r>
              <a:rPr dirty="0" sz="2000" spc="-160">
                <a:latin typeface="Trebuchet MS"/>
                <a:cs typeface="Trebuchet MS"/>
              </a:rPr>
              <a:t>au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changement</a:t>
            </a:r>
            <a:r>
              <a:rPr dirty="0" sz="2000" spc="-114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et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offrir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un</a:t>
            </a:r>
            <a:r>
              <a:rPr dirty="0" sz="2000" spc="-65">
                <a:latin typeface="Trebuchet MS"/>
                <a:cs typeface="Trebuchet MS"/>
              </a:rPr>
              <a:t> </a:t>
            </a:r>
            <a:r>
              <a:rPr dirty="0" sz="2000" spc="-45">
                <a:latin typeface="Trebuchet MS"/>
                <a:cs typeface="Trebuchet MS"/>
              </a:rPr>
              <a:t>soutien </a:t>
            </a:r>
            <a:r>
              <a:rPr dirty="0" sz="2000" spc="-25">
                <a:latin typeface="Trebuchet MS"/>
                <a:cs typeface="Trebuchet MS"/>
              </a:rPr>
              <a:t>approprié.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Mise</a:t>
            </a:r>
            <a:r>
              <a:rPr dirty="0" sz="20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20">
                <a:solidFill>
                  <a:srgbClr val="0033CC"/>
                </a:solidFill>
                <a:latin typeface="Trebuchet MS"/>
                <a:cs typeface="Trebuchet MS"/>
              </a:rPr>
              <a:t>en</a:t>
            </a: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0033CC"/>
                </a:solidFill>
                <a:latin typeface="Trebuchet MS"/>
                <a:cs typeface="Trebuchet MS"/>
              </a:rPr>
              <a:t>Avant</a:t>
            </a:r>
            <a:r>
              <a:rPr dirty="0" sz="20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0">
                <a:solidFill>
                  <a:srgbClr val="0033CC"/>
                </a:solidFill>
                <a:latin typeface="Trebuchet MS"/>
                <a:cs typeface="Trebuchet MS"/>
              </a:rPr>
              <a:t>des</a:t>
            </a:r>
            <a:r>
              <a:rPr dirty="0" sz="20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033CC"/>
                </a:solidFill>
                <a:latin typeface="Trebuchet MS"/>
                <a:cs typeface="Trebuchet MS"/>
              </a:rPr>
              <a:t>Avantages</a:t>
            </a:r>
            <a:r>
              <a:rPr dirty="0" sz="2000" spc="-7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Souligner</a:t>
            </a:r>
            <a:r>
              <a:rPr dirty="0" sz="2000" spc="-12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30">
                <a:latin typeface="Trebuchet MS"/>
                <a:cs typeface="Trebuchet MS"/>
              </a:rPr>
              <a:t>gains</a:t>
            </a:r>
            <a:r>
              <a:rPr dirty="0" sz="2000" spc="-105">
                <a:latin typeface="Trebuchet MS"/>
                <a:cs typeface="Trebuchet MS"/>
              </a:rPr>
              <a:t> potentiels</a:t>
            </a:r>
            <a:r>
              <a:rPr dirty="0" sz="2000" spc="-7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motive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individus.</a:t>
            </a:r>
            <a:endParaRPr sz="2000">
              <a:latin typeface="Trebuchet MS"/>
              <a:cs typeface="Trebuchet MS"/>
            </a:endParaRPr>
          </a:p>
          <a:p>
            <a:pPr marL="12700" marR="107950">
              <a:lnSpc>
                <a:spcPts val="2200"/>
              </a:lnSpc>
              <a:spcBef>
                <a:spcPts val="540"/>
              </a:spcBef>
            </a:pPr>
            <a:r>
              <a:rPr dirty="0" sz="2000" spc="-140">
                <a:solidFill>
                  <a:srgbClr val="0033CC"/>
                </a:solidFill>
                <a:latin typeface="Trebuchet MS"/>
                <a:cs typeface="Trebuchet MS"/>
              </a:rPr>
              <a:t>Planification</a:t>
            </a:r>
            <a:r>
              <a:rPr dirty="0" sz="2000" spc="-1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05">
                <a:solidFill>
                  <a:srgbClr val="0033CC"/>
                </a:solidFill>
                <a:latin typeface="Trebuchet MS"/>
                <a:cs typeface="Trebuchet MS"/>
              </a:rPr>
              <a:t>Détaillée</a:t>
            </a:r>
            <a:r>
              <a:rPr dirty="0" sz="20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Planifier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précisément</a:t>
            </a:r>
            <a:r>
              <a:rPr dirty="0" sz="2000" spc="-6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les</a:t>
            </a:r>
            <a:r>
              <a:rPr dirty="0" sz="2000" spc="-30">
                <a:latin typeface="Trebuchet MS"/>
                <a:cs typeface="Trebuchet MS"/>
              </a:rPr>
              <a:t> </a:t>
            </a:r>
            <a:r>
              <a:rPr dirty="0" sz="2000" spc="-155">
                <a:latin typeface="Trebuchet MS"/>
                <a:cs typeface="Trebuchet MS"/>
              </a:rPr>
              <a:t>étapes,</a:t>
            </a:r>
            <a:r>
              <a:rPr dirty="0" sz="2000" spc="-25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responsabilités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140">
                <a:latin typeface="Trebuchet MS"/>
                <a:cs typeface="Trebuchet MS"/>
              </a:rPr>
              <a:t>et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échéanciers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0">
                <a:latin typeface="Trebuchet MS"/>
                <a:cs typeface="Trebuchet MS"/>
              </a:rPr>
              <a:t>assure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une </a:t>
            </a:r>
            <a:r>
              <a:rPr dirty="0" sz="2000" spc="-110">
                <a:latin typeface="Trebuchet MS"/>
                <a:cs typeface="Trebuchet MS"/>
              </a:rPr>
              <a:t>mise </a:t>
            </a:r>
            <a:r>
              <a:rPr dirty="0" sz="2000" spc="-114">
                <a:latin typeface="Trebuchet MS"/>
                <a:cs typeface="Trebuchet MS"/>
              </a:rPr>
              <a:t>en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œuvre</a:t>
            </a:r>
            <a:r>
              <a:rPr dirty="0" sz="2000" spc="-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réussie.</a:t>
            </a:r>
            <a:endParaRPr sz="2000">
              <a:latin typeface="Trebuchet MS"/>
              <a:cs typeface="Trebuchet MS"/>
            </a:endParaRPr>
          </a:p>
          <a:p>
            <a:pPr marL="12700" marR="427990">
              <a:lnSpc>
                <a:spcPts val="2200"/>
              </a:lnSpc>
              <a:spcBef>
                <a:spcPts val="500"/>
              </a:spcBef>
            </a:pPr>
            <a:r>
              <a:rPr dirty="0" sz="2000" spc="-50">
                <a:solidFill>
                  <a:srgbClr val="0033CC"/>
                </a:solidFill>
                <a:latin typeface="Trebuchet MS"/>
                <a:cs typeface="Trebuchet MS"/>
              </a:rPr>
              <a:t>Action</a:t>
            </a:r>
            <a:r>
              <a:rPr dirty="0" sz="20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114">
                <a:solidFill>
                  <a:srgbClr val="0033CC"/>
                </a:solidFill>
                <a:latin typeface="Trebuchet MS"/>
                <a:cs typeface="Trebuchet MS"/>
              </a:rPr>
              <a:t>Proactive</a:t>
            </a:r>
            <a:r>
              <a:rPr dirty="0" sz="20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305">
                <a:solidFill>
                  <a:srgbClr val="0033CC"/>
                </a:solidFill>
                <a:latin typeface="Trebuchet MS"/>
                <a:cs typeface="Trebuchet MS"/>
              </a:rPr>
              <a:t>:</a:t>
            </a:r>
            <a:r>
              <a:rPr dirty="0" sz="2000" spc="-5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Passer</a:t>
            </a:r>
            <a:r>
              <a:rPr dirty="0" sz="2000" spc="-35">
                <a:latin typeface="Trebuchet MS"/>
                <a:cs typeface="Trebuchet MS"/>
              </a:rPr>
              <a:t> </a:t>
            </a:r>
            <a:r>
              <a:rPr dirty="0" sz="2000" spc="-204">
                <a:latin typeface="Trebuchet MS"/>
                <a:cs typeface="Trebuchet MS"/>
              </a:rPr>
              <a:t>à</a:t>
            </a:r>
            <a:r>
              <a:rPr dirty="0" sz="2000" spc="-75">
                <a:latin typeface="Trebuchet MS"/>
                <a:cs typeface="Trebuchet MS"/>
              </a:rPr>
              <a:t> </a:t>
            </a:r>
            <a:r>
              <a:rPr dirty="0" sz="2000" spc="-95">
                <a:latin typeface="Trebuchet MS"/>
                <a:cs typeface="Trebuchet MS"/>
              </a:rPr>
              <a:t>l'action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14">
                <a:latin typeface="Trebuchet MS"/>
                <a:cs typeface="Trebuchet MS"/>
              </a:rPr>
              <a:t>de</a:t>
            </a:r>
            <a:r>
              <a:rPr dirty="0" sz="2000" spc="-45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manière</a:t>
            </a:r>
            <a:r>
              <a:rPr dirty="0" sz="2000" spc="-114">
                <a:latin typeface="Trebuchet MS"/>
                <a:cs typeface="Trebuchet MS"/>
              </a:rPr>
              <a:t> proactive</a:t>
            </a:r>
            <a:r>
              <a:rPr dirty="0" sz="2000" spc="-9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35">
                <a:latin typeface="Trebuchet MS"/>
                <a:cs typeface="Trebuchet MS"/>
              </a:rPr>
              <a:t>mettant</a:t>
            </a:r>
            <a:r>
              <a:rPr dirty="0" sz="2000" spc="-100">
                <a:latin typeface="Trebuchet MS"/>
                <a:cs typeface="Trebuchet MS"/>
              </a:rPr>
              <a:t> </a:t>
            </a:r>
            <a:r>
              <a:rPr dirty="0" sz="2000" spc="-110">
                <a:latin typeface="Trebuchet MS"/>
                <a:cs typeface="Trebuchet MS"/>
              </a:rPr>
              <a:t>en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05">
                <a:latin typeface="Trebuchet MS"/>
                <a:cs typeface="Trebuchet MS"/>
              </a:rPr>
              <a:t>œuvre </a:t>
            </a:r>
            <a:r>
              <a:rPr dirty="0" sz="2000" spc="-110">
                <a:latin typeface="Trebuchet MS"/>
                <a:cs typeface="Trebuchet MS"/>
              </a:rPr>
              <a:t>les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 spc="-125">
                <a:latin typeface="Trebuchet MS"/>
                <a:cs typeface="Trebuchet MS"/>
              </a:rPr>
              <a:t>plans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définis </a:t>
            </a:r>
            <a:r>
              <a:rPr dirty="0" sz="2000" spc="-100">
                <a:latin typeface="Trebuchet MS"/>
                <a:cs typeface="Trebuchet MS"/>
              </a:rPr>
              <a:t>instaure</a:t>
            </a:r>
            <a:r>
              <a:rPr dirty="0" sz="2000" spc="-110">
                <a:latin typeface="Trebuchet MS"/>
                <a:cs typeface="Trebuchet MS"/>
              </a:rPr>
              <a:t> </a:t>
            </a:r>
            <a:r>
              <a:rPr dirty="0" sz="2000" spc="-145">
                <a:latin typeface="Trebuchet MS"/>
                <a:cs typeface="Trebuchet MS"/>
              </a:rPr>
              <a:t>le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changement.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86" y="344168"/>
            <a:ext cx="25400" cy="651382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402590">
              <a:lnSpc>
                <a:spcPct val="100000"/>
              </a:lnSpc>
              <a:spcBef>
                <a:spcPts val="105"/>
              </a:spcBef>
            </a:pPr>
            <a:r>
              <a:rPr dirty="0"/>
              <a:t>Démarche</a:t>
            </a:r>
            <a:r>
              <a:rPr dirty="0" spc="-110"/>
              <a:t> </a:t>
            </a:r>
            <a:r>
              <a:rPr dirty="0"/>
              <a:t>de</a:t>
            </a:r>
            <a:r>
              <a:rPr dirty="0" spc="-80"/>
              <a:t> </a:t>
            </a:r>
            <a:r>
              <a:rPr dirty="0"/>
              <a:t>gestion</a:t>
            </a:r>
            <a:r>
              <a:rPr dirty="0" spc="-85"/>
              <a:t> </a:t>
            </a:r>
            <a:r>
              <a:rPr dirty="0"/>
              <a:t>du</a:t>
            </a:r>
            <a:r>
              <a:rPr dirty="0" spc="-70"/>
              <a:t> </a:t>
            </a:r>
            <a:r>
              <a:rPr dirty="0" spc="-10"/>
              <a:t>changement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938390" y="1768348"/>
          <a:ext cx="10605135" cy="4657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  <a:gridCol w="5257800"/>
              </a:tblGrid>
              <a:tr h="306070"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Étapes</a:t>
                      </a:r>
                      <a:r>
                        <a:rPr dirty="0" sz="1400" spc="6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clés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Descriptions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2"/>
                    </a:solidFill>
                  </a:tcPr>
                </a:tc>
              </a:tr>
              <a:tr h="7600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55">
                          <a:latin typeface="Trebuchet MS"/>
                          <a:cs typeface="Trebuchet MS"/>
                        </a:rPr>
                        <a:t>Diagnostic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Préparation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09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90">
                          <a:latin typeface="Trebuchet MS"/>
                          <a:cs typeface="Trebuchet MS"/>
                        </a:rPr>
                        <a:t>Évaluation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35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nécessité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changement.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Analyse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impacts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potentiels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l'organisation.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Préparation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mentale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organisationnelle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changement.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40">
                          <a:latin typeface="Trebuchet MS"/>
                          <a:cs typeface="Trebuchet MS"/>
                        </a:rPr>
                        <a:t>Conception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35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Stratégie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Changement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04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Définition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objectifs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changement.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70">
                          <a:latin typeface="Trebuchet MS"/>
                          <a:cs typeface="Trebuchet MS"/>
                        </a:rPr>
                        <a:t>Élaboration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d'une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stratégie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pour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atteindre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ces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objectifs.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95">
                          <a:latin typeface="Trebuchet MS"/>
                          <a:cs typeface="Trebuchet MS"/>
                        </a:rPr>
                        <a:t>Planification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des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actions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50">
                          <a:latin typeface="Trebuchet MS"/>
                          <a:cs typeface="Trebuchet MS"/>
                        </a:rPr>
                        <a:t>à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entreprendre.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8693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30">
                          <a:latin typeface="Trebuchet MS"/>
                          <a:cs typeface="Trebuchet MS"/>
                        </a:rPr>
                        <a:t>Mise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Œuvre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du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Changement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60">
                          <a:latin typeface="Trebuchet MS"/>
                          <a:cs typeface="Trebuchet MS"/>
                        </a:rPr>
                        <a:t>Communication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diffusion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l'information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sur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changement.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65">
                          <a:latin typeface="Trebuchet MS"/>
                          <a:cs typeface="Trebuchet MS"/>
                        </a:rPr>
                        <a:t>Formation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développement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compétences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nécessaires.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25">
                          <a:latin typeface="Trebuchet MS"/>
                          <a:cs typeface="Trebuchet MS"/>
                        </a:rPr>
                        <a:t>Mise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place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nouvelles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pratiques,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processus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ou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technologies.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90">
                          <a:latin typeface="Trebuchet MS"/>
                          <a:cs typeface="Trebuchet MS"/>
                        </a:rPr>
                        <a:t>Évaluation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Ajustement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80">
                          <a:latin typeface="Trebuchet MS"/>
                          <a:cs typeface="Trebuchet MS"/>
                        </a:rPr>
                        <a:t>Suivi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l'implémentation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du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changement.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Collecte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retours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d'information</a:t>
                      </a:r>
                      <a:r>
                        <a:rPr dirty="0" sz="1400" spc="-9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évaluation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 résultats.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75">
                          <a:latin typeface="Trebuchet MS"/>
                          <a:cs typeface="Trebuchet MS"/>
                        </a:rPr>
                        <a:t>Ajustement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stratégies</a:t>
                      </a:r>
                      <a:r>
                        <a:rPr dirty="0" sz="1400" spc="-3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en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fonction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 spc="-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retours</a:t>
                      </a:r>
                      <a:r>
                        <a:rPr dirty="0" sz="1400" spc="-6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d'expérience.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FF8"/>
                    </a:solidFill>
                  </a:tcPr>
                </a:tc>
              </a:tr>
              <a:tr h="1225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Stabilisation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1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Consolidation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450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21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50">
                          <a:latin typeface="Trebuchet MS"/>
                          <a:cs typeface="Trebuchet MS"/>
                        </a:rPr>
                        <a:t>Consolidation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des</a:t>
                      </a:r>
                      <a:r>
                        <a:rPr dirty="0" sz="140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nouvelles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pratiques</a:t>
                      </a:r>
                      <a:r>
                        <a:rPr dirty="0" sz="1400" spc="-4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0">
                          <a:latin typeface="Trebuchet MS"/>
                          <a:cs typeface="Trebuchet MS"/>
                        </a:rPr>
                        <a:t>et</a:t>
                      </a:r>
                      <a:r>
                        <a:rPr dirty="0" sz="1400" spc="1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comportements.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85">
                          <a:latin typeface="Trebuchet MS"/>
                          <a:cs typeface="Trebuchet MS"/>
                        </a:rPr>
                        <a:t>Stabilisation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2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l'organisation </a:t>
                      </a:r>
                      <a:r>
                        <a:rPr dirty="0" sz="1400" spc="-80">
                          <a:latin typeface="Trebuchet MS"/>
                          <a:cs typeface="Trebuchet MS"/>
                        </a:rPr>
                        <a:t>dans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le</a:t>
                      </a:r>
                      <a:r>
                        <a:rPr dirty="0" sz="1400" spc="-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nouvel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">
                          <a:latin typeface="Trebuchet MS"/>
                          <a:cs typeface="Trebuchet MS"/>
                        </a:rPr>
                        <a:t>état.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  <a:p>
                      <a:pPr marL="378460" marR="103886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dirty="0" sz="1400" spc="-80">
                          <a:latin typeface="Trebuchet MS"/>
                          <a:cs typeface="Trebuchet MS"/>
                        </a:rPr>
                        <a:t>Renforcement</a:t>
                      </a:r>
                      <a:r>
                        <a:rPr dirty="0" sz="1400" spc="-7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de</a:t>
                      </a:r>
                      <a:r>
                        <a:rPr dirty="0" sz="1400" spc="-4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35">
                          <a:latin typeface="Trebuchet MS"/>
                          <a:cs typeface="Trebuchet MS"/>
                        </a:rPr>
                        <a:t>la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culture</a:t>
                      </a:r>
                      <a:r>
                        <a:rPr dirty="0" sz="1400" spc="-8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65">
                          <a:latin typeface="Trebuchet MS"/>
                          <a:cs typeface="Trebuchet MS"/>
                        </a:rPr>
                        <a:t>du </a:t>
                      </a:r>
                      <a:r>
                        <a:rPr dirty="0" sz="1400" spc="-95">
                          <a:latin typeface="Trebuchet MS"/>
                          <a:cs typeface="Trebuchet MS"/>
                        </a:rPr>
                        <a:t>changement</a:t>
                      </a:r>
                      <a:r>
                        <a:rPr dirty="0" sz="1400" spc="-55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105">
                          <a:latin typeface="Trebuchet MS"/>
                          <a:cs typeface="Trebuchet MS"/>
                        </a:rPr>
                        <a:t>au</a:t>
                      </a:r>
                      <a:r>
                        <a:rPr dirty="0" sz="1400" spc="-5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75">
                          <a:latin typeface="Trebuchet MS"/>
                          <a:cs typeface="Trebuchet MS"/>
                        </a:rPr>
                        <a:t>sein</a:t>
                      </a:r>
                      <a:r>
                        <a:rPr dirty="0" sz="1400" spc="-3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00" spc="-25">
                          <a:latin typeface="Trebuchet MS"/>
                          <a:cs typeface="Trebuchet MS"/>
                        </a:rPr>
                        <a:t>de l'organisation.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B="0" marT="266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1F5"/>
                    </a:solidFill>
                  </a:tcPr>
                </a:tc>
              </a:tr>
            </a:tbl>
          </a:graphicData>
        </a:graphic>
      </p:graphicFrame>
      <p:grpSp>
        <p:nvGrpSpPr>
          <p:cNvPr id="6" name="object 6" descr=""/>
          <p:cNvGrpSpPr/>
          <p:nvPr/>
        </p:nvGrpSpPr>
        <p:grpSpPr>
          <a:xfrm>
            <a:off x="713295" y="6457596"/>
            <a:ext cx="11480165" cy="390525"/>
            <a:chOff x="713295" y="6457596"/>
            <a:chExt cx="11480165" cy="390525"/>
          </a:xfrm>
        </p:grpSpPr>
        <p:sp>
          <p:nvSpPr>
            <p:cNvPr id="7" name="object 7" descr=""/>
            <p:cNvSpPr/>
            <p:nvPr/>
          </p:nvSpPr>
          <p:spPr>
            <a:xfrm>
              <a:off x="725995" y="6470295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4"/>
                  </a:moveTo>
                  <a:lnTo>
                    <a:pt x="11454765" y="365124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4"/>
                  </a:lnTo>
                  <a:close/>
                </a:path>
              </a:pathLst>
            </a:custGeom>
            <a:ln w="12700">
              <a:solidFill>
                <a:srgbClr val="117C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11454765" y="0"/>
                  </a:moveTo>
                  <a:lnTo>
                    <a:pt x="0" y="0"/>
                  </a:lnTo>
                  <a:lnTo>
                    <a:pt x="0" y="365125"/>
                  </a:lnTo>
                  <a:lnTo>
                    <a:pt x="11454765" y="365125"/>
                  </a:lnTo>
                  <a:lnTo>
                    <a:pt x="11454765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5995" y="6470296"/>
              <a:ext cx="11454765" cy="365125"/>
            </a:xfrm>
            <a:custGeom>
              <a:avLst/>
              <a:gdLst/>
              <a:ahLst/>
              <a:cxnLst/>
              <a:rect l="l" t="t" r="r" b="b"/>
              <a:pathLst>
                <a:path w="11454765" h="365125">
                  <a:moveTo>
                    <a:pt x="0" y="365125"/>
                  </a:moveTo>
                  <a:lnTo>
                    <a:pt x="11454765" y="365125"/>
                  </a:lnTo>
                  <a:lnTo>
                    <a:pt x="11454765" y="0"/>
                  </a:lnTo>
                  <a:lnTo>
                    <a:pt x="0" y="0"/>
                  </a:lnTo>
                  <a:lnTo>
                    <a:pt x="0" y="365125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745490">
              <a:lnSpc>
                <a:spcPct val="100000"/>
              </a:lnSpc>
              <a:spcBef>
                <a:spcPts val="105"/>
              </a:spcBef>
            </a:pPr>
            <a:r>
              <a:rPr dirty="0"/>
              <a:t>Critères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succès</a:t>
            </a:r>
            <a:r>
              <a:rPr dirty="0" spc="-65"/>
              <a:t> </a:t>
            </a:r>
            <a:r>
              <a:rPr dirty="0"/>
              <a:t>du</a:t>
            </a:r>
            <a:r>
              <a:rPr dirty="0" spc="-15"/>
              <a:t> </a:t>
            </a:r>
            <a:r>
              <a:rPr dirty="0" spc="-10"/>
              <a:t>changement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65606" y="1689354"/>
            <a:ext cx="10259695" cy="0"/>
          </a:xfrm>
          <a:custGeom>
            <a:avLst/>
            <a:gdLst/>
            <a:ahLst/>
            <a:cxnLst/>
            <a:rect l="l" t="t" r="r" b="b"/>
            <a:pathLst>
              <a:path w="10259695" h="0">
                <a:moveTo>
                  <a:pt x="0" y="0"/>
                </a:moveTo>
                <a:lnTo>
                  <a:pt x="10259542" y="0"/>
                </a:lnTo>
              </a:path>
            </a:pathLst>
          </a:custGeom>
          <a:ln w="35236">
            <a:solidFill>
              <a:srgbClr val="0031C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19403" y="1645742"/>
            <a:ext cx="9982200" cy="4508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indent="-227965">
              <a:lnSpc>
                <a:spcPts val="242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200" spc="-40">
                <a:solidFill>
                  <a:srgbClr val="0033CC"/>
                </a:solidFill>
                <a:latin typeface="Trebuchet MS"/>
                <a:cs typeface="Trebuchet MS"/>
              </a:rPr>
              <a:t>Une</a:t>
            </a:r>
            <a:r>
              <a:rPr dirty="0" sz="2200" spc="-9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5">
                <a:solidFill>
                  <a:srgbClr val="0033CC"/>
                </a:solidFill>
                <a:latin typeface="Trebuchet MS"/>
                <a:cs typeface="Trebuchet MS"/>
              </a:rPr>
              <a:t>approche</a:t>
            </a:r>
            <a:r>
              <a:rPr dirty="0" sz="2200" spc="-3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60">
                <a:solidFill>
                  <a:srgbClr val="0033CC"/>
                </a:solidFill>
                <a:latin typeface="Trebuchet MS"/>
                <a:cs typeface="Trebuchet MS"/>
              </a:rPr>
              <a:t>participative:</a:t>
            </a:r>
            <a:r>
              <a:rPr dirty="0" sz="2200" spc="1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L'engagement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des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employés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225">
                <a:latin typeface="Trebuchet MS"/>
                <a:cs typeface="Trebuchet MS"/>
              </a:rPr>
              <a:t>à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tous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les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niveaux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favorise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420"/>
              </a:lnSpc>
            </a:pPr>
            <a:r>
              <a:rPr dirty="0" sz="2200" spc="-135">
                <a:latin typeface="Trebuchet MS"/>
                <a:cs typeface="Trebuchet MS"/>
              </a:rPr>
              <a:t>l'acceptation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du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changement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et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leur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donne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un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rôle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90">
                <a:latin typeface="Trebuchet MS"/>
                <a:cs typeface="Trebuchet MS"/>
              </a:rPr>
              <a:t>actif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dans</a:t>
            </a:r>
            <a:r>
              <a:rPr dirty="0" sz="2200" spc="-3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sa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mise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en</a:t>
            </a:r>
            <a:r>
              <a:rPr dirty="0" sz="2200" spc="-7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œuvre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200" spc="-100">
                <a:solidFill>
                  <a:srgbClr val="0033CC"/>
                </a:solidFill>
                <a:latin typeface="Trebuchet MS"/>
                <a:cs typeface="Trebuchet MS"/>
              </a:rPr>
              <a:t>Impulsion</a:t>
            </a:r>
            <a:r>
              <a:rPr dirty="0" sz="2200" spc="1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du</a:t>
            </a:r>
            <a:r>
              <a:rPr dirty="0" sz="2200" spc="-6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50">
                <a:solidFill>
                  <a:srgbClr val="0033CC"/>
                </a:solidFill>
                <a:latin typeface="Trebuchet MS"/>
                <a:cs typeface="Trebuchet MS"/>
              </a:rPr>
              <a:t>changement</a:t>
            </a:r>
            <a:r>
              <a:rPr dirty="0" sz="2200" spc="-4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par</a:t>
            </a:r>
            <a:r>
              <a:rPr dirty="0" sz="22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35">
                <a:solidFill>
                  <a:srgbClr val="0033CC"/>
                </a:solidFill>
                <a:latin typeface="Trebuchet MS"/>
                <a:cs typeface="Trebuchet MS"/>
              </a:rPr>
              <a:t>les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25">
                <a:solidFill>
                  <a:srgbClr val="0033CC"/>
                </a:solidFill>
                <a:latin typeface="Trebuchet MS"/>
                <a:cs typeface="Trebuchet MS"/>
              </a:rPr>
              <a:t>gestionnaires</a:t>
            </a:r>
            <a:r>
              <a:rPr dirty="0" sz="2200" spc="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0">
                <a:solidFill>
                  <a:srgbClr val="0033CC"/>
                </a:solidFill>
                <a:latin typeface="Trebuchet MS"/>
                <a:cs typeface="Trebuchet MS"/>
              </a:rPr>
              <a:t>opérationnels</a:t>
            </a:r>
            <a:r>
              <a:rPr dirty="0" sz="2200" spc="-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65">
                <a:solidFill>
                  <a:srgbClr val="0033CC"/>
                </a:solidFill>
                <a:latin typeface="Trebuchet MS"/>
                <a:cs typeface="Trebuchet MS"/>
              </a:rPr>
              <a:t>et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90">
                <a:solidFill>
                  <a:srgbClr val="0033CC"/>
                </a:solidFill>
                <a:latin typeface="Trebuchet MS"/>
                <a:cs typeface="Trebuchet MS"/>
              </a:rPr>
              <a:t>leurs</a:t>
            </a:r>
            <a:r>
              <a:rPr dirty="0" sz="2200" spc="-3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50">
                <a:solidFill>
                  <a:srgbClr val="0033CC"/>
                </a:solidFill>
                <a:latin typeface="Trebuchet MS"/>
                <a:cs typeface="Trebuchet MS"/>
              </a:rPr>
              <a:t>collaborateurs</a:t>
            </a:r>
            <a:r>
              <a:rPr dirty="0" sz="2200" spc="-5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  <a:buFont typeface="Arial MT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240665" indent="-227965">
              <a:lnSpc>
                <a:spcPts val="2245"/>
              </a:lnSpc>
              <a:buFont typeface="Arial MT"/>
              <a:buChar char="•"/>
              <a:tabLst>
                <a:tab pos="240665" algn="l"/>
              </a:tabLst>
            </a:pPr>
            <a:r>
              <a:rPr dirty="0" sz="2200" spc="-130">
                <a:solidFill>
                  <a:srgbClr val="0033CC"/>
                </a:solidFill>
                <a:latin typeface="Trebuchet MS"/>
                <a:cs typeface="Trebuchet MS"/>
              </a:rPr>
              <a:t>Implication</a:t>
            </a:r>
            <a:r>
              <a:rPr dirty="0" sz="220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50">
                <a:solidFill>
                  <a:srgbClr val="0033CC"/>
                </a:solidFill>
                <a:latin typeface="Trebuchet MS"/>
                <a:cs typeface="Trebuchet MS"/>
              </a:rPr>
              <a:t>Concrète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0033CC"/>
                </a:solidFill>
                <a:latin typeface="Trebuchet MS"/>
                <a:cs typeface="Trebuchet MS"/>
              </a:rPr>
              <a:t>pour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45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22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90">
                <a:solidFill>
                  <a:srgbClr val="0033CC"/>
                </a:solidFill>
                <a:latin typeface="Trebuchet MS"/>
                <a:cs typeface="Trebuchet MS"/>
              </a:rPr>
              <a:t>Meilleurs</a:t>
            </a:r>
            <a:r>
              <a:rPr dirty="0" sz="2200" spc="-4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40">
                <a:solidFill>
                  <a:srgbClr val="0033CC"/>
                </a:solidFill>
                <a:latin typeface="Trebuchet MS"/>
                <a:cs typeface="Trebuchet MS"/>
              </a:rPr>
              <a:t>Résultats:</a:t>
            </a:r>
            <a:r>
              <a:rPr dirty="0" sz="2200" spc="-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14">
                <a:latin typeface="Trebuchet MS"/>
                <a:cs typeface="Trebuchet MS"/>
              </a:rPr>
              <a:t>Plus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les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gens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sont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impliqués,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ts val="2245"/>
              </a:lnSpc>
            </a:pPr>
            <a:r>
              <a:rPr dirty="0" sz="2200" spc="-125">
                <a:latin typeface="Trebuchet MS"/>
                <a:cs typeface="Trebuchet MS"/>
              </a:rPr>
              <a:t>meilleurs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sont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les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résultats.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200">
              <a:latin typeface="Trebuchet MS"/>
              <a:cs typeface="Trebuchet MS"/>
            </a:endParaRPr>
          </a:p>
          <a:p>
            <a:pPr marL="241300" marR="5080" indent="-228600">
              <a:lnSpc>
                <a:spcPts val="22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200" spc="-45">
                <a:latin typeface="Trebuchet MS"/>
                <a:cs typeface="Trebuchet MS"/>
              </a:rPr>
              <a:t>Une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transformation</a:t>
            </a:r>
            <a:r>
              <a:rPr dirty="0" sz="2200" spc="2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réussie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nécessite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14">
                <a:solidFill>
                  <a:srgbClr val="0033CC"/>
                </a:solidFill>
                <a:latin typeface="Trebuchet MS"/>
                <a:cs typeface="Trebuchet MS"/>
              </a:rPr>
              <a:t>un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80">
                <a:solidFill>
                  <a:srgbClr val="0033CC"/>
                </a:solidFill>
                <a:latin typeface="Trebuchet MS"/>
                <a:cs typeface="Trebuchet MS"/>
              </a:rPr>
              <a:t>bon</a:t>
            </a:r>
            <a:r>
              <a:rPr dirty="0" sz="2200" spc="-6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50">
                <a:solidFill>
                  <a:srgbClr val="0033CC"/>
                </a:solidFill>
                <a:latin typeface="Trebuchet MS"/>
                <a:cs typeface="Trebuchet MS"/>
              </a:rPr>
              <a:t>leadership:</a:t>
            </a:r>
            <a:r>
              <a:rPr dirty="0" sz="2200" spc="1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La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conduite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175">
                <a:latin typeface="Trebuchet MS"/>
                <a:cs typeface="Trebuchet MS"/>
              </a:rPr>
              <a:t>d’un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changement </a:t>
            </a:r>
            <a:r>
              <a:rPr dirty="0" sz="2200" spc="-105">
                <a:latin typeface="Trebuchet MS"/>
                <a:cs typeface="Trebuchet MS"/>
              </a:rPr>
              <a:t>requiert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80%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0">
                <a:latin typeface="Trebuchet MS"/>
                <a:cs typeface="Trebuchet MS"/>
              </a:rPr>
              <a:t>leadership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165">
                <a:latin typeface="Trebuchet MS"/>
                <a:cs typeface="Trebuchet MS"/>
              </a:rPr>
              <a:t>et</a:t>
            </a:r>
            <a:r>
              <a:rPr dirty="0" sz="2200" spc="-6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20%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6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gestion.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buFont typeface="Arial MT"/>
              <a:buChar char="•"/>
            </a:pPr>
            <a:endParaRPr sz="2200">
              <a:latin typeface="Trebuchet MS"/>
              <a:cs typeface="Trebuchet MS"/>
            </a:endParaRPr>
          </a:p>
          <a:p>
            <a:pPr marL="241300" marR="396875" indent="-228600">
              <a:lnSpc>
                <a:spcPct val="789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200" spc="-130">
                <a:solidFill>
                  <a:srgbClr val="0033CC"/>
                </a:solidFill>
                <a:latin typeface="Trebuchet MS"/>
                <a:cs typeface="Trebuchet MS"/>
              </a:rPr>
              <a:t>La</a:t>
            </a:r>
            <a:r>
              <a:rPr dirty="0" sz="2200" spc="-8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55">
                <a:solidFill>
                  <a:srgbClr val="0033CC"/>
                </a:solidFill>
                <a:latin typeface="Trebuchet MS"/>
                <a:cs typeface="Trebuchet MS"/>
              </a:rPr>
              <a:t>haute</a:t>
            </a:r>
            <a:r>
              <a:rPr dirty="0" sz="2200" spc="-7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5">
                <a:solidFill>
                  <a:srgbClr val="0033CC"/>
                </a:solidFill>
                <a:latin typeface="Trebuchet MS"/>
                <a:cs typeface="Trebuchet MS"/>
              </a:rPr>
              <a:t>direction</a:t>
            </a:r>
            <a:r>
              <a:rPr dirty="0" sz="2200" spc="2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55">
                <a:solidFill>
                  <a:srgbClr val="0033CC"/>
                </a:solidFill>
                <a:latin typeface="Trebuchet MS"/>
                <a:cs typeface="Trebuchet MS"/>
              </a:rPr>
              <a:t>identifie</a:t>
            </a:r>
            <a:r>
              <a:rPr dirty="0" sz="2200" spc="-2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75">
                <a:solidFill>
                  <a:srgbClr val="0033CC"/>
                </a:solidFill>
                <a:latin typeface="Trebuchet MS"/>
                <a:cs typeface="Trebuchet MS"/>
              </a:rPr>
              <a:t>le</a:t>
            </a:r>
            <a:r>
              <a:rPr dirty="0" sz="2200" spc="-6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00">
                <a:solidFill>
                  <a:srgbClr val="0033CC"/>
                </a:solidFill>
                <a:latin typeface="Trebuchet MS"/>
                <a:cs typeface="Trebuchet MS"/>
              </a:rPr>
              <a:t>besoin</a:t>
            </a:r>
            <a:r>
              <a:rPr dirty="0" sz="2200" spc="-55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45">
                <a:solidFill>
                  <a:srgbClr val="0033CC"/>
                </a:solidFill>
                <a:latin typeface="Trebuchet MS"/>
                <a:cs typeface="Trebuchet MS"/>
              </a:rPr>
              <a:t>de</a:t>
            </a:r>
            <a:r>
              <a:rPr dirty="0" sz="2200" spc="-60">
                <a:solidFill>
                  <a:srgbClr val="0033CC"/>
                </a:solidFill>
                <a:latin typeface="Trebuchet MS"/>
                <a:cs typeface="Trebuchet MS"/>
              </a:rPr>
              <a:t> </a:t>
            </a:r>
            <a:r>
              <a:rPr dirty="0" sz="2200" spc="-165">
                <a:solidFill>
                  <a:srgbClr val="0033CC"/>
                </a:solidFill>
                <a:latin typeface="Trebuchet MS"/>
                <a:cs typeface="Trebuchet MS"/>
              </a:rPr>
              <a:t>changement</a:t>
            </a:r>
            <a:r>
              <a:rPr dirty="0" sz="2200" spc="-165">
                <a:latin typeface="Trebuchet MS"/>
                <a:cs typeface="Trebuchet MS"/>
              </a:rPr>
              <a:t>,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mais</a:t>
            </a:r>
            <a:r>
              <a:rPr dirty="0" sz="2200" spc="-20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ce</a:t>
            </a:r>
            <a:r>
              <a:rPr dirty="0" sz="2200" spc="-70">
                <a:latin typeface="Trebuchet MS"/>
                <a:cs typeface="Trebuchet MS"/>
              </a:rPr>
              <a:t> </a:t>
            </a:r>
            <a:r>
              <a:rPr dirty="0" sz="2200" spc="-65">
                <a:latin typeface="Trebuchet MS"/>
                <a:cs typeface="Trebuchet MS"/>
              </a:rPr>
              <a:t>sont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les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gestionnaires </a:t>
            </a:r>
            <a:r>
              <a:rPr dirty="0" sz="2200" spc="-135">
                <a:latin typeface="Trebuchet MS"/>
                <a:cs typeface="Trebuchet MS"/>
              </a:rPr>
              <a:t>intermédiaires</a:t>
            </a:r>
            <a:r>
              <a:rPr dirty="0" sz="2200" spc="35">
                <a:latin typeface="Trebuchet MS"/>
                <a:cs typeface="Trebuchet MS"/>
              </a:rPr>
              <a:t> </a:t>
            </a:r>
            <a:r>
              <a:rPr dirty="0" sz="2200" spc="-125">
                <a:latin typeface="Trebuchet MS"/>
                <a:cs typeface="Trebuchet MS"/>
              </a:rPr>
              <a:t>chargés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de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l'implémentation</a:t>
            </a:r>
            <a:r>
              <a:rPr dirty="0" sz="2200" spc="45">
                <a:latin typeface="Trebuchet MS"/>
                <a:cs typeface="Trebuchet MS"/>
              </a:rPr>
              <a:t> </a:t>
            </a:r>
            <a:r>
              <a:rPr dirty="0" sz="2200" spc="-135">
                <a:latin typeface="Trebuchet MS"/>
                <a:cs typeface="Trebuchet MS"/>
              </a:rPr>
              <a:t>qui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20">
                <a:latin typeface="Trebuchet MS"/>
                <a:cs typeface="Trebuchet MS"/>
              </a:rPr>
              <a:t>traduisent</a:t>
            </a:r>
            <a:r>
              <a:rPr dirty="0" sz="2200" spc="30">
                <a:latin typeface="Trebuchet MS"/>
                <a:cs typeface="Trebuchet MS"/>
              </a:rPr>
              <a:t> </a:t>
            </a:r>
            <a:r>
              <a:rPr dirty="0" sz="2200" spc="-204">
                <a:latin typeface="Trebuchet MS"/>
                <a:cs typeface="Trebuchet MS"/>
              </a:rPr>
              <a:t>la</a:t>
            </a:r>
            <a:r>
              <a:rPr dirty="0" sz="2200" spc="-2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vision</a:t>
            </a:r>
            <a:r>
              <a:rPr dirty="0" sz="2200" spc="-5">
                <a:latin typeface="Trebuchet MS"/>
                <a:cs typeface="Trebuchet MS"/>
              </a:rPr>
              <a:t> </a:t>
            </a:r>
            <a:r>
              <a:rPr dirty="0" sz="2200" spc="-140">
                <a:latin typeface="Trebuchet MS"/>
                <a:cs typeface="Trebuchet MS"/>
              </a:rPr>
              <a:t>stratégique</a:t>
            </a:r>
            <a:r>
              <a:rPr dirty="0" sz="2200" spc="-1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en </a:t>
            </a:r>
            <a:r>
              <a:rPr dirty="0" sz="2200" spc="-110">
                <a:latin typeface="Trebuchet MS"/>
                <a:cs typeface="Trebuchet MS"/>
              </a:rPr>
              <a:t>actions</a:t>
            </a:r>
            <a:r>
              <a:rPr dirty="0" sz="2200" spc="-80">
                <a:latin typeface="Trebuchet MS"/>
                <a:cs typeface="Trebuchet MS"/>
              </a:rPr>
              <a:t> </a:t>
            </a:r>
            <a:r>
              <a:rPr dirty="0" sz="2200" spc="-175">
                <a:latin typeface="Trebuchet MS"/>
                <a:cs typeface="Trebuchet MS"/>
              </a:rPr>
              <a:t>au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sz="2200" spc="-150">
                <a:latin typeface="Trebuchet MS"/>
                <a:cs typeface="Trebuchet MS"/>
              </a:rPr>
              <a:t>niveau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opérationnel.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  <a:tabLst>
                <a:tab pos="9693275" algn="l"/>
              </a:tabLst>
            </a:pPr>
            <a:r>
              <a:rPr dirty="0" spc="-55"/>
              <a:t>Gestion</a:t>
            </a:r>
            <a:r>
              <a:rPr dirty="0" spc="-70"/>
              <a:t> </a:t>
            </a:r>
            <a:r>
              <a:rPr dirty="0" spc="-120"/>
              <a:t>de</a:t>
            </a:r>
            <a:r>
              <a:rPr dirty="0" spc="-60"/>
              <a:t> </a:t>
            </a:r>
            <a:r>
              <a:rPr dirty="0" spc="-170"/>
              <a:t>la</a:t>
            </a:r>
            <a:r>
              <a:rPr dirty="0" spc="-30"/>
              <a:t> </a:t>
            </a:r>
            <a:r>
              <a:rPr dirty="0" spc="-70"/>
              <a:t>production</a:t>
            </a:r>
            <a:r>
              <a:rPr dirty="0" spc="-50"/>
              <a:t> </a:t>
            </a:r>
            <a:r>
              <a:rPr dirty="0" spc="-110"/>
              <a:t>dans</a:t>
            </a:r>
            <a:r>
              <a:rPr dirty="0" spc="-60"/>
              <a:t> </a:t>
            </a:r>
            <a:r>
              <a:rPr dirty="0" spc="-90"/>
              <a:t>l'industrie</a:t>
            </a:r>
            <a:r>
              <a:rPr dirty="0" spc="-20"/>
              <a:t> </a:t>
            </a:r>
            <a:r>
              <a:rPr dirty="0" spc="-100"/>
              <a:t>du</a:t>
            </a:r>
            <a:r>
              <a:rPr dirty="0" spc="-65"/>
              <a:t> </a:t>
            </a:r>
            <a:r>
              <a:rPr dirty="0" spc="-10"/>
              <a:t>numérique</a:t>
            </a:r>
            <a:r>
              <a:rPr dirty="0"/>
              <a:t>	</a:t>
            </a:r>
            <a:r>
              <a:rPr dirty="0" spc="-55"/>
              <a:t>Automne</a:t>
            </a:r>
            <a:r>
              <a:rPr dirty="0" spc="-70"/>
              <a:t> </a:t>
            </a:r>
            <a:r>
              <a:rPr dirty="0" spc="-85"/>
              <a:t>2024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/>
              <a:t>Gestion</a:t>
            </a:r>
            <a:r>
              <a:rPr dirty="0" spc="-1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/>
              <a:t>projet</a:t>
            </a:r>
            <a:r>
              <a:rPr dirty="0" spc="-25"/>
              <a:t> </a:t>
            </a:r>
            <a:r>
              <a:rPr dirty="0" spc="-10"/>
              <a:t>informatique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410445" y="6546138"/>
            <a:ext cx="82486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1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LEVIKA HERVE NANKAP</dc:creator>
  <dc:title>Un nouveau cadre Scrum adapté aux équipes virtuelles fragmentées sur plusieurs sites</dc:title>
  <dcterms:created xsi:type="dcterms:W3CDTF">2025-05-23T19:31:32Z</dcterms:created>
  <dcterms:modified xsi:type="dcterms:W3CDTF">2025-05-23T19:31:32Z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2025-05-06T00:00:00Z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2025-05-23T00:00:00Z</vt:filetime>
  </property>
  <property fmtid="{D5CDD505-2E9C-101B-9397-08002B2CF9AE}" pid="5" name="Producer">
    <vt:lpwstr>Microsoft® PowerPoint® pour Microsoft 365</vt:lpwstr>
  </property>
</Properties>
</file>