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3" r:id="rId8"/>
    <p:sldId id="265" r:id="rId9"/>
    <p:sldId id="262" r:id="rId10"/>
    <p:sldId id="267" r:id="rId11"/>
    <p:sldId id="268" r:id="rId12"/>
    <p:sldId id="285" r:id="rId13"/>
    <p:sldId id="271" r:id="rId14"/>
    <p:sldId id="280" r:id="rId15"/>
    <p:sldId id="286" r:id="rId16"/>
  </p:sldIdLst>
  <p:sldSz cx="18288000" cy="10287000"/>
  <p:notesSz cx="6858000" cy="9144000"/>
  <p:embeddedFontLst>
    <p:embeddedFont>
      <p:font typeface="Calibri" pitchFamily="34" charset="0"/>
      <p:regular r:id="rId18"/>
      <p:bold r:id="rId19"/>
      <p:italic r:id="rId20"/>
      <p:boldItalic r:id="rId21"/>
    </p:embeddedFont>
    <p:embeddedFont>
      <p:font typeface="Poppins"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918EB37-629D-4AD1-8ACE-E910AE38DF7A}">
  <a:tblStyle styleId="{6918EB37-629D-4AD1-8ACE-E910AE38DF7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85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89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267114" y="309518"/>
            <a:ext cx="5613435" cy="1438363"/>
          </a:xfrm>
          <a:custGeom>
            <a:avLst/>
            <a:gdLst/>
            <a:ahLst/>
            <a:cxnLst/>
            <a:rect l="l" t="t" r="r" b="b"/>
            <a:pathLst>
              <a:path w="5613435" h="1438363" extrusionOk="0">
                <a:moveTo>
                  <a:pt x="0" y="0"/>
                </a:moveTo>
                <a:lnTo>
                  <a:pt x="5613435" y="0"/>
                </a:lnTo>
                <a:lnTo>
                  <a:pt x="5613435" y="1438364"/>
                </a:lnTo>
                <a:lnTo>
                  <a:pt x="0" y="1438364"/>
                </a:lnTo>
                <a:lnTo>
                  <a:pt x="0" y="0"/>
                </a:lnTo>
                <a:close/>
              </a:path>
            </a:pathLst>
          </a:custGeom>
          <a:blipFill rotWithShape="1">
            <a:blip r:embed="rId3">
              <a:alphaModFix/>
            </a:blip>
            <a:stretch>
              <a:fillRect/>
            </a:stretch>
          </a:blipFill>
          <a:ln>
            <a:noFill/>
          </a:ln>
        </p:spPr>
      </p:sp>
      <p:sp>
        <p:nvSpPr>
          <p:cNvPr id="85" name="Google Shape;85;p13"/>
          <p:cNvSpPr/>
          <p:nvPr/>
        </p:nvSpPr>
        <p:spPr>
          <a:xfrm>
            <a:off x="1028700" y="8846093"/>
            <a:ext cx="1682341" cy="824414"/>
          </a:xfrm>
          <a:custGeom>
            <a:avLst/>
            <a:gdLst/>
            <a:ahLst/>
            <a:cxnLst/>
            <a:rect l="l" t="t" r="r" b="b"/>
            <a:pathLst>
              <a:path w="1682341" h="824414" extrusionOk="0">
                <a:moveTo>
                  <a:pt x="0" y="0"/>
                </a:moveTo>
                <a:lnTo>
                  <a:pt x="1682341" y="0"/>
                </a:lnTo>
                <a:lnTo>
                  <a:pt x="1682341" y="824414"/>
                </a:lnTo>
                <a:lnTo>
                  <a:pt x="0" y="824414"/>
                </a:lnTo>
                <a:lnTo>
                  <a:pt x="0" y="0"/>
                </a:lnTo>
                <a:close/>
              </a:path>
            </a:pathLst>
          </a:custGeom>
          <a:blipFill rotWithShape="1">
            <a:blip r:embed="rId4">
              <a:alphaModFix/>
            </a:blip>
            <a:stretch>
              <a:fillRect/>
            </a:stretch>
          </a:blipFill>
          <a:ln>
            <a:noFill/>
          </a:ln>
        </p:spPr>
      </p:sp>
      <p:sp>
        <p:nvSpPr>
          <p:cNvPr id="86" name="Google Shape;86;p13"/>
          <p:cNvSpPr/>
          <p:nvPr/>
        </p:nvSpPr>
        <p:spPr>
          <a:xfrm>
            <a:off x="9897829" y="0"/>
            <a:ext cx="8390171" cy="10287000"/>
          </a:xfrm>
          <a:custGeom>
            <a:avLst/>
            <a:gdLst/>
            <a:ahLst/>
            <a:cxnLst/>
            <a:rect l="l" t="t" r="r" b="b"/>
            <a:pathLst>
              <a:path w="8390171" h="10287000" extrusionOk="0">
                <a:moveTo>
                  <a:pt x="0" y="0"/>
                </a:moveTo>
                <a:lnTo>
                  <a:pt x="8390171" y="0"/>
                </a:lnTo>
                <a:lnTo>
                  <a:pt x="8390171" y="10287000"/>
                </a:lnTo>
                <a:lnTo>
                  <a:pt x="0" y="10287000"/>
                </a:lnTo>
                <a:lnTo>
                  <a:pt x="0" y="0"/>
                </a:lnTo>
                <a:close/>
              </a:path>
            </a:pathLst>
          </a:custGeom>
          <a:blipFill rotWithShape="1">
            <a:blip r:embed="rId5">
              <a:alphaModFix/>
            </a:blip>
            <a:stretch>
              <a:fillRect l="-54826" r="-29192"/>
            </a:stretch>
          </a:blipFill>
          <a:ln>
            <a:noFill/>
          </a:ln>
        </p:spPr>
      </p:sp>
      <p:sp>
        <p:nvSpPr>
          <p:cNvPr id="87" name="Google Shape;87;p13"/>
          <p:cNvSpPr txBox="1"/>
          <p:nvPr/>
        </p:nvSpPr>
        <p:spPr>
          <a:xfrm>
            <a:off x="1028700" y="5964670"/>
            <a:ext cx="7850944" cy="673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0" i="0" u="none" strike="noStrike" cap="none">
                <a:solidFill>
                  <a:srgbClr val="000000"/>
                </a:solidFill>
                <a:latin typeface="Arial"/>
                <a:ea typeface="Arial"/>
                <a:cs typeface="Arial"/>
                <a:sym typeface="Arial"/>
              </a:rPr>
              <a:t>Présentation - Groupe 14</a:t>
            </a:r>
            <a:endParaRPr/>
          </a:p>
        </p:txBody>
      </p:sp>
      <p:sp>
        <p:nvSpPr>
          <p:cNvPr id="88" name="Google Shape;88;p13"/>
          <p:cNvSpPr txBox="1"/>
          <p:nvPr/>
        </p:nvSpPr>
        <p:spPr>
          <a:xfrm>
            <a:off x="1588947" y="3324220"/>
            <a:ext cx="7556533" cy="181928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000" b="1" i="0" u="none" strike="noStrike" cap="none">
                <a:solidFill>
                  <a:srgbClr val="060644"/>
                </a:solidFill>
                <a:latin typeface="Arial"/>
                <a:ea typeface="Arial"/>
                <a:cs typeface="Arial"/>
                <a:sym typeface="Arial"/>
              </a:rPr>
              <a:t>Conception de réseaux APPN</a:t>
            </a:r>
            <a:endParaRPr/>
          </a:p>
        </p:txBody>
      </p:sp>
      <p:sp>
        <p:nvSpPr>
          <p:cNvPr id="89" name="Google Shape;89;p13"/>
          <p:cNvSpPr txBox="1"/>
          <p:nvPr/>
        </p:nvSpPr>
        <p:spPr>
          <a:xfrm>
            <a:off x="3622001" y="8902383"/>
            <a:ext cx="5914099" cy="6045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000000"/>
                </a:solidFill>
                <a:latin typeface="Arial"/>
                <a:ea typeface="Arial"/>
                <a:cs typeface="Arial"/>
                <a:sym typeface="Arial"/>
              </a:rPr>
              <a:t>PROGRAMME TIC-HAITI-BRH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1245475" y="992734"/>
            <a:ext cx="6794939" cy="677108"/>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4000" b="1" i="0" u="none" strike="noStrike" cap="none" dirty="0" err="1">
                <a:solidFill>
                  <a:srgbClr val="000000"/>
                </a:solidFill>
                <a:sym typeface="Arial"/>
              </a:rPr>
              <a:t>Annuaire</a:t>
            </a:r>
            <a:r>
              <a:rPr lang="en-US" sz="4000" b="1" i="0" u="none" strike="noStrike" cap="none" dirty="0">
                <a:solidFill>
                  <a:srgbClr val="000000"/>
                </a:solidFill>
                <a:sym typeface="Arial"/>
              </a:rPr>
              <a:t> de </a:t>
            </a:r>
            <a:r>
              <a:rPr lang="en-US" sz="4000" b="1" i="0" u="none" strike="noStrike" cap="none" dirty="0" err="1">
                <a:solidFill>
                  <a:srgbClr val="000000"/>
                </a:solidFill>
                <a:sym typeface="Arial"/>
              </a:rPr>
              <a:t>ressources</a:t>
            </a:r>
            <a:r>
              <a:rPr lang="en-US" sz="4000" b="1" i="0" u="none" strike="noStrike" cap="none" dirty="0">
                <a:solidFill>
                  <a:srgbClr val="000000"/>
                </a:solidFill>
                <a:sym typeface="Arial"/>
              </a:rPr>
              <a:t> </a:t>
            </a:r>
            <a:endParaRPr sz="4000" dirty="0"/>
          </a:p>
        </p:txBody>
      </p:sp>
      <p:sp>
        <p:nvSpPr>
          <p:cNvPr id="207" name="Google Shape;207;p24"/>
          <p:cNvSpPr txBox="1"/>
          <p:nvPr/>
        </p:nvSpPr>
        <p:spPr>
          <a:xfrm>
            <a:off x="7636211" y="4451004"/>
            <a:ext cx="531854" cy="42036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200" b="1" i="0" u="none" strike="noStrike" cap="none">
                <a:solidFill>
                  <a:srgbClr val="FFFFFF"/>
                </a:solidFill>
                <a:latin typeface="Arial"/>
                <a:ea typeface="Arial"/>
                <a:cs typeface="Arial"/>
                <a:sym typeface="Arial"/>
              </a:rPr>
              <a:t>01</a:t>
            </a:r>
            <a:endParaRPr/>
          </a:p>
        </p:txBody>
      </p:sp>
      <p:sp>
        <p:nvSpPr>
          <p:cNvPr id="208" name="Google Shape;208;p24"/>
          <p:cNvSpPr txBox="1"/>
          <p:nvPr/>
        </p:nvSpPr>
        <p:spPr>
          <a:xfrm>
            <a:off x="10122017" y="4451004"/>
            <a:ext cx="531854" cy="42036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200" b="1" i="0" u="none" strike="noStrike" cap="none">
                <a:solidFill>
                  <a:srgbClr val="FFFFFF"/>
                </a:solidFill>
                <a:latin typeface="Arial"/>
                <a:ea typeface="Arial"/>
                <a:cs typeface="Arial"/>
                <a:sym typeface="Arial"/>
              </a:rPr>
              <a:t>02</a:t>
            </a:r>
            <a:endParaRPr/>
          </a:p>
        </p:txBody>
      </p:sp>
      <p:sp>
        <p:nvSpPr>
          <p:cNvPr id="209" name="Google Shape;209;p24"/>
          <p:cNvSpPr txBox="1"/>
          <p:nvPr/>
        </p:nvSpPr>
        <p:spPr>
          <a:xfrm>
            <a:off x="7636211" y="6489822"/>
            <a:ext cx="531854" cy="42036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200" b="1" i="0" u="none" strike="noStrike" cap="none">
                <a:solidFill>
                  <a:srgbClr val="FFFFFF"/>
                </a:solidFill>
                <a:latin typeface="Arial"/>
                <a:ea typeface="Arial"/>
                <a:cs typeface="Arial"/>
                <a:sym typeface="Arial"/>
              </a:rPr>
              <a:t>03</a:t>
            </a:r>
            <a:endParaRPr/>
          </a:p>
        </p:txBody>
      </p:sp>
      <p:sp>
        <p:nvSpPr>
          <p:cNvPr id="210" name="Google Shape;210;p24"/>
          <p:cNvSpPr txBox="1"/>
          <p:nvPr/>
        </p:nvSpPr>
        <p:spPr>
          <a:xfrm>
            <a:off x="10122017" y="6489822"/>
            <a:ext cx="531854" cy="42036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200" b="1" i="0" u="none" strike="noStrike" cap="none">
                <a:solidFill>
                  <a:srgbClr val="FFFFFF"/>
                </a:solidFill>
                <a:latin typeface="Arial"/>
                <a:ea typeface="Arial"/>
                <a:cs typeface="Arial"/>
                <a:sym typeface="Arial"/>
              </a:rPr>
              <a:t>04</a:t>
            </a:r>
            <a:endParaRPr/>
          </a:p>
        </p:txBody>
      </p:sp>
      <p:sp>
        <p:nvSpPr>
          <p:cNvPr id="3" name="Rectangle 2"/>
          <p:cNvSpPr/>
          <p:nvPr/>
        </p:nvSpPr>
        <p:spPr>
          <a:xfrm>
            <a:off x="1671144" y="2081124"/>
            <a:ext cx="14977242" cy="7220182"/>
          </a:xfrm>
          <a:prstGeom prst="rect">
            <a:avLst/>
          </a:prstGeom>
        </p:spPr>
        <p:txBody>
          <a:bodyPr wrap="square">
            <a:spAutoFit/>
          </a:bodyPr>
          <a:lstStyle/>
          <a:p>
            <a:pPr algn="just">
              <a:lnSpc>
                <a:spcPct val="150000"/>
              </a:lnSpc>
            </a:pPr>
            <a:r>
              <a:rPr lang="en-US" sz="2600" dirty="0" err="1"/>
              <a:t>L’annuaire</a:t>
            </a:r>
            <a:r>
              <a:rPr lang="en-US" sz="2600" dirty="0"/>
              <a:t> de </a:t>
            </a:r>
            <a:r>
              <a:rPr lang="en-US" sz="2600" dirty="0" err="1"/>
              <a:t>ressources</a:t>
            </a:r>
            <a:r>
              <a:rPr lang="en-US" sz="2600" dirty="0"/>
              <a:t> </a:t>
            </a:r>
            <a:r>
              <a:rPr lang="en-US" sz="2600" dirty="0" err="1"/>
              <a:t>joue</a:t>
            </a:r>
            <a:r>
              <a:rPr lang="en-US" sz="2600" dirty="0"/>
              <a:t> un </a:t>
            </a:r>
            <a:r>
              <a:rPr lang="en-US" sz="2600" dirty="0" err="1"/>
              <a:t>rôle</a:t>
            </a:r>
            <a:r>
              <a:rPr lang="en-US" sz="2600" dirty="0"/>
              <a:t> </a:t>
            </a:r>
            <a:r>
              <a:rPr lang="en-US" sz="2600" dirty="0" err="1"/>
              <a:t>essentiel</a:t>
            </a:r>
            <a:r>
              <a:rPr lang="en-US" sz="2600" dirty="0"/>
              <a:t> en </a:t>
            </a:r>
            <a:r>
              <a:rPr lang="en-US" sz="2600" dirty="0" err="1"/>
              <a:t>permettant</a:t>
            </a:r>
            <a:r>
              <a:rPr lang="en-US" sz="2600" dirty="0"/>
              <a:t> aux </a:t>
            </a:r>
            <a:r>
              <a:rPr lang="en-US" sz="2600" dirty="0" err="1"/>
              <a:t>nœuds</a:t>
            </a:r>
            <a:r>
              <a:rPr lang="en-US" sz="2600" dirty="0"/>
              <a:t> de </a:t>
            </a:r>
            <a:r>
              <a:rPr lang="en-US" sz="2600" dirty="0" err="1"/>
              <a:t>localiser</a:t>
            </a:r>
            <a:r>
              <a:rPr lang="en-US" sz="2600" dirty="0"/>
              <a:t> </a:t>
            </a:r>
            <a:r>
              <a:rPr lang="en-US" sz="2600" dirty="0" err="1"/>
              <a:t>dynamiquement</a:t>
            </a:r>
            <a:r>
              <a:rPr lang="en-US" sz="2600" dirty="0"/>
              <a:t> les applications et les </a:t>
            </a:r>
            <a:r>
              <a:rPr lang="en-US" sz="2600" dirty="0" err="1"/>
              <a:t>unités</a:t>
            </a:r>
            <a:r>
              <a:rPr lang="en-US" sz="2600" dirty="0"/>
              <a:t> </a:t>
            </a:r>
            <a:r>
              <a:rPr lang="en-US" sz="2600" dirty="0" err="1"/>
              <a:t>logiques</a:t>
            </a:r>
            <a:r>
              <a:rPr lang="en-US" sz="2600" dirty="0"/>
              <a:t> (LU) </a:t>
            </a:r>
            <a:r>
              <a:rPr lang="en-US" sz="2600" dirty="0" err="1"/>
              <a:t>disponibles</a:t>
            </a:r>
            <a:r>
              <a:rPr lang="en-US" sz="2600" dirty="0"/>
              <a:t> </a:t>
            </a:r>
            <a:r>
              <a:rPr lang="en-US" sz="2600" dirty="0" err="1"/>
              <a:t>sur</a:t>
            </a:r>
            <a:r>
              <a:rPr lang="en-US" sz="2600" dirty="0"/>
              <a:t> le </a:t>
            </a:r>
            <a:r>
              <a:rPr lang="en-US" sz="2600" dirty="0" err="1"/>
              <a:t>réseau</a:t>
            </a:r>
            <a:r>
              <a:rPr lang="en-US" sz="2600" dirty="0"/>
              <a:t>. </a:t>
            </a:r>
            <a:r>
              <a:rPr lang="en-US" sz="2600" dirty="0" err="1"/>
              <a:t>Chaque</a:t>
            </a:r>
            <a:r>
              <a:rPr lang="en-US" sz="2600" dirty="0"/>
              <a:t> </a:t>
            </a:r>
            <a:r>
              <a:rPr lang="en-US" sz="2600" dirty="0" err="1"/>
              <a:t>nœud</a:t>
            </a:r>
            <a:r>
              <a:rPr lang="en-US" sz="2600" dirty="0"/>
              <a:t> dispose d’un Directory Services, qui </a:t>
            </a:r>
            <a:r>
              <a:rPr lang="en-US" sz="2600" dirty="0" err="1"/>
              <a:t>contient</a:t>
            </a:r>
            <a:r>
              <a:rPr lang="en-US" sz="2600" dirty="0"/>
              <a:t> </a:t>
            </a:r>
            <a:r>
              <a:rPr lang="en-US" sz="2600" dirty="0" err="1"/>
              <a:t>une</a:t>
            </a:r>
            <a:r>
              <a:rPr lang="en-US" sz="2600" dirty="0"/>
              <a:t> </a:t>
            </a:r>
            <a:r>
              <a:rPr lang="en-US" sz="2600" dirty="0" err="1"/>
              <a:t>liste</a:t>
            </a:r>
            <a:r>
              <a:rPr lang="en-US" sz="2600" dirty="0"/>
              <a:t> des </a:t>
            </a:r>
            <a:r>
              <a:rPr lang="en-US" sz="2600" dirty="0" err="1"/>
              <a:t>ressources</a:t>
            </a:r>
            <a:r>
              <a:rPr lang="en-US" sz="2600" dirty="0"/>
              <a:t> locales (par </a:t>
            </a:r>
            <a:r>
              <a:rPr lang="en-US" sz="2600" dirty="0" err="1"/>
              <a:t>exemple</a:t>
            </a:r>
            <a:r>
              <a:rPr lang="en-US" sz="2600" dirty="0"/>
              <a:t>, les </a:t>
            </a:r>
            <a:r>
              <a:rPr lang="en-US" sz="2600" dirty="0" err="1"/>
              <a:t>noms</a:t>
            </a:r>
            <a:r>
              <a:rPr lang="en-US" sz="2600" dirty="0"/>
              <a:t> de LU, les applications </a:t>
            </a:r>
            <a:r>
              <a:rPr lang="en-US" sz="2600" dirty="0" err="1"/>
              <a:t>disponibles</a:t>
            </a:r>
            <a:r>
              <a:rPr lang="en-US" sz="2600" dirty="0"/>
              <a:t>, les services </a:t>
            </a:r>
            <a:r>
              <a:rPr lang="en-US" sz="2600" dirty="0" err="1"/>
              <a:t>offerts</a:t>
            </a:r>
            <a:r>
              <a:rPr lang="en-US" sz="2600" dirty="0"/>
              <a:t>). </a:t>
            </a:r>
            <a:endParaRPr lang="en-US" sz="2600" dirty="0" smtClean="0"/>
          </a:p>
          <a:p>
            <a:pPr algn="just">
              <a:lnSpc>
                <a:spcPct val="150000"/>
              </a:lnSpc>
            </a:pPr>
            <a:endParaRPr lang="en-US" sz="2600" dirty="0"/>
          </a:p>
          <a:p>
            <a:pPr algn="just">
              <a:lnSpc>
                <a:spcPct val="150000"/>
              </a:lnSpc>
            </a:pPr>
            <a:r>
              <a:rPr lang="en-US" sz="2600" dirty="0" err="1"/>
              <a:t>Lorsqu’une</a:t>
            </a:r>
            <a:r>
              <a:rPr lang="en-US" sz="2600" dirty="0"/>
              <a:t> </a:t>
            </a:r>
            <a:r>
              <a:rPr lang="en-US" sz="2600" dirty="0" err="1"/>
              <a:t>ressource</a:t>
            </a:r>
            <a:r>
              <a:rPr lang="en-US" sz="2600" dirty="0"/>
              <a:t> </a:t>
            </a:r>
            <a:r>
              <a:rPr lang="en-US" sz="2600" dirty="0" err="1"/>
              <a:t>est</a:t>
            </a:r>
            <a:r>
              <a:rPr lang="en-US" sz="2600" dirty="0"/>
              <a:t> </a:t>
            </a:r>
            <a:r>
              <a:rPr lang="en-US" sz="2600" dirty="0" err="1"/>
              <a:t>demandée</a:t>
            </a:r>
            <a:r>
              <a:rPr lang="en-US" sz="2600" dirty="0"/>
              <a:t>, le </a:t>
            </a:r>
            <a:r>
              <a:rPr lang="en-US" sz="2600" dirty="0" err="1"/>
              <a:t>nœud</a:t>
            </a:r>
            <a:r>
              <a:rPr lang="en-US" sz="2600" dirty="0"/>
              <a:t> </a:t>
            </a:r>
            <a:r>
              <a:rPr lang="en-US" sz="2600" dirty="0" err="1"/>
              <a:t>peut</a:t>
            </a:r>
            <a:r>
              <a:rPr lang="en-US" sz="2600" dirty="0"/>
              <a:t> consulter son </a:t>
            </a:r>
            <a:r>
              <a:rPr lang="en-US" sz="2600" dirty="0" err="1"/>
              <a:t>propre</a:t>
            </a:r>
            <a:r>
              <a:rPr lang="en-US" sz="2600" dirty="0"/>
              <a:t> </a:t>
            </a:r>
            <a:r>
              <a:rPr lang="en-US" sz="2600" dirty="0" err="1"/>
              <a:t>annuaire</a:t>
            </a:r>
            <a:r>
              <a:rPr lang="en-US" sz="2600" dirty="0"/>
              <a:t> </a:t>
            </a:r>
            <a:r>
              <a:rPr lang="en-US" sz="2600" dirty="0" err="1"/>
              <a:t>ou</a:t>
            </a:r>
            <a:r>
              <a:rPr lang="en-US" sz="2600" dirty="0"/>
              <a:t> </a:t>
            </a:r>
            <a:r>
              <a:rPr lang="en-US" sz="2600" dirty="0" err="1"/>
              <a:t>interroger</a:t>
            </a:r>
            <a:r>
              <a:rPr lang="en-US" sz="2600" dirty="0"/>
              <a:t> </a:t>
            </a:r>
            <a:r>
              <a:rPr lang="en-US" sz="2600" dirty="0" err="1"/>
              <a:t>d’autres</a:t>
            </a:r>
            <a:r>
              <a:rPr lang="en-US" sz="2600" dirty="0"/>
              <a:t> </a:t>
            </a:r>
            <a:r>
              <a:rPr lang="en-US" sz="2600" dirty="0" err="1"/>
              <a:t>nœuds</a:t>
            </a:r>
            <a:r>
              <a:rPr lang="en-US" sz="2600" dirty="0"/>
              <a:t> via des </a:t>
            </a:r>
            <a:r>
              <a:rPr lang="en-US" sz="2600" dirty="0" err="1"/>
              <a:t>requêtes</a:t>
            </a:r>
            <a:r>
              <a:rPr lang="en-US" sz="2600" dirty="0"/>
              <a:t> CP-CP pour </a:t>
            </a:r>
            <a:r>
              <a:rPr lang="en-US" sz="2600" dirty="0" err="1"/>
              <a:t>localiser</a:t>
            </a:r>
            <a:r>
              <a:rPr lang="en-US" sz="2600" dirty="0"/>
              <a:t> la </a:t>
            </a:r>
            <a:r>
              <a:rPr lang="en-US" sz="2600" dirty="0" err="1"/>
              <a:t>ressource</a:t>
            </a:r>
            <a:r>
              <a:rPr lang="en-US" sz="2600" dirty="0"/>
              <a:t> </a:t>
            </a:r>
            <a:r>
              <a:rPr lang="en-US" sz="2600" dirty="0" err="1"/>
              <a:t>cible</a:t>
            </a:r>
            <a:r>
              <a:rPr lang="en-US" sz="2600" dirty="0"/>
              <a:t>. </a:t>
            </a:r>
            <a:r>
              <a:rPr lang="en-US" sz="2600" dirty="0" err="1"/>
              <a:t>Cela</a:t>
            </a:r>
            <a:r>
              <a:rPr lang="en-US" sz="2600" dirty="0"/>
              <a:t> </a:t>
            </a:r>
            <a:r>
              <a:rPr lang="en-US" sz="2600" dirty="0" err="1"/>
              <a:t>permet</a:t>
            </a:r>
            <a:r>
              <a:rPr lang="en-US" sz="2600" dirty="0"/>
              <a:t> aux sessions de </a:t>
            </a:r>
            <a:r>
              <a:rPr lang="en-US" sz="2600" dirty="0" err="1"/>
              <a:t>s’établir</a:t>
            </a:r>
            <a:r>
              <a:rPr lang="en-US" sz="2600" dirty="0"/>
              <a:t> de </a:t>
            </a:r>
            <a:r>
              <a:rPr lang="en-US" sz="2600" dirty="0" err="1"/>
              <a:t>manière</a:t>
            </a:r>
            <a:r>
              <a:rPr lang="en-US" sz="2600" dirty="0"/>
              <a:t> </a:t>
            </a:r>
            <a:r>
              <a:rPr lang="en-US" sz="2600" dirty="0" err="1"/>
              <a:t>souple</a:t>
            </a:r>
            <a:r>
              <a:rPr lang="en-US" sz="2600" dirty="0"/>
              <a:t> et </a:t>
            </a:r>
            <a:r>
              <a:rPr lang="en-US" sz="2600" dirty="0" err="1"/>
              <a:t>efficace</a:t>
            </a:r>
            <a:r>
              <a:rPr lang="en-US" sz="2600" dirty="0"/>
              <a:t>, </a:t>
            </a:r>
            <a:r>
              <a:rPr lang="en-US" sz="2600" dirty="0" err="1"/>
              <a:t>même</a:t>
            </a:r>
            <a:r>
              <a:rPr lang="en-US" sz="2600" dirty="0"/>
              <a:t> </a:t>
            </a:r>
            <a:r>
              <a:rPr lang="en-US" sz="2600" dirty="0" err="1"/>
              <a:t>dans</a:t>
            </a:r>
            <a:r>
              <a:rPr lang="en-US" sz="2600" dirty="0"/>
              <a:t> un </a:t>
            </a:r>
            <a:r>
              <a:rPr lang="en-US" sz="2600" dirty="0" err="1"/>
              <a:t>environnement</a:t>
            </a:r>
            <a:r>
              <a:rPr lang="en-US" sz="2600" dirty="0"/>
              <a:t> </a:t>
            </a:r>
            <a:r>
              <a:rPr lang="en-US" sz="2600" dirty="0" err="1"/>
              <a:t>évolutif</a:t>
            </a:r>
            <a:r>
              <a:rPr lang="en-US" sz="2600" dirty="0"/>
              <a:t>. </a:t>
            </a:r>
            <a:endParaRPr lang="en-US" sz="2600" dirty="0" smtClean="0"/>
          </a:p>
          <a:p>
            <a:pPr algn="just">
              <a:lnSpc>
                <a:spcPct val="150000"/>
              </a:lnSpc>
            </a:pPr>
            <a:endParaRPr lang="en-US" sz="2600" dirty="0"/>
          </a:p>
          <a:p>
            <a:pPr algn="just">
              <a:lnSpc>
                <a:spcPct val="150000"/>
              </a:lnSpc>
            </a:pPr>
            <a:r>
              <a:rPr lang="en-US" sz="2600" dirty="0" err="1"/>
              <a:t>Cette</a:t>
            </a:r>
            <a:r>
              <a:rPr lang="en-US" sz="2600" dirty="0"/>
              <a:t> </a:t>
            </a:r>
            <a:r>
              <a:rPr lang="en-US" sz="2600" dirty="0" err="1"/>
              <a:t>fonction</a:t>
            </a:r>
            <a:r>
              <a:rPr lang="en-US" sz="2600" dirty="0"/>
              <a:t> </a:t>
            </a:r>
            <a:r>
              <a:rPr lang="en-US" sz="2600" dirty="0" err="1"/>
              <a:t>remplace</a:t>
            </a:r>
            <a:r>
              <a:rPr lang="en-US" sz="2600" dirty="0"/>
              <a:t> les </a:t>
            </a:r>
            <a:r>
              <a:rPr lang="en-US" sz="2600" dirty="0" err="1"/>
              <a:t>définitions</a:t>
            </a:r>
            <a:r>
              <a:rPr lang="en-US" sz="2600" dirty="0"/>
              <a:t> </a:t>
            </a:r>
            <a:r>
              <a:rPr lang="en-US" sz="2600" dirty="0" err="1"/>
              <a:t>statiques</a:t>
            </a:r>
            <a:r>
              <a:rPr lang="en-US" sz="2600" dirty="0"/>
              <a:t> </a:t>
            </a:r>
            <a:r>
              <a:rPr lang="en-US" sz="2600" dirty="0" err="1"/>
              <a:t>typiques</a:t>
            </a:r>
            <a:r>
              <a:rPr lang="en-US" sz="2600" dirty="0"/>
              <a:t> du SNA </a:t>
            </a:r>
            <a:r>
              <a:rPr lang="en-US" sz="2600" dirty="0" err="1"/>
              <a:t>classique</a:t>
            </a:r>
            <a:r>
              <a:rPr lang="en-US" sz="2600" dirty="0"/>
              <a:t> et rend le </a:t>
            </a:r>
            <a:r>
              <a:rPr lang="en-US" sz="2600" dirty="0" err="1"/>
              <a:t>réseau</a:t>
            </a:r>
            <a:r>
              <a:rPr lang="en-US" sz="2600" dirty="0"/>
              <a:t> APPN plus </a:t>
            </a:r>
            <a:r>
              <a:rPr lang="en-US" sz="2600" dirty="0" err="1"/>
              <a:t>autonome</a:t>
            </a:r>
            <a:r>
              <a:rPr lang="en-US" sz="2600" dirty="0"/>
              <a:t> et adaptable, en </a:t>
            </a:r>
            <a:r>
              <a:rPr lang="en-US" sz="2600" dirty="0" err="1"/>
              <a:t>facilitant</a:t>
            </a:r>
            <a:r>
              <a:rPr lang="en-US" sz="2600" dirty="0"/>
              <a:t> la </a:t>
            </a:r>
            <a:r>
              <a:rPr lang="en-US" sz="2600" dirty="0" err="1"/>
              <a:t>découverte</a:t>
            </a:r>
            <a:r>
              <a:rPr lang="en-US" sz="2600" dirty="0"/>
              <a:t> </a:t>
            </a:r>
            <a:r>
              <a:rPr lang="en-US" sz="2600" dirty="0" err="1"/>
              <a:t>automatique</a:t>
            </a:r>
            <a:r>
              <a:rPr lang="en-US" sz="2600" dirty="0"/>
              <a:t> des services, sans intervention </a:t>
            </a:r>
            <a:r>
              <a:rPr lang="en-US" sz="2600" dirty="0" err="1"/>
              <a:t>manuelle</a:t>
            </a:r>
            <a:r>
              <a:rPr lang="en-US" sz="26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p:nvPr/>
        </p:nvSpPr>
        <p:spPr>
          <a:xfrm>
            <a:off x="10669667" y="5709596"/>
            <a:ext cx="632609" cy="701924"/>
          </a:xfrm>
          <a:custGeom>
            <a:avLst/>
            <a:gdLst/>
            <a:ahLst/>
            <a:cxnLst/>
            <a:rect l="l" t="t" r="r" b="b"/>
            <a:pathLst>
              <a:path w="632609" h="701924" extrusionOk="0">
                <a:moveTo>
                  <a:pt x="0" y="0"/>
                </a:moveTo>
                <a:lnTo>
                  <a:pt x="632610" y="0"/>
                </a:lnTo>
                <a:lnTo>
                  <a:pt x="632610" y="701924"/>
                </a:lnTo>
                <a:lnTo>
                  <a:pt x="0" y="701924"/>
                </a:lnTo>
                <a:lnTo>
                  <a:pt x="0" y="0"/>
                </a:lnTo>
                <a:close/>
              </a:path>
            </a:pathLst>
          </a:custGeom>
          <a:blipFill rotWithShape="1">
            <a:blip r:embed="rId3">
              <a:alphaModFix/>
            </a:blip>
            <a:stretch>
              <a:fillRect/>
            </a:stretch>
          </a:blipFill>
          <a:ln>
            <a:noFill/>
          </a:ln>
        </p:spPr>
      </p:sp>
      <p:sp>
        <p:nvSpPr>
          <p:cNvPr id="217" name="Google Shape;217;p25"/>
          <p:cNvSpPr txBox="1"/>
          <p:nvPr/>
        </p:nvSpPr>
        <p:spPr>
          <a:xfrm>
            <a:off x="1028700" y="949544"/>
            <a:ext cx="8115300" cy="136207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dirty="0"/>
              <a:t>4</a:t>
            </a:r>
            <a:r>
              <a:rPr lang="en-US" sz="4000" b="1" i="0" u="none" strike="noStrike" cap="none" dirty="0" smtClean="0">
                <a:solidFill>
                  <a:srgbClr val="000000"/>
                </a:solidFill>
                <a:sym typeface="Arial"/>
              </a:rPr>
              <a:t>- </a:t>
            </a:r>
            <a:r>
              <a:rPr lang="en-US" sz="4000" b="1" i="0" u="none" strike="noStrike" cap="none" dirty="0" err="1">
                <a:solidFill>
                  <a:srgbClr val="000000"/>
                </a:solidFill>
                <a:sym typeface="Arial"/>
              </a:rPr>
              <a:t>Implémentation</a:t>
            </a:r>
            <a:r>
              <a:rPr lang="en-US" sz="4000" b="1" i="0" u="none" strike="noStrike" cap="none" dirty="0">
                <a:solidFill>
                  <a:srgbClr val="000000"/>
                </a:solidFill>
                <a:sym typeface="Arial"/>
              </a:rPr>
              <a:t> Cisco</a:t>
            </a:r>
            <a:endParaRPr sz="4000" dirty="0"/>
          </a:p>
          <a:p>
            <a:pPr marL="0" marR="0" lvl="0" indent="0" algn="l" rtl="0">
              <a:lnSpc>
                <a:spcPct val="110000"/>
              </a:lnSpc>
              <a:spcBef>
                <a:spcPts val="0"/>
              </a:spcBef>
              <a:spcAft>
                <a:spcPts val="0"/>
              </a:spcAft>
              <a:buNone/>
            </a:pPr>
            <a:endParaRPr sz="4000" b="1" i="0" u="none" strike="noStrike" cap="none" dirty="0">
              <a:solidFill>
                <a:srgbClr val="000000"/>
              </a:solidFill>
              <a:sym typeface="Arial"/>
            </a:endParaRPr>
          </a:p>
        </p:txBody>
      </p:sp>
      <p:sp>
        <p:nvSpPr>
          <p:cNvPr id="2" name="Rectangle 1"/>
          <p:cNvSpPr/>
          <p:nvPr/>
        </p:nvSpPr>
        <p:spPr>
          <a:xfrm>
            <a:off x="1028699" y="1925547"/>
            <a:ext cx="16127771" cy="7294305"/>
          </a:xfrm>
          <a:prstGeom prst="rect">
            <a:avLst/>
          </a:prstGeom>
        </p:spPr>
        <p:txBody>
          <a:bodyPr wrap="square">
            <a:spAutoFit/>
          </a:bodyPr>
          <a:lstStyle/>
          <a:p>
            <a:pPr algn="just">
              <a:lnSpc>
                <a:spcPct val="150000"/>
              </a:lnSpc>
            </a:pPr>
            <a:r>
              <a:rPr lang="fr-HT" sz="2600" dirty="0"/>
              <a:t>L’implémentation d’APPN chez Cisco repose sur l’intégration des fonctionnalités APPN dans les équipements réseau, notamment les routeurs Cisco via le Cisco IOS avec le </a:t>
            </a:r>
            <a:r>
              <a:rPr lang="fr-HT" sz="2600" dirty="0" err="1"/>
              <a:t>feature</a:t>
            </a:r>
            <a:r>
              <a:rPr lang="fr-HT" sz="2600" dirty="0"/>
              <a:t> set Enterprise Plus ou IBM </a:t>
            </a:r>
            <a:r>
              <a:rPr lang="fr-HT" sz="2600" dirty="0" err="1"/>
              <a:t>feature</a:t>
            </a:r>
            <a:r>
              <a:rPr lang="fr-HT" sz="2600" dirty="0"/>
              <a:t> set. </a:t>
            </a:r>
            <a:endParaRPr lang="fr-HT" sz="2600" dirty="0" smtClean="0"/>
          </a:p>
          <a:p>
            <a:pPr algn="just">
              <a:lnSpc>
                <a:spcPct val="150000"/>
              </a:lnSpc>
            </a:pPr>
            <a:endParaRPr lang="en-US" sz="2600" dirty="0"/>
          </a:p>
          <a:p>
            <a:pPr algn="just">
              <a:lnSpc>
                <a:spcPct val="150000"/>
              </a:lnSpc>
            </a:pPr>
            <a:r>
              <a:rPr lang="fr-HT" sz="2600" dirty="0"/>
              <a:t>Cisco prend en charge les principaux composants d’APPN, comme le Network </a:t>
            </a:r>
            <a:r>
              <a:rPr lang="fr-HT" sz="2600" dirty="0" err="1"/>
              <a:t>Node</a:t>
            </a:r>
            <a:r>
              <a:rPr lang="fr-HT" sz="2600" dirty="0"/>
              <a:t> (NN), les End </a:t>
            </a:r>
            <a:r>
              <a:rPr lang="fr-HT" sz="2600" dirty="0" err="1"/>
              <a:t>Nodes</a:t>
            </a:r>
            <a:r>
              <a:rPr lang="fr-HT" sz="2600" dirty="0"/>
              <a:t> (EN), les sessions CP-CP, les Transmission Groups (TG), ainsi que les fonctions de routage dynamique spécifiques à APPN. </a:t>
            </a:r>
            <a:endParaRPr lang="fr-HT" sz="2600" dirty="0" smtClean="0"/>
          </a:p>
          <a:p>
            <a:pPr algn="just">
              <a:lnSpc>
                <a:spcPct val="150000"/>
              </a:lnSpc>
            </a:pPr>
            <a:endParaRPr lang="en-US" sz="2600" dirty="0"/>
          </a:p>
          <a:p>
            <a:pPr algn="just">
              <a:lnSpc>
                <a:spcPct val="150000"/>
              </a:lnSpc>
            </a:pPr>
            <a:r>
              <a:rPr lang="fr-HT" sz="2600" dirty="0"/>
              <a:t>En pratique, Cisco facilite la connectivité SNA/IP via des protocoles comme </a:t>
            </a:r>
            <a:r>
              <a:rPr lang="fr-HT" sz="2600" dirty="0" err="1"/>
              <a:t>DLSw</a:t>
            </a:r>
            <a:r>
              <a:rPr lang="fr-HT" sz="2600" dirty="0"/>
              <a:t>+ (Data Link </a:t>
            </a:r>
            <a:r>
              <a:rPr lang="fr-HT" sz="2600" dirty="0" err="1"/>
              <a:t>Switching</a:t>
            </a:r>
            <a:r>
              <a:rPr lang="fr-HT" sz="2600" dirty="0"/>
              <a:t> Plus), permettant l’encapsulation de trafic APPN sur des réseaux IP. Cette approche offre aux entreprises la possibilité de moderniser leurs réseaux SNA existants, tout en tirant parti des infrastructures IP, sans perte de compatibilité. </a:t>
            </a:r>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510" y="2159695"/>
            <a:ext cx="16380373" cy="7220182"/>
          </a:xfrm>
          <a:prstGeom prst="rect">
            <a:avLst/>
          </a:prstGeom>
        </p:spPr>
        <p:txBody>
          <a:bodyPr wrap="square">
            <a:spAutoFit/>
          </a:bodyPr>
          <a:lstStyle/>
          <a:p>
            <a:pPr algn="just">
              <a:lnSpc>
                <a:spcPct val="150000"/>
              </a:lnSpc>
            </a:pPr>
            <a:r>
              <a:rPr lang="fr-HT" sz="2600" dirty="0"/>
              <a:t>La gestion des DLUR (</a:t>
            </a:r>
            <a:r>
              <a:rPr lang="fr-HT" sz="2600" dirty="0" err="1"/>
              <a:t>Dependent</a:t>
            </a:r>
            <a:r>
              <a:rPr lang="fr-HT" sz="2600" dirty="0"/>
              <a:t> </a:t>
            </a:r>
            <a:r>
              <a:rPr lang="fr-HT" sz="2600" dirty="0" err="1"/>
              <a:t>Logical</a:t>
            </a:r>
            <a:r>
              <a:rPr lang="fr-HT" sz="2600" dirty="0"/>
              <a:t> Unit </a:t>
            </a:r>
            <a:r>
              <a:rPr lang="fr-HT" sz="2600" dirty="0" err="1"/>
              <a:t>Requester</a:t>
            </a:r>
            <a:r>
              <a:rPr lang="fr-HT" sz="2600" dirty="0"/>
              <a:t>) et DLUS (Server) permet à des équipements anciens, utilisant des unités logiques dépendantes (DLU), de fonctionner sur un réseau APPN moderne. </a:t>
            </a:r>
            <a:endParaRPr lang="fr-HT" sz="2600" dirty="0" smtClean="0"/>
          </a:p>
          <a:p>
            <a:pPr algn="just">
              <a:lnSpc>
                <a:spcPct val="150000"/>
              </a:lnSpc>
            </a:pPr>
            <a:endParaRPr lang="en-US" sz="2600" dirty="0"/>
          </a:p>
          <a:p>
            <a:pPr algn="just">
              <a:lnSpc>
                <a:spcPct val="150000"/>
              </a:lnSpc>
            </a:pPr>
            <a:r>
              <a:rPr lang="fr-HT" sz="2600" dirty="0"/>
              <a:t>Contrairement aux nœuds APPN classiques capables de gérer les sessions de façon autonome, ces anciens terminaux ne peuvent pas initier directement une session </a:t>
            </a:r>
            <a:r>
              <a:rPr lang="fr-HT" sz="2600" dirty="0" err="1"/>
              <a:t>peer</a:t>
            </a:r>
            <a:r>
              <a:rPr lang="fr-HT" sz="2600" dirty="0"/>
              <a:t>-</a:t>
            </a:r>
            <a:r>
              <a:rPr lang="fr-HT" sz="2600" dirty="0" err="1"/>
              <a:t>to-peer</a:t>
            </a:r>
            <a:r>
              <a:rPr lang="fr-HT" sz="2600" dirty="0"/>
              <a:t>. La solution repose sur une relation client-serveur entre le routeur Cisco (DLUR) et le système hôte VTAM (DLUS). Une paire de sessions LU 6.2 est alors établie entre les deux, permettant d’acheminer les anciens messages de contrôle, comme le BIND, nécessaires pour activer les ressources héritées et établir les sessions LU-LU. </a:t>
            </a:r>
            <a:endParaRPr lang="fr-HT" sz="2600" dirty="0" smtClean="0"/>
          </a:p>
          <a:p>
            <a:pPr algn="just">
              <a:lnSpc>
                <a:spcPct val="150000"/>
              </a:lnSpc>
            </a:pPr>
            <a:endParaRPr lang="en-US" sz="2600" dirty="0"/>
          </a:p>
          <a:p>
            <a:pPr algn="just">
              <a:lnSpc>
                <a:spcPct val="150000"/>
              </a:lnSpc>
            </a:pPr>
            <a:r>
              <a:rPr lang="fr-HT" sz="2600" dirty="0"/>
              <a:t>Cette fonctionnalité assure la compatibilité ascendante en intégrant les terminaux dépendants dans une architecture APPN, sans modifier leur comportement, tout en bénéficiant de la souplesse et de la modernité du réseau APPN.</a:t>
            </a:r>
            <a:endParaRPr lang="en-US" sz="2600" dirty="0"/>
          </a:p>
        </p:txBody>
      </p:sp>
      <p:sp>
        <p:nvSpPr>
          <p:cNvPr id="5" name="Google Shape;237;p28"/>
          <p:cNvSpPr txBox="1"/>
          <p:nvPr/>
        </p:nvSpPr>
        <p:spPr>
          <a:xfrm>
            <a:off x="772510" y="1058386"/>
            <a:ext cx="12984660" cy="135421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i="0" u="none" strike="noStrike" cap="none" dirty="0">
                <a:solidFill>
                  <a:srgbClr val="000000"/>
                </a:solidFill>
                <a:latin typeface="Poppins"/>
                <a:ea typeface="Poppins"/>
                <a:cs typeface="Poppins"/>
                <a:sym typeface="Poppins"/>
              </a:rPr>
              <a:t> </a:t>
            </a:r>
            <a:r>
              <a:rPr lang="en-US" sz="4000" b="1" dirty="0" err="1" smtClean="0">
                <a:latin typeface="+mn-lt"/>
                <a:ea typeface="Poppins"/>
                <a:cs typeface="Poppins"/>
                <a:sym typeface="Poppins"/>
              </a:rPr>
              <a:t>Utilisation</a:t>
            </a:r>
            <a:r>
              <a:rPr lang="en-US" sz="4000" b="1" dirty="0" smtClean="0">
                <a:latin typeface="+mn-lt"/>
                <a:ea typeface="Poppins"/>
                <a:cs typeface="Poppins"/>
                <a:sym typeface="Poppins"/>
              </a:rPr>
              <a:t> DLUR/DLUS</a:t>
            </a:r>
            <a:endParaRPr sz="4000" dirty="0">
              <a:latin typeface="+mn-lt"/>
            </a:endParaRPr>
          </a:p>
          <a:p>
            <a:pPr marL="0" marR="0" lvl="0" indent="0" algn="l" rtl="0">
              <a:lnSpc>
                <a:spcPct val="110000"/>
              </a:lnSpc>
              <a:spcBef>
                <a:spcPts val="0"/>
              </a:spcBef>
              <a:spcAft>
                <a:spcPts val="0"/>
              </a:spcAft>
              <a:buNone/>
            </a:pPr>
            <a:endParaRPr sz="4000" b="1" i="0" u="none" strike="noStrike" cap="none"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85679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p:nvPr/>
        </p:nvSpPr>
        <p:spPr>
          <a:xfrm>
            <a:off x="1028700" y="995324"/>
            <a:ext cx="12984660" cy="135421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i="0" u="none" strike="noStrike" cap="none" dirty="0">
                <a:solidFill>
                  <a:srgbClr val="000000"/>
                </a:solidFill>
                <a:latin typeface="Poppins"/>
                <a:ea typeface="Poppins"/>
                <a:cs typeface="Poppins"/>
                <a:sym typeface="Poppins"/>
              </a:rPr>
              <a:t> </a:t>
            </a:r>
            <a:r>
              <a:rPr lang="en-US" sz="4000" b="1" dirty="0">
                <a:latin typeface="+mn-lt"/>
                <a:ea typeface="Poppins"/>
                <a:cs typeface="Poppins"/>
                <a:sym typeface="Poppins"/>
              </a:rPr>
              <a:t>5</a:t>
            </a:r>
            <a:r>
              <a:rPr lang="en-US" sz="4000" b="1" i="0" u="none" strike="noStrike" cap="none" dirty="0" smtClean="0">
                <a:solidFill>
                  <a:srgbClr val="000000"/>
                </a:solidFill>
                <a:latin typeface="+mn-lt"/>
                <a:ea typeface="Poppins"/>
                <a:cs typeface="Poppins"/>
                <a:sym typeface="Poppins"/>
              </a:rPr>
              <a:t>- </a:t>
            </a:r>
            <a:r>
              <a:rPr lang="en-US" sz="4000" b="1" i="0" u="none" strike="noStrike" cap="none" dirty="0" err="1" smtClean="0">
                <a:solidFill>
                  <a:srgbClr val="000000"/>
                </a:solidFill>
                <a:latin typeface="+mn-lt"/>
                <a:ea typeface="Poppins"/>
                <a:cs typeface="Poppins"/>
                <a:sym typeface="Poppins"/>
              </a:rPr>
              <a:t>Problèmes</a:t>
            </a:r>
            <a:r>
              <a:rPr lang="en-US" sz="4000" b="1" i="0" u="none" strike="noStrike" cap="none" dirty="0" smtClean="0">
                <a:solidFill>
                  <a:srgbClr val="000000"/>
                </a:solidFill>
                <a:latin typeface="+mn-lt"/>
                <a:ea typeface="Poppins"/>
                <a:cs typeface="Poppins"/>
                <a:sym typeface="Poppins"/>
              </a:rPr>
              <a:t> </a:t>
            </a:r>
            <a:r>
              <a:rPr lang="en-US" sz="4000" b="1" i="0" u="none" strike="noStrike" cap="none" dirty="0" err="1">
                <a:solidFill>
                  <a:srgbClr val="000000"/>
                </a:solidFill>
                <a:latin typeface="+mn-lt"/>
                <a:ea typeface="Poppins"/>
                <a:cs typeface="Poppins"/>
                <a:sym typeface="Poppins"/>
              </a:rPr>
              <a:t>d’évolutivité</a:t>
            </a:r>
            <a:r>
              <a:rPr lang="en-US" sz="4000" b="1" i="0" u="none" strike="noStrike" cap="none" dirty="0">
                <a:solidFill>
                  <a:srgbClr val="000000"/>
                </a:solidFill>
                <a:latin typeface="+mn-lt"/>
                <a:ea typeface="Poppins"/>
                <a:cs typeface="Poppins"/>
                <a:sym typeface="Poppins"/>
              </a:rPr>
              <a:t> et solutions</a:t>
            </a:r>
            <a:endParaRPr sz="4000" dirty="0">
              <a:latin typeface="+mn-lt"/>
            </a:endParaRPr>
          </a:p>
          <a:p>
            <a:pPr marL="0" marR="0" lvl="0" indent="0" algn="l" rtl="0">
              <a:lnSpc>
                <a:spcPct val="110000"/>
              </a:lnSpc>
              <a:spcBef>
                <a:spcPts val="0"/>
              </a:spcBef>
              <a:spcAft>
                <a:spcPts val="0"/>
              </a:spcAft>
              <a:buNone/>
            </a:pPr>
            <a:endParaRPr sz="4000" b="1" i="0" u="none" strike="noStrike" cap="none" dirty="0">
              <a:solidFill>
                <a:srgbClr val="000000"/>
              </a:solidFill>
              <a:latin typeface="Poppins"/>
              <a:ea typeface="Poppins"/>
              <a:cs typeface="Poppins"/>
              <a:sym typeface="Poppins"/>
            </a:endParaRPr>
          </a:p>
        </p:txBody>
      </p:sp>
      <p:sp>
        <p:nvSpPr>
          <p:cNvPr id="2" name="Rectangle 1"/>
          <p:cNvSpPr/>
          <p:nvPr/>
        </p:nvSpPr>
        <p:spPr>
          <a:xfrm>
            <a:off x="1217886" y="1986934"/>
            <a:ext cx="15824638" cy="7894469"/>
          </a:xfrm>
          <a:prstGeom prst="rect">
            <a:avLst/>
          </a:prstGeom>
        </p:spPr>
        <p:txBody>
          <a:bodyPr wrap="square">
            <a:spAutoFit/>
          </a:bodyPr>
          <a:lstStyle/>
          <a:p>
            <a:pPr algn="just">
              <a:lnSpc>
                <a:spcPct val="150000"/>
              </a:lnSpc>
            </a:pPr>
            <a:r>
              <a:rPr lang="fr-HT" sz="2600" dirty="0"/>
              <a:t>Dans une architecture APPN fondée sur l’état des liens, la topologie du réseau est mise à jour dynamiquement à chaque changement détecté. Bien que cela garantisse une vision cohérente du réseau, cela peut engendrer un trafic important, notamment en cas d’instabilité, et une consommation élevée de ressources mémoire et processeur pour maintenir les bases de données topologiques et les tables de qualité de service (</a:t>
            </a:r>
            <a:r>
              <a:rPr lang="fr-HT" sz="2600" dirty="0" err="1"/>
              <a:t>CoS</a:t>
            </a:r>
            <a:r>
              <a:rPr lang="fr-HT" sz="2600" dirty="0"/>
              <a:t>). </a:t>
            </a:r>
            <a:endParaRPr lang="fr-HT" sz="2600" dirty="0" smtClean="0"/>
          </a:p>
          <a:p>
            <a:pPr algn="just">
              <a:lnSpc>
                <a:spcPct val="150000"/>
              </a:lnSpc>
            </a:pPr>
            <a:endParaRPr lang="fr-HT" sz="2600" dirty="0" smtClean="0"/>
          </a:p>
          <a:p>
            <a:pPr algn="just">
              <a:lnSpc>
                <a:spcPct val="150000"/>
              </a:lnSpc>
            </a:pPr>
            <a:r>
              <a:rPr lang="fr-HT" sz="2600" dirty="0" smtClean="0"/>
              <a:t>Ainsi</a:t>
            </a:r>
            <a:r>
              <a:rPr lang="fr-HT" sz="2600" dirty="0"/>
              <a:t>, à mesure que le réseau grandit, l’évolutivité devient un défi majeur. Cette charge dépend de plusieurs facteurs : la quantité de trafic, la stabilité du réseau, et le nombre de mécanismes de contrôle mis en œuvre</a:t>
            </a:r>
            <a:r>
              <a:rPr lang="fr-HT" sz="2600" dirty="0" smtClean="0"/>
              <a:t>.</a:t>
            </a:r>
          </a:p>
          <a:p>
            <a:pPr algn="just">
              <a:lnSpc>
                <a:spcPct val="150000"/>
              </a:lnSpc>
            </a:pPr>
            <a:endParaRPr lang="en-US" sz="2600" dirty="0"/>
          </a:p>
          <a:p>
            <a:pPr algn="just">
              <a:lnSpc>
                <a:spcPct val="150000"/>
              </a:lnSpc>
            </a:pPr>
            <a:r>
              <a:rPr lang="fr-HT" sz="2600" dirty="0"/>
              <a:t> Pour assurer l’extension efficace des réseaux APPN, il est crucial de réduire la fréquence des mises à jour topologiques (TDU) et des requêtes de recherche LOCATE, afin d’optimiser les performances globales du réseau.</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p:nvPr/>
        </p:nvSpPr>
        <p:spPr>
          <a:xfrm>
            <a:off x="1702624" y="839410"/>
            <a:ext cx="3894135" cy="67710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dirty="0">
                <a:latin typeface="+mn-lt"/>
                <a:ea typeface="Poppins"/>
                <a:cs typeface="Poppins"/>
                <a:sym typeface="Poppins"/>
              </a:rPr>
              <a:t>6</a:t>
            </a:r>
            <a:r>
              <a:rPr lang="en-US" sz="4000" b="1" i="0" u="none" strike="noStrike" cap="none" dirty="0" smtClean="0">
                <a:solidFill>
                  <a:srgbClr val="000000"/>
                </a:solidFill>
                <a:latin typeface="+mn-lt"/>
                <a:ea typeface="Poppins"/>
                <a:cs typeface="Poppins"/>
                <a:sym typeface="Poppins"/>
              </a:rPr>
              <a:t>-</a:t>
            </a:r>
            <a:r>
              <a:rPr lang="en-US" sz="4000" b="1" i="0" u="none" strike="noStrike" cap="none" dirty="0" smtClean="0">
                <a:solidFill>
                  <a:srgbClr val="000000"/>
                </a:solidFill>
                <a:latin typeface="Poppins"/>
                <a:ea typeface="Poppins"/>
                <a:cs typeface="Poppins"/>
                <a:sym typeface="Poppins"/>
              </a:rPr>
              <a:t> </a:t>
            </a:r>
            <a:r>
              <a:rPr lang="en-US" sz="4000" b="1" dirty="0" smtClean="0">
                <a:latin typeface="+mn-lt"/>
                <a:ea typeface="Poppins"/>
                <a:cs typeface="Poppins"/>
                <a:sym typeface="Poppins"/>
              </a:rPr>
              <a:t>Conclusion</a:t>
            </a:r>
            <a:endParaRPr sz="4000" dirty="0">
              <a:latin typeface="+mn-lt"/>
            </a:endParaRPr>
          </a:p>
        </p:txBody>
      </p:sp>
      <p:sp>
        <p:nvSpPr>
          <p:cNvPr id="299" name="Google Shape;299;p37"/>
          <p:cNvSpPr txBox="1"/>
          <p:nvPr/>
        </p:nvSpPr>
        <p:spPr>
          <a:xfrm>
            <a:off x="1702624" y="1924711"/>
            <a:ext cx="14898466" cy="7362015"/>
          </a:xfrm>
          <a:prstGeom prst="rect">
            <a:avLst/>
          </a:prstGeom>
          <a:noFill/>
          <a:ln>
            <a:noFill/>
          </a:ln>
        </p:spPr>
        <p:txBody>
          <a:bodyPr spcFirstLastPara="1" wrap="square" lIns="0" tIns="0" rIns="0" bIns="0" anchor="t" anchorCtr="0">
            <a:spAutoFit/>
          </a:bodyPr>
          <a:lstStyle/>
          <a:p>
            <a:pPr algn="just">
              <a:lnSpc>
                <a:spcPct val="150000"/>
              </a:lnSpc>
            </a:pPr>
            <a:r>
              <a:rPr lang="en-US" sz="2600" dirty="0"/>
              <a:t>En conclusion, le </a:t>
            </a:r>
            <a:r>
              <a:rPr lang="en-US" sz="2600" dirty="0" err="1"/>
              <a:t>réseau</a:t>
            </a:r>
            <a:r>
              <a:rPr lang="en-US" sz="2600" dirty="0"/>
              <a:t> APPN (Advanced Peer-to-Peer Networking), </a:t>
            </a:r>
            <a:r>
              <a:rPr lang="en-US" sz="2600" dirty="0" err="1"/>
              <a:t>développé</a:t>
            </a:r>
            <a:r>
              <a:rPr lang="en-US" sz="2600" dirty="0"/>
              <a:t> par IBM, </a:t>
            </a:r>
            <a:r>
              <a:rPr lang="en-US" sz="2600" dirty="0" err="1"/>
              <a:t>représente</a:t>
            </a:r>
            <a:r>
              <a:rPr lang="en-US" sz="2600" dirty="0"/>
              <a:t> </a:t>
            </a:r>
            <a:r>
              <a:rPr lang="en-US" sz="2600" dirty="0" err="1"/>
              <a:t>une</a:t>
            </a:r>
            <a:r>
              <a:rPr lang="en-US" sz="2600" dirty="0"/>
              <a:t> </a:t>
            </a:r>
            <a:r>
              <a:rPr lang="en-US" sz="2600" dirty="0" err="1"/>
              <a:t>évolution</a:t>
            </a:r>
            <a:r>
              <a:rPr lang="en-US" sz="2600" dirty="0"/>
              <a:t> majeure de </a:t>
            </a:r>
            <a:r>
              <a:rPr lang="en-US" sz="2600" dirty="0" err="1"/>
              <a:t>l’architecture</a:t>
            </a:r>
            <a:r>
              <a:rPr lang="en-US" sz="2600" dirty="0"/>
              <a:t> SNA, </a:t>
            </a:r>
            <a:r>
              <a:rPr lang="en-US" sz="2600" dirty="0" err="1"/>
              <a:t>apportant</a:t>
            </a:r>
            <a:r>
              <a:rPr lang="en-US" sz="2600" dirty="0"/>
              <a:t> </a:t>
            </a:r>
            <a:r>
              <a:rPr lang="en-US" sz="2600" dirty="0" err="1"/>
              <a:t>flexibilité</a:t>
            </a:r>
            <a:r>
              <a:rPr lang="en-US" sz="2600" dirty="0"/>
              <a:t>, </a:t>
            </a:r>
            <a:r>
              <a:rPr lang="en-US" sz="2600" dirty="0" err="1"/>
              <a:t>autonomie</a:t>
            </a:r>
            <a:r>
              <a:rPr lang="en-US" sz="2600" dirty="0"/>
              <a:t> et intelligence au </a:t>
            </a:r>
            <a:r>
              <a:rPr lang="en-US" sz="2600" dirty="0" err="1"/>
              <a:t>sein</a:t>
            </a:r>
            <a:r>
              <a:rPr lang="en-US" sz="2600" dirty="0"/>
              <a:t> des communications </a:t>
            </a:r>
            <a:r>
              <a:rPr lang="en-US" sz="2600" dirty="0" err="1"/>
              <a:t>réseau</a:t>
            </a:r>
            <a:r>
              <a:rPr lang="en-US" sz="2600" dirty="0"/>
              <a:t>. </a:t>
            </a:r>
            <a:r>
              <a:rPr lang="en-US" sz="2600" dirty="0" err="1"/>
              <a:t>Contrairement</a:t>
            </a:r>
            <a:r>
              <a:rPr lang="en-US" sz="2600" dirty="0"/>
              <a:t> à </a:t>
            </a:r>
            <a:r>
              <a:rPr lang="en-US" sz="2600" dirty="0" err="1"/>
              <a:t>l’approche</a:t>
            </a:r>
            <a:r>
              <a:rPr lang="en-US" sz="2600" dirty="0"/>
              <a:t> </a:t>
            </a:r>
            <a:r>
              <a:rPr lang="en-US" sz="2600" dirty="0" err="1"/>
              <a:t>centralisée</a:t>
            </a:r>
            <a:r>
              <a:rPr lang="en-US" sz="2600" dirty="0"/>
              <a:t> du SNA </a:t>
            </a:r>
            <a:r>
              <a:rPr lang="en-US" sz="2600" dirty="0" err="1"/>
              <a:t>classique</a:t>
            </a:r>
            <a:r>
              <a:rPr lang="en-US" sz="2600" dirty="0"/>
              <a:t>, APPN repose </a:t>
            </a:r>
            <a:r>
              <a:rPr lang="en-US" sz="2600" dirty="0" err="1"/>
              <a:t>sur</a:t>
            </a:r>
            <a:r>
              <a:rPr lang="en-US" sz="2600" dirty="0"/>
              <a:t> un </a:t>
            </a:r>
            <a:r>
              <a:rPr lang="en-US" sz="2600" dirty="0" err="1"/>
              <a:t>modèle</a:t>
            </a:r>
            <a:r>
              <a:rPr lang="en-US" sz="2600" dirty="0"/>
              <a:t> </a:t>
            </a:r>
            <a:r>
              <a:rPr lang="en-US" sz="2600" dirty="0" err="1"/>
              <a:t>distribué</a:t>
            </a:r>
            <a:r>
              <a:rPr lang="en-US" sz="2600" dirty="0"/>
              <a:t> peer-to-peer, </a:t>
            </a:r>
            <a:r>
              <a:rPr lang="en-US" sz="2600" dirty="0" err="1"/>
              <a:t>où</a:t>
            </a:r>
            <a:r>
              <a:rPr lang="en-US" sz="2600" dirty="0"/>
              <a:t> </a:t>
            </a:r>
            <a:r>
              <a:rPr lang="en-US" sz="2600" dirty="0" err="1"/>
              <a:t>chaque</a:t>
            </a:r>
            <a:r>
              <a:rPr lang="en-US" sz="2600" dirty="0"/>
              <a:t> </a:t>
            </a:r>
            <a:r>
              <a:rPr lang="en-US" sz="2600" dirty="0" err="1"/>
              <a:t>nœud</a:t>
            </a:r>
            <a:r>
              <a:rPr lang="en-US" sz="2600" dirty="0"/>
              <a:t> </a:t>
            </a:r>
            <a:r>
              <a:rPr lang="en-US" sz="2600" dirty="0" err="1"/>
              <a:t>peut</a:t>
            </a:r>
            <a:r>
              <a:rPr lang="en-US" sz="2600" dirty="0"/>
              <a:t> </a:t>
            </a:r>
            <a:r>
              <a:rPr lang="en-US" sz="2600" dirty="0" err="1"/>
              <a:t>participer</a:t>
            </a:r>
            <a:r>
              <a:rPr lang="en-US" sz="2600" dirty="0"/>
              <a:t> </a:t>
            </a:r>
            <a:r>
              <a:rPr lang="en-US" sz="2600" dirty="0" err="1"/>
              <a:t>activement</a:t>
            </a:r>
            <a:r>
              <a:rPr lang="en-US" sz="2600" dirty="0"/>
              <a:t> au </a:t>
            </a:r>
            <a:r>
              <a:rPr lang="en-US" sz="2600" dirty="0" err="1"/>
              <a:t>routage</a:t>
            </a:r>
            <a:r>
              <a:rPr lang="en-US" sz="2600" dirty="0"/>
              <a:t>, à la </a:t>
            </a:r>
            <a:r>
              <a:rPr lang="en-US" sz="2600" dirty="0" err="1"/>
              <a:t>gestion</a:t>
            </a:r>
            <a:r>
              <a:rPr lang="en-US" sz="2600" dirty="0"/>
              <a:t> des sessions et à la </a:t>
            </a:r>
            <a:r>
              <a:rPr lang="en-US" sz="2600" dirty="0" err="1"/>
              <a:t>découverte</a:t>
            </a:r>
            <a:r>
              <a:rPr lang="en-US" sz="2600" dirty="0"/>
              <a:t> des </a:t>
            </a:r>
            <a:r>
              <a:rPr lang="en-US" sz="2600" dirty="0" err="1"/>
              <a:t>ressources</a:t>
            </a:r>
            <a:r>
              <a:rPr lang="en-US" sz="2600" dirty="0"/>
              <a:t>, sans </a:t>
            </a:r>
            <a:r>
              <a:rPr lang="en-US" sz="2600" dirty="0" err="1"/>
              <a:t>dépendre</a:t>
            </a:r>
            <a:r>
              <a:rPr lang="en-US" sz="2600" dirty="0"/>
              <a:t> d’un </a:t>
            </a:r>
            <a:r>
              <a:rPr lang="en-US" sz="2600" dirty="0" err="1"/>
              <a:t>contrôleur</a:t>
            </a:r>
            <a:r>
              <a:rPr lang="en-US" sz="2600" dirty="0"/>
              <a:t> central. </a:t>
            </a:r>
            <a:endParaRPr lang="en-US" sz="2600" dirty="0" smtClean="0"/>
          </a:p>
          <a:p>
            <a:pPr algn="just"/>
            <a:endParaRPr lang="en-US" sz="2600" dirty="0"/>
          </a:p>
          <a:p>
            <a:pPr algn="just">
              <a:lnSpc>
                <a:spcPct val="150000"/>
              </a:lnSpc>
            </a:pPr>
            <a:r>
              <a:rPr lang="en-US" sz="2600" dirty="0"/>
              <a:t>Grâce à des </a:t>
            </a:r>
            <a:r>
              <a:rPr lang="en-US" sz="2600" dirty="0" err="1"/>
              <a:t>fonctionnalités</a:t>
            </a:r>
            <a:r>
              <a:rPr lang="en-US" sz="2600" dirty="0"/>
              <a:t> </a:t>
            </a:r>
            <a:r>
              <a:rPr lang="en-US" sz="2600" dirty="0" err="1"/>
              <a:t>comme</a:t>
            </a:r>
            <a:r>
              <a:rPr lang="en-US" sz="2600" dirty="0"/>
              <a:t> la </a:t>
            </a:r>
            <a:r>
              <a:rPr lang="en-US" sz="2600" dirty="0" err="1"/>
              <a:t>mise</a:t>
            </a:r>
            <a:r>
              <a:rPr lang="en-US" sz="2600" dirty="0"/>
              <a:t> à jour </a:t>
            </a:r>
            <a:r>
              <a:rPr lang="en-US" sz="2600" dirty="0" err="1"/>
              <a:t>dynamique</a:t>
            </a:r>
            <a:r>
              <a:rPr lang="en-US" sz="2600" dirty="0"/>
              <a:t> de la </a:t>
            </a:r>
            <a:r>
              <a:rPr lang="en-US" sz="2600" dirty="0" err="1"/>
              <a:t>topologie</a:t>
            </a:r>
            <a:r>
              <a:rPr lang="en-US" sz="2600" dirty="0"/>
              <a:t>, le </a:t>
            </a:r>
            <a:r>
              <a:rPr lang="en-US" sz="2600" dirty="0" err="1"/>
              <a:t>routage</a:t>
            </a:r>
            <a:r>
              <a:rPr lang="en-US" sz="2600" dirty="0"/>
              <a:t> intelligent, et la </a:t>
            </a:r>
            <a:r>
              <a:rPr lang="en-US" sz="2600" dirty="0" err="1"/>
              <a:t>négociation</a:t>
            </a:r>
            <a:r>
              <a:rPr lang="en-US" sz="2600" dirty="0"/>
              <a:t> </a:t>
            </a:r>
            <a:r>
              <a:rPr lang="en-US" sz="2600" dirty="0" err="1"/>
              <a:t>automatique</a:t>
            </a:r>
            <a:r>
              <a:rPr lang="en-US" sz="2600" dirty="0"/>
              <a:t> des </a:t>
            </a:r>
            <a:r>
              <a:rPr lang="en-US" sz="2600" dirty="0" err="1"/>
              <a:t>connexions</a:t>
            </a:r>
            <a:r>
              <a:rPr lang="en-US" sz="2600" dirty="0"/>
              <a:t>, APPN a </a:t>
            </a:r>
            <a:r>
              <a:rPr lang="en-US" sz="2600" dirty="0" err="1"/>
              <a:t>permis</a:t>
            </a:r>
            <a:r>
              <a:rPr lang="en-US" sz="2600" dirty="0"/>
              <a:t> de </a:t>
            </a:r>
            <a:r>
              <a:rPr lang="en-US" sz="2600" dirty="0" err="1"/>
              <a:t>moderniser</a:t>
            </a:r>
            <a:r>
              <a:rPr lang="en-US" sz="2600" dirty="0"/>
              <a:t> les infrastructures </a:t>
            </a:r>
            <a:r>
              <a:rPr lang="en-US" sz="2600" dirty="0" err="1"/>
              <a:t>réseau</a:t>
            </a:r>
            <a:r>
              <a:rPr lang="en-US" sz="2600" dirty="0"/>
              <a:t> </a:t>
            </a:r>
            <a:r>
              <a:rPr lang="en-US" sz="2600" dirty="0" err="1"/>
              <a:t>d’entreprise</a:t>
            </a:r>
            <a:r>
              <a:rPr lang="en-US" sz="2600" dirty="0"/>
              <a:t>, en les </a:t>
            </a:r>
            <a:r>
              <a:rPr lang="en-US" sz="2600" dirty="0" err="1"/>
              <a:t>rendant</a:t>
            </a:r>
            <a:r>
              <a:rPr lang="en-US" sz="2600" dirty="0"/>
              <a:t> plus </a:t>
            </a:r>
            <a:r>
              <a:rPr lang="en-US" sz="2600" dirty="0" err="1"/>
              <a:t>robustes</a:t>
            </a:r>
            <a:r>
              <a:rPr lang="en-US" sz="2600" dirty="0"/>
              <a:t>, </a:t>
            </a:r>
            <a:r>
              <a:rPr lang="en-US" sz="2600" dirty="0" err="1"/>
              <a:t>évolutives</a:t>
            </a:r>
            <a:r>
              <a:rPr lang="en-US" sz="2600" dirty="0"/>
              <a:t> et </a:t>
            </a:r>
            <a:r>
              <a:rPr lang="en-US" sz="2600" dirty="0" err="1"/>
              <a:t>tolérantes</a:t>
            </a:r>
            <a:r>
              <a:rPr lang="en-US" sz="2600" dirty="0"/>
              <a:t> aux </a:t>
            </a:r>
            <a:r>
              <a:rPr lang="en-US" sz="2600" dirty="0" err="1"/>
              <a:t>pannes</a:t>
            </a:r>
            <a:r>
              <a:rPr lang="en-US" sz="2600" dirty="0"/>
              <a:t>. </a:t>
            </a:r>
            <a:r>
              <a:rPr lang="en-US" sz="2600" dirty="0" err="1"/>
              <a:t>Cette</a:t>
            </a:r>
            <a:r>
              <a:rPr lang="en-US" sz="2600" dirty="0"/>
              <a:t> architecture a </a:t>
            </a:r>
            <a:r>
              <a:rPr lang="en-US" sz="2600" dirty="0" err="1"/>
              <a:t>marqué</a:t>
            </a:r>
            <a:r>
              <a:rPr lang="en-US" sz="2600" dirty="0"/>
              <a:t> </a:t>
            </a:r>
            <a:r>
              <a:rPr lang="en-US" sz="2600" dirty="0" err="1"/>
              <a:t>une</a:t>
            </a:r>
            <a:r>
              <a:rPr lang="en-US" sz="2600" dirty="0"/>
              <a:t> </a:t>
            </a:r>
            <a:r>
              <a:rPr lang="en-US" sz="2600" dirty="0" err="1"/>
              <a:t>étape</a:t>
            </a:r>
            <a:r>
              <a:rPr lang="en-US" sz="2600" dirty="0"/>
              <a:t> </a:t>
            </a:r>
            <a:r>
              <a:rPr lang="en-US" sz="2600" dirty="0" err="1"/>
              <a:t>clé</a:t>
            </a:r>
            <a:r>
              <a:rPr lang="en-US" sz="2600" dirty="0"/>
              <a:t> </a:t>
            </a:r>
            <a:r>
              <a:rPr lang="en-US" sz="2600" dirty="0" err="1"/>
              <a:t>vers</a:t>
            </a:r>
            <a:r>
              <a:rPr lang="en-US" sz="2600" dirty="0"/>
              <a:t> des </a:t>
            </a:r>
            <a:r>
              <a:rPr lang="en-US" sz="2600" dirty="0" err="1"/>
              <a:t>réseaux</a:t>
            </a:r>
            <a:r>
              <a:rPr lang="en-US" sz="2600" dirty="0"/>
              <a:t> plus </a:t>
            </a:r>
            <a:r>
              <a:rPr lang="en-US" sz="2600" dirty="0" err="1"/>
              <a:t>autonomes</a:t>
            </a:r>
            <a:r>
              <a:rPr lang="en-US" sz="2600" dirty="0"/>
              <a:t> et </a:t>
            </a:r>
            <a:r>
              <a:rPr lang="en-US" sz="2600" dirty="0" err="1"/>
              <a:t>adaptables</a:t>
            </a:r>
            <a:r>
              <a:rPr lang="en-US" sz="2600" dirty="0"/>
              <a:t> aux </a:t>
            </a:r>
            <a:r>
              <a:rPr lang="en-US" sz="2600" dirty="0" err="1"/>
              <a:t>besoins</a:t>
            </a:r>
            <a:r>
              <a:rPr lang="en-US" sz="2600" dirty="0"/>
              <a:t> </a:t>
            </a:r>
            <a:r>
              <a:rPr lang="en-US" sz="2600" dirty="0" err="1"/>
              <a:t>changeants</a:t>
            </a:r>
            <a:r>
              <a:rPr lang="en-US" sz="2600" dirty="0"/>
              <a:t> des </a:t>
            </a:r>
            <a:r>
              <a:rPr lang="en-US" sz="2600" dirty="0" err="1"/>
              <a:t>organisations</a:t>
            </a:r>
            <a:r>
              <a:rPr lang="en-US" sz="2600" dirty="0"/>
              <a:t>.</a:t>
            </a:r>
          </a:p>
          <a:p>
            <a:pPr algn="just"/>
            <a:r>
              <a:rPr lang="fr-HT" sz="2600" dirty="0"/>
              <a:t> </a:t>
            </a:r>
            <a:endParaRPr lang="en-US" sz="2600" dirty="0"/>
          </a:p>
          <a:p>
            <a:pPr marL="0" marR="0" lvl="0" indent="0" algn="just" rtl="0">
              <a:lnSpc>
                <a:spcPct val="139958"/>
              </a:lnSpc>
              <a:spcBef>
                <a:spcPts val="0"/>
              </a:spcBef>
              <a:spcAft>
                <a:spcPts val="0"/>
              </a:spcAft>
              <a:buNone/>
            </a:pPr>
            <a:endParaRPr sz="2600" b="1" i="0" u="none" strike="noStrike" cap="none" dirty="0">
              <a:solidFill>
                <a:srgbClr val="000000"/>
              </a:solidFil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31020" y="5048723"/>
            <a:ext cx="10452537" cy="1752600"/>
          </a:xfrm>
        </p:spPr>
        <p:txBody>
          <a:bodyPr>
            <a:normAutofit/>
          </a:bodyPr>
          <a:lstStyle/>
          <a:p>
            <a:r>
              <a:rPr lang="fr-HT" sz="4000" dirty="0" err="1" smtClean="0">
                <a:solidFill>
                  <a:schemeClr val="tx1"/>
                </a:solidFill>
              </a:rPr>
              <a:t>Spanning</a:t>
            </a:r>
            <a:r>
              <a:rPr lang="fr-HT" sz="4000" dirty="0" smtClean="0">
                <a:solidFill>
                  <a:schemeClr val="tx1"/>
                </a:solidFill>
              </a:rPr>
              <a:t> </a:t>
            </a:r>
            <a:r>
              <a:rPr lang="fr-HT" sz="4000" dirty="0" err="1" smtClean="0">
                <a:solidFill>
                  <a:schemeClr val="tx1"/>
                </a:solidFill>
              </a:rPr>
              <a:t>Tree</a:t>
            </a:r>
            <a:r>
              <a:rPr lang="fr-HT" sz="4000" dirty="0" smtClean="0">
                <a:solidFill>
                  <a:schemeClr val="tx1"/>
                </a:solidFill>
              </a:rPr>
              <a:t> Protocole (STP)</a:t>
            </a:r>
            <a:endParaRPr lang="fr-HT"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343" y="2105521"/>
            <a:ext cx="3894083" cy="2943202"/>
          </a:xfrm>
          <a:prstGeom prst="rect">
            <a:avLst/>
          </a:prstGeom>
        </p:spPr>
      </p:pic>
    </p:spTree>
    <p:extLst>
      <p:ext uri="{BB962C8B-B14F-4D97-AF65-F5344CB8AC3E}">
        <p14:creationId xmlns:p14="http://schemas.microsoft.com/office/powerpoint/2010/main" val="945304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l="24535" r="24535"/>
          <a:stretch/>
        </p:blipFill>
        <p:spPr>
          <a:xfrm>
            <a:off x="10439282" y="0"/>
            <a:ext cx="7848718" cy="10287000"/>
          </a:xfrm>
          <a:prstGeom prst="rect">
            <a:avLst/>
          </a:prstGeom>
          <a:noFill/>
          <a:ln>
            <a:noFill/>
          </a:ln>
        </p:spPr>
      </p:pic>
      <p:grpSp>
        <p:nvGrpSpPr>
          <p:cNvPr id="95" name="Google Shape;95;p14"/>
          <p:cNvGrpSpPr/>
          <p:nvPr/>
        </p:nvGrpSpPr>
        <p:grpSpPr>
          <a:xfrm rot="10800000">
            <a:off x="8474647" y="12151"/>
            <a:ext cx="4055628" cy="2809862"/>
            <a:chOff x="0" y="0"/>
            <a:chExt cx="812800" cy="685767"/>
          </a:xfrm>
        </p:grpSpPr>
        <p:sp>
          <p:nvSpPr>
            <p:cNvPr id="96" name="Google Shape;96;p14"/>
            <p:cNvSpPr/>
            <p:nvPr/>
          </p:nvSpPr>
          <p:spPr>
            <a:xfrm>
              <a:off x="0" y="0"/>
              <a:ext cx="812800" cy="685767"/>
            </a:xfrm>
            <a:custGeom>
              <a:avLst/>
              <a:gdLst/>
              <a:ahLst/>
              <a:cxnLst/>
              <a:rect l="l" t="t" r="r" b="b"/>
              <a:pathLst>
                <a:path w="812800" h="685767" extrusionOk="0">
                  <a:moveTo>
                    <a:pt x="406400" y="0"/>
                  </a:moveTo>
                  <a:lnTo>
                    <a:pt x="812800" y="685767"/>
                  </a:lnTo>
                  <a:lnTo>
                    <a:pt x="0" y="685767"/>
                  </a:lnTo>
                  <a:lnTo>
                    <a:pt x="406400" y="0"/>
                  </a:lnTo>
                  <a:close/>
                </a:path>
              </a:pathLst>
            </a:custGeom>
            <a:solidFill>
              <a:srgbClr val="060644"/>
            </a:solidFill>
            <a:ln>
              <a:noFill/>
            </a:ln>
          </p:spPr>
        </p:sp>
        <p:sp>
          <p:nvSpPr>
            <p:cNvPr id="97" name="Google Shape;97;p14"/>
            <p:cNvSpPr txBox="1"/>
            <p:nvPr/>
          </p:nvSpPr>
          <p:spPr>
            <a:xfrm>
              <a:off x="127000" y="251717"/>
              <a:ext cx="558800" cy="385067"/>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8" name="Google Shape;98;p14"/>
          <p:cNvSpPr txBox="1"/>
          <p:nvPr/>
        </p:nvSpPr>
        <p:spPr>
          <a:xfrm>
            <a:off x="1028700" y="1974387"/>
            <a:ext cx="7106334" cy="7334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500" b="1" i="0" u="none" strike="noStrike" cap="none">
                <a:solidFill>
                  <a:srgbClr val="000000"/>
                </a:solidFill>
                <a:latin typeface="Arial"/>
                <a:ea typeface="Arial"/>
                <a:cs typeface="Arial"/>
                <a:sym typeface="Arial"/>
              </a:rPr>
              <a:t>L’équipe</a:t>
            </a:r>
            <a:endParaRPr/>
          </a:p>
        </p:txBody>
      </p:sp>
      <p:sp>
        <p:nvSpPr>
          <p:cNvPr id="99" name="Google Shape;99;p14"/>
          <p:cNvSpPr txBox="1"/>
          <p:nvPr/>
        </p:nvSpPr>
        <p:spPr>
          <a:xfrm>
            <a:off x="1028700" y="4106273"/>
            <a:ext cx="7726680" cy="2809875"/>
          </a:xfrm>
          <a:prstGeom prst="rect">
            <a:avLst/>
          </a:prstGeom>
          <a:noFill/>
          <a:ln>
            <a:noFill/>
          </a:ln>
        </p:spPr>
        <p:txBody>
          <a:bodyPr spcFirstLastPara="1" wrap="square" lIns="0" tIns="0" rIns="0" bIns="0" anchor="t" anchorCtr="0">
            <a:spAutoFit/>
          </a:bodyPr>
          <a:lstStyle/>
          <a:p>
            <a:pPr marL="647702" marR="0" lvl="1" indent="-323851" algn="just" rtl="0">
              <a:lnSpc>
                <a:spcPct val="12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Jefferson CHARLES </a:t>
            </a:r>
            <a:endParaRPr/>
          </a:p>
          <a:p>
            <a:pPr marL="647702" marR="0" lvl="1" indent="-323851" algn="just" rtl="0">
              <a:lnSpc>
                <a:spcPct val="12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Johnley-Roosevelt LORVIL </a:t>
            </a:r>
            <a:endParaRPr/>
          </a:p>
          <a:p>
            <a:pPr marL="647702" marR="0" lvl="1" indent="-323851" algn="just" rtl="0">
              <a:lnSpc>
                <a:spcPct val="12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Kéren-Happuc FLEURIMOND </a:t>
            </a:r>
            <a:endParaRPr/>
          </a:p>
          <a:p>
            <a:pPr marL="647702" marR="0" lvl="1" indent="-323851" algn="just" rtl="0">
              <a:lnSpc>
                <a:spcPct val="12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Nixon ST CYR </a:t>
            </a:r>
            <a:endParaRPr/>
          </a:p>
          <a:p>
            <a:pPr marL="647702" marR="0" lvl="1" indent="-323851" algn="just" rtl="0">
              <a:lnSpc>
                <a:spcPct val="12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Jacques Michael SEME </a:t>
            </a:r>
            <a:endParaRPr/>
          </a:p>
          <a:p>
            <a:pPr marL="0" marR="0" lvl="0" indent="0" algn="just" rtl="0">
              <a:lnSpc>
                <a:spcPct val="12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100" name="Google Shape;100;p14"/>
          <p:cNvSpPr txBox="1"/>
          <p:nvPr/>
        </p:nvSpPr>
        <p:spPr>
          <a:xfrm>
            <a:off x="1028700" y="8890708"/>
            <a:ext cx="7726680" cy="523875"/>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000" b="1" i="0" u="none" strike="noStrike" cap="none">
                <a:solidFill>
                  <a:srgbClr val="000000"/>
                </a:solidFill>
                <a:latin typeface="Arial"/>
                <a:ea typeface="Arial"/>
                <a:cs typeface="Arial"/>
                <a:sym typeface="Arial"/>
              </a:rPr>
              <a:t>Présenté à : </a:t>
            </a:r>
            <a:r>
              <a:rPr lang="en-US" sz="3000" b="0" i="0" u="none" strike="noStrike" cap="none">
                <a:solidFill>
                  <a:srgbClr val="000000"/>
                </a:solidFill>
                <a:latin typeface="Arial"/>
                <a:ea typeface="Arial"/>
                <a:cs typeface="Arial"/>
                <a:sym typeface="Arial"/>
              </a:rPr>
              <a:t>Judith Soulamite Nouho Noutat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l="12123" r="12122"/>
          <a:stretch/>
        </p:blipFill>
        <p:spPr>
          <a:xfrm>
            <a:off x="10720552" y="162323"/>
            <a:ext cx="7335484" cy="10287000"/>
          </a:xfrm>
          <a:prstGeom prst="rect">
            <a:avLst/>
          </a:prstGeom>
          <a:noFill/>
          <a:ln>
            <a:noFill/>
          </a:ln>
        </p:spPr>
      </p:pic>
      <p:grpSp>
        <p:nvGrpSpPr>
          <p:cNvPr id="106" name="Google Shape;106;p15"/>
          <p:cNvGrpSpPr/>
          <p:nvPr/>
        </p:nvGrpSpPr>
        <p:grpSpPr>
          <a:xfrm>
            <a:off x="1028700" y="2116480"/>
            <a:ext cx="808038" cy="817507"/>
            <a:chOff x="0" y="-9525"/>
            <a:chExt cx="812800" cy="822325"/>
          </a:xfrm>
        </p:grpSpPr>
        <p:sp>
          <p:nvSpPr>
            <p:cNvPr id="107" name="Google Shape;107;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 name="Google Shape;109;p15"/>
          <p:cNvGrpSpPr/>
          <p:nvPr/>
        </p:nvGrpSpPr>
        <p:grpSpPr>
          <a:xfrm>
            <a:off x="1028700" y="3234245"/>
            <a:ext cx="808038" cy="817507"/>
            <a:chOff x="0" y="-9525"/>
            <a:chExt cx="812800" cy="822325"/>
          </a:xfrm>
        </p:grpSpPr>
        <p:sp>
          <p:nvSpPr>
            <p:cNvPr id="110" name="Google Shape;110;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 name="Google Shape;112;p15"/>
          <p:cNvGrpSpPr/>
          <p:nvPr/>
        </p:nvGrpSpPr>
        <p:grpSpPr>
          <a:xfrm>
            <a:off x="1028700" y="4352010"/>
            <a:ext cx="808038" cy="817507"/>
            <a:chOff x="0" y="-9525"/>
            <a:chExt cx="812800" cy="822325"/>
          </a:xfrm>
        </p:grpSpPr>
        <p:sp>
          <p:nvSpPr>
            <p:cNvPr id="113" name="Google Shape;113;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 name="Google Shape;115;p15"/>
          <p:cNvGrpSpPr/>
          <p:nvPr/>
        </p:nvGrpSpPr>
        <p:grpSpPr>
          <a:xfrm>
            <a:off x="1028700" y="5469775"/>
            <a:ext cx="808038" cy="817507"/>
            <a:chOff x="0" y="-9525"/>
            <a:chExt cx="812800" cy="822325"/>
          </a:xfrm>
        </p:grpSpPr>
        <p:sp>
          <p:nvSpPr>
            <p:cNvPr id="116" name="Google Shape;11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 name="Google Shape;118;p15"/>
          <p:cNvGrpSpPr/>
          <p:nvPr/>
        </p:nvGrpSpPr>
        <p:grpSpPr>
          <a:xfrm>
            <a:off x="1028700" y="6587540"/>
            <a:ext cx="808038" cy="817507"/>
            <a:chOff x="0" y="-9525"/>
            <a:chExt cx="812800" cy="822325"/>
          </a:xfrm>
        </p:grpSpPr>
        <p:sp>
          <p:nvSpPr>
            <p:cNvPr id="119" name="Google Shape;11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1" name="Google Shape;121;p15"/>
          <p:cNvSpPr txBox="1"/>
          <p:nvPr/>
        </p:nvSpPr>
        <p:spPr>
          <a:xfrm>
            <a:off x="1028700" y="981075"/>
            <a:ext cx="7106334" cy="7334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500" b="1" i="0" u="none" strike="noStrike" cap="none">
                <a:solidFill>
                  <a:srgbClr val="000000"/>
                </a:solidFill>
                <a:latin typeface="Arial"/>
                <a:ea typeface="Arial"/>
                <a:cs typeface="Arial"/>
                <a:sym typeface="Arial"/>
              </a:rPr>
              <a:t>Table des matières</a:t>
            </a:r>
            <a:endParaRPr/>
          </a:p>
        </p:txBody>
      </p:sp>
      <p:sp>
        <p:nvSpPr>
          <p:cNvPr id="122" name="Google Shape;122;p15"/>
          <p:cNvSpPr txBox="1"/>
          <p:nvPr/>
        </p:nvSpPr>
        <p:spPr>
          <a:xfrm>
            <a:off x="1135742" y="2288245"/>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1</a:t>
            </a:r>
            <a:endParaRPr dirty="0"/>
          </a:p>
        </p:txBody>
      </p:sp>
      <p:sp>
        <p:nvSpPr>
          <p:cNvPr id="123" name="Google Shape;123;p15"/>
          <p:cNvSpPr txBox="1"/>
          <p:nvPr/>
        </p:nvSpPr>
        <p:spPr>
          <a:xfrm>
            <a:off x="1135742" y="3406010"/>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2</a:t>
            </a:r>
            <a:endParaRPr dirty="0"/>
          </a:p>
        </p:txBody>
      </p:sp>
      <p:sp>
        <p:nvSpPr>
          <p:cNvPr id="124" name="Google Shape;124;p15"/>
          <p:cNvSpPr txBox="1"/>
          <p:nvPr/>
        </p:nvSpPr>
        <p:spPr>
          <a:xfrm>
            <a:off x="1135742" y="4523775"/>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3</a:t>
            </a:r>
            <a:endParaRPr dirty="0"/>
          </a:p>
        </p:txBody>
      </p:sp>
      <p:sp>
        <p:nvSpPr>
          <p:cNvPr id="125" name="Google Shape;125;p15"/>
          <p:cNvSpPr txBox="1"/>
          <p:nvPr/>
        </p:nvSpPr>
        <p:spPr>
          <a:xfrm>
            <a:off x="1135742" y="5641540"/>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4</a:t>
            </a:r>
            <a:endParaRPr dirty="0"/>
          </a:p>
        </p:txBody>
      </p:sp>
      <p:sp>
        <p:nvSpPr>
          <p:cNvPr id="126" name="Google Shape;126;p15"/>
          <p:cNvSpPr txBox="1"/>
          <p:nvPr/>
        </p:nvSpPr>
        <p:spPr>
          <a:xfrm>
            <a:off x="1135742" y="6759305"/>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5</a:t>
            </a:r>
            <a:endParaRPr dirty="0"/>
          </a:p>
        </p:txBody>
      </p:sp>
      <p:sp>
        <p:nvSpPr>
          <p:cNvPr id="127" name="Google Shape;127;p15"/>
          <p:cNvSpPr txBox="1"/>
          <p:nvPr/>
        </p:nvSpPr>
        <p:spPr>
          <a:xfrm>
            <a:off x="2076762" y="2275302"/>
            <a:ext cx="5050561" cy="90805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1" i="0" u="none" strike="noStrike" cap="none">
                <a:solidFill>
                  <a:srgbClr val="000000"/>
                </a:solidFill>
                <a:latin typeface="Arial"/>
                <a:ea typeface="Arial"/>
                <a:cs typeface="Arial"/>
                <a:sym typeface="Arial"/>
              </a:rPr>
              <a:t>Introduction au réseau APPN</a:t>
            </a:r>
            <a:endParaRPr/>
          </a:p>
          <a:p>
            <a:pPr marL="0" marR="0" lvl="0" indent="0" algn="l" rtl="0">
              <a:lnSpc>
                <a:spcPct val="140016"/>
              </a:lnSpc>
              <a:spcBef>
                <a:spcPts val="0"/>
              </a:spcBef>
              <a:spcAft>
                <a:spcPts val="0"/>
              </a:spcAft>
              <a:buNone/>
            </a:pPr>
            <a:endParaRPr sz="2499" b="1" i="0" u="none" strike="noStrike" cap="none">
              <a:solidFill>
                <a:srgbClr val="000000"/>
              </a:solidFill>
              <a:latin typeface="Arial"/>
              <a:ea typeface="Arial"/>
              <a:cs typeface="Arial"/>
              <a:sym typeface="Arial"/>
            </a:endParaRPr>
          </a:p>
        </p:txBody>
      </p:sp>
      <p:sp>
        <p:nvSpPr>
          <p:cNvPr id="128" name="Google Shape;128;p15"/>
          <p:cNvSpPr txBox="1"/>
          <p:nvPr/>
        </p:nvSpPr>
        <p:spPr>
          <a:xfrm>
            <a:off x="2028868" y="3384341"/>
            <a:ext cx="4792362" cy="1076833"/>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1" i="0" u="none" strike="noStrike" cap="none" dirty="0" smtClean="0">
                <a:solidFill>
                  <a:srgbClr val="000000"/>
                </a:solidFill>
                <a:latin typeface="Arial"/>
                <a:ea typeface="Arial"/>
                <a:cs typeface="Arial"/>
                <a:sym typeface="Arial"/>
              </a:rPr>
              <a:t>Types de </a:t>
            </a:r>
            <a:r>
              <a:rPr lang="en-US" sz="2499" b="1" i="0" u="none" strike="noStrike" cap="none" dirty="0" err="1" smtClean="0">
                <a:solidFill>
                  <a:srgbClr val="000000"/>
                </a:solidFill>
                <a:latin typeface="Arial"/>
                <a:ea typeface="Arial"/>
                <a:cs typeface="Arial"/>
                <a:sym typeface="Arial"/>
              </a:rPr>
              <a:t>noeud</a:t>
            </a:r>
            <a:r>
              <a:rPr lang="en-US" sz="2499" b="1" i="0" u="none" strike="noStrike" cap="none" dirty="0" smtClean="0">
                <a:solidFill>
                  <a:srgbClr val="000000"/>
                </a:solidFill>
                <a:latin typeface="Arial"/>
                <a:ea typeface="Arial"/>
                <a:cs typeface="Arial"/>
                <a:sym typeface="Arial"/>
              </a:rPr>
              <a:t> APPN</a:t>
            </a:r>
            <a:endParaRPr dirty="0"/>
          </a:p>
          <a:p>
            <a:pPr marL="0" marR="0" lvl="0" indent="0" algn="l" rtl="0">
              <a:lnSpc>
                <a:spcPct val="140016"/>
              </a:lnSpc>
              <a:spcBef>
                <a:spcPts val="0"/>
              </a:spcBef>
              <a:spcAft>
                <a:spcPts val="0"/>
              </a:spcAft>
              <a:buNone/>
            </a:pPr>
            <a:endParaRPr sz="2499" b="1" i="0" u="none" strike="noStrike" cap="none" dirty="0">
              <a:solidFill>
                <a:srgbClr val="000000"/>
              </a:solidFill>
              <a:latin typeface="Arial"/>
              <a:ea typeface="Arial"/>
              <a:cs typeface="Arial"/>
              <a:sym typeface="Arial"/>
            </a:endParaRPr>
          </a:p>
        </p:txBody>
      </p:sp>
      <p:sp>
        <p:nvSpPr>
          <p:cNvPr id="129" name="Google Shape;129;p15"/>
          <p:cNvSpPr txBox="1"/>
          <p:nvPr/>
        </p:nvSpPr>
        <p:spPr>
          <a:xfrm>
            <a:off x="2076762" y="4493380"/>
            <a:ext cx="7823984" cy="538417"/>
          </a:xfrm>
          <a:prstGeom prst="rect">
            <a:avLst/>
          </a:prstGeom>
          <a:noFill/>
          <a:ln>
            <a:noFill/>
          </a:ln>
        </p:spPr>
        <p:txBody>
          <a:bodyPr spcFirstLastPara="1" wrap="square" lIns="0" tIns="0" rIns="0" bIns="0" anchor="t" anchorCtr="0">
            <a:spAutoFit/>
          </a:bodyPr>
          <a:lstStyle/>
          <a:p>
            <a:pPr lvl="0">
              <a:lnSpc>
                <a:spcPct val="140016"/>
              </a:lnSpc>
            </a:pPr>
            <a:r>
              <a:rPr lang="en-US" sz="2499" b="1" dirty="0" err="1" smtClean="0"/>
              <a:t>L’int</a:t>
            </a:r>
            <a:r>
              <a:rPr lang="en-US" sz="2400" b="1" dirty="0" err="1"/>
              <a:t>é</a:t>
            </a:r>
            <a:r>
              <a:rPr lang="en-US" sz="2499" b="1" dirty="0" err="1" smtClean="0"/>
              <a:t>gration</a:t>
            </a:r>
            <a:r>
              <a:rPr lang="en-US" sz="2499" b="1" dirty="0" smtClean="0"/>
              <a:t> </a:t>
            </a:r>
            <a:r>
              <a:rPr lang="en-US" sz="2499" b="1" dirty="0" err="1" smtClean="0"/>
              <a:t>d’APPN</a:t>
            </a:r>
            <a:r>
              <a:rPr lang="en-US" sz="2499" b="1" dirty="0" smtClean="0"/>
              <a:t> </a:t>
            </a:r>
            <a:r>
              <a:rPr lang="en-US" sz="2499" b="1" dirty="0" err="1" smtClean="0"/>
              <a:t>dans</a:t>
            </a:r>
            <a:r>
              <a:rPr lang="en-US" sz="2499" b="1" dirty="0" smtClean="0"/>
              <a:t> la conception </a:t>
            </a:r>
            <a:r>
              <a:rPr lang="en-US" sz="2499" b="1" dirty="0" err="1" smtClean="0"/>
              <a:t>r</a:t>
            </a:r>
            <a:r>
              <a:rPr lang="en-US" sz="2400" b="1" dirty="0" err="1"/>
              <a:t>é</a:t>
            </a:r>
            <a:r>
              <a:rPr lang="en-US" sz="2499" b="1" dirty="0" err="1" smtClean="0"/>
              <a:t>seau</a:t>
            </a:r>
            <a:r>
              <a:rPr lang="en-US" sz="2499" b="1" dirty="0" smtClean="0"/>
              <a:t> </a:t>
            </a:r>
            <a:endParaRPr dirty="0"/>
          </a:p>
        </p:txBody>
      </p:sp>
      <p:sp>
        <p:nvSpPr>
          <p:cNvPr id="130" name="Google Shape;130;p15"/>
          <p:cNvSpPr txBox="1"/>
          <p:nvPr/>
        </p:nvSpPr>
        <p:spPr>
          <a:xfrm>
            <a:off x="2076762" y="5610493"/>
            <a:ext cx="4744468" cy="538417"/>
          </a:xfrm>
          <a:prstGeom prst="rect">
            <a:avLst/>
          </a:prstGeom>
          <a:noFill/>
          <a:ln>
            <a:noFill/>
          </a:ln>
        </p:spPr>
        <p:txBody>
          <a:bodyPr spcFirstLastPara="1" wrap="square" lIns="0" tIns="0" rIns="0" bIns="0" anchor="t" anchorCtr="0">
            <a:spAutoFit/>
          </a:bodyPr>
          <a:lstStyle/>
          <a:p>
            <a:pPr lvl="0">
              <a:lnSpc>
                <a:spcPct val="140016"/>
              </a:lnSpc>
            </a:pPr>
            <a:r>
              <a:rPr lang="fr-HT" sz="2499" b="1" i="0" u="none" strike="noStrike" cap="none" dirty="0" smtClean="0">
                <a:solidFill>
                  <a:srgbClr val="000000"/>
                </a:solidFill>
                <a:sym typeface="Arial"/>
              </a:rPr>
              <a:t>L’</a:t>
            </a:r>
            <a:r>
              <a:rPr lang="fr-HT" sz="2499" b="1" i="0" u="none" strike="noStrike" cap="none" dirty="0" err="1" smtClean="0">
                <a:solidFill>
                  <a:srgbClr val="000000"/>
                </a:solidFill>
                <a:sym typeface="Arial"/>
              </a:rPr>
              <a:t>impl</a:t>
            </a:r>
            <a:r>
              <a:rPr lang="en-US" sz="2500" b="1" dirty="0"/>
              <a:t>é</a:t>
            </a:r>
            <a:r>
              <a:rPr lang="fr-HT" sz="2500" b="1" i="0" u="none" strike="noStrike" cap="none" dirty="0" err="1" smtClean="0">
                <a:solidFill>
                  <a:srgbClr val="000000"/>
                </a:solidFill>
                <a:sym typeface="Arial"/>
              </a:rPr>
              <a:t>mentation</a:t>
            </a:r>
            <a:r>
              <a:rPr lang="fr-HT" sz="2500" b="1" i="0" u="none" strike="noStrike" cap="none" dirty="0" smtClean="0">
                <a:solidFill>
                  <a:srgbClr val="000000"/>
                </a:solidFill>
                <a:sym typeface="Arial"/>
              </a:rPr>
              <a:t> </a:t>
            </a:r>
            <a:r>
              <a:rPr lang="fr-HT" sz="2499" b="1" i="0" u="none" strike="noStrike" cap="none" dirty="0" smtClean="0">
                <a:solidFill>
                  <a:srgbClr val="000000"/>
                </a:solidFill>
                <a:sym typeface="Arial"/>
              </a:rPr>
              <a:t>Cisco</a:t>
            </a:r>
            <a:endParaRPr lang="fr-HT" dirty="0"/>
          </a:p>
        </p:txBody>
      </p:sp>
      <p:sp>
        <p:nvSpPr>
          <p:cNvPr id="131" name="Google Shape;131;p15"/>
          <p:cNvSpPr txBox="1"/>
          <p:nvPr/>
        </p:nvSpPr>
        <p:spPr>
          <a:xfrm>
            <a:off x="2028868" y="6727606"/>
            <a:ext cx="4099286" cy="538609"/>
          </a:xfrm>
          <a:prstGeom prst="rect">
            <a:avLst/>
          </a:prstGeom>
          <a:noFill/>
          <a:ln>
            <a:noFill/>
          </a:ln>
        </p:spPr>
        <p:txBody>
          <a:bodyPr spcFirstLastPara="1" wrap="square" lIns="0" tIns="0" rIns="0" bIns="0" anchor="t" anchorCtr="0">
            <a:spAutoFit/>
          </a:bodyPr>
          <a:lstStyle/>
          <a:p>
            <a:pPr lvl="0">
              <a:lnSpc>
                <a:spcPct val="140016"/>
              </a:lnSpc>
            </a:pPr>
            <a:r>
              <a:rPr lang="en-US" sz="2499" b="1" dirty="0" err="1" smtClean="0"/>
              <a:t>Probl</a:t>
            </a:r>
            <a:r>
              <a:rPr lang="en-US" sz="2500" b="1" dirty="0" err="1">
                <a:ea typeface="Poppins"/>
                <a:cs typeface="Poppins"/>
                <a:sym typeface="Poppins"/>
              </a:rPr>
              <a:t>è</a:t>
            </a:r>
            <a:r>
              <a:rPr lang="en-US" sz="2499" b="1" dirty="0" err="1" smtClean="0"/>
              <a:t>me</a:t>
            </a:r>
            <a:r>
              <a:rPr lang="en-US" sz="2499" b="1" dirty="0" smtClean="0"/>
              <a:t> </a:t>
            </a:r>
            <a:r>
              <a:rPr lang="en-US" sz="2499" b="1" dirty="0" err="1" smtClean="0"/>
              <a:t>d’</a:t>
            </a:r>
            <a:r>
              <a:rPr lang="en-US" sz="2500" b="1" dirty="0" err="1" smtClean="0"/>
              <a:t>é</a:t>
            </a:r>
            <a:r>
              <a:rPr lang="en-US" sz="2500" b="1" dirty="0" err="1" smtClean="0"/>
              <a:t>volutivit</a:t>
            </a:r>
            <a:r>
              <a:rPr lang="en-US" sz="2500" b="1" dirty="0" err="1" smtClean="0"/>
              <a:t>é</a:t>
            </a:r>
            <a:endParaRPr sz="2500" b="1" i="0" u="none" strike="noStrike" cap="none" dirty="0">
              <a:solidFill>
                <a:srgbClr val="000000"/>
              </a:solidFill>
              <a:sym typeface="Arial"/>
            </a:endParaRPr>
          </a:p>
        </p:txBody>
      </p:sp>
      <p:grpSp>
        <p:nvGrpSpPr>
          <p:cNvPr id="132" name="Google Shape;132;p15"/>
          <p:cNvGrpSpPr/>
          <p:nvPr/>
        </p:nvGrpSpPr>
        <p:grpSpPr>
          <a:xfrm>
            <a:off x="1028700" y="7721437"/>
            <a:ext cx="808038" cy="817507"/>
            <a:chOff x="0" y="-9525"/>
            <a:chExt cx="812800" cy="822325"/>
          </a:xfrm>
        </p:grpSpPr>
        <p:sp>
          <p:nvSpPr>
            <p:cNvPr id="133" name="Google Shape;133;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5" name="Google Shape;135;p15"/>
          <p:cNvSpPr txBox="1"/>
          <p:nvPr/>
        </p:nvSpPr>
        <p:spPr>
          <a:xfrm>
            <a:off x="2052815" y="7835681"/>
            <a:ext cx="4099286" cy="4699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1" i="0" u="none" strike="noStrike" cap="none">
                <a:solidFill>
                  <a:srgbClr val="000000"/>
                </a:solidFill>
                <a:latin typeface="Arial"/>
                <a:ea typeface="Arial"/>
                <a:cs typeface="Arial"/>
                <a:sym typeface="Arial"/>
              </a:rPr>
              <a:t>Conclusion</a:t>
            </a:r>
            <a:endParaRPr/>
          </a:p>
        </p:txBody>
      </p:sp>
      <p:sp>
        <p:nvSpPr>
          <p:cNvPr id="136" name="Google Shape;136;p15"/>
          <p:cNvSpPr txBox="1"/>
          <p:nvPr/>
        </p:nvSpPr>
        <p:spPr>
          <a:xfrm>
            <a:off x="1135742" y="7896800"/>
            <a:ext cx="593954" cy="447302"/>
          </a:xfrm>
          <a:prstGeom prst="rect">
            <a:avLst/>
          </a:prstGeom>
          <a:noFill/>
          <a:ln>
            <a:noFill/>
          </a:ln>
        </p:spPr>
        <p:txBody>
          <a:bodyPr spcFirstLastPara="1" wrap="square" lIns="0" tIns="0" rIns="0" bIns="0" anchor="t" anchorCtr="0">
            <a:spAutoFit/>
          </a:bodyPr>
          <a:lstStyle/>
          <a:p>
            <a:pPr marL="0" marR="0" lvl="0" indent="0" algn="ctr" rtl="0">
              <a:lnSpc>
                <a:spcPct val="119983"/>
              </a:lnSpc>
              <a:spcBef>
                <a:spcPts val="0"/>
              </a:spcBef>
              <a:spcAft>
                <a:spcPts val="0"/>
              </a:spcAft>
              <a:buNone/>
            </a:pPr>
            <a:r>
              <a:rPr lang="en-US" sz="2422" b="1" i="0" u="none" strike="noStrike" cap="none" dirty="0" smtClean="0">
                <a:solidFill>
                  <a:srgbClr val="FFFFFF"/>
                </a:solidFill>
                <a:latin typeface="Arial"/>
                <a:ea typeface="Arial"/>
                <a:cs typeface="Arial"/>
                <a:sym typeface="Arial"/>
              </a:rPr>
              <a:t>6</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p:nvPr/>
        </p:nvSpPr>
        <p:spPr>
          <a:xfrm>
            <a:off x="1028700" y="981075"/>
            <a:ext cx="9606134" cy="136207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500" b="1" i="0" u="none" strike="noStrike" cap="none" dirty="0">
                <a:solidFill>
                  <a:srgbClr val="000000"/>
                </a:solidFill>
                <a:latin typeface="Arial"/>
                <a:ea typeface="Arial"/>
                <a:cs typeface="Arial"/>
                <a:sym typeface="Arial"/>
              </a:rPr>
              <a:t>1- Introduction au </a:t>
            </a:r>
            <a:r>
              <a:rPr lang="en-US" sz="4500" b="1" i="0" u="none" strike="noStrike" cap="none" dirty="0" err="1">
                <a:solidFill>
                  <a:srgbClr val="000000"/>
                </a:solidFill>
                <a:latin typeface="Arial"/>
                <a:ea typeface="Arial"/>
                <a:cs typeface="Arial"/>
                <a:sym typeface="Arial"/>
              </a:rPr>
              <a:t>réseau</a:t>
            </a:r>
            <a:r>
              <a:rPr lang="en-US" sz="4500" b="1" i="0" u="none" strike="noStrike" cap="none" dirty="0">
                <a:solidFill>
                  <a:srgbClr val="000000"/>
                </a:solidFill>
                <a:latin typeface="Arial"/>
                <a:ea typeface="Arial"/>
                <a:cs typeface="Arial"/>
                <a:sym typeface="Arial"/>
              </a:rPr>
              <a:t> APPN</a:t>
            </a:r>
            <a:endParaRPr dirty="0"/>
          </a:p>
          <a:p>
            <a:pPr marL="0" marR="0" lvl="0" indent="0" algn="l" rtl="0">
              <a:lnSpc>
                <a:spcPct val="110000"/>
              </a:lnSpc>
              <a:spcBef>
                <a:spcPts val="0"/>
              </a:spcBef>
              <a:spcAft>
                <a:spcPts val="0"/>
              </a:spcAft>
              <a:buNone/>
            </a:pPr>
            <a:endParaRPr sz="4500" b="1" i="0" u="none" strike="noStrike" cap="none" dirty="0">
              <a:solidFill>
                <a:srgbClr val="000000"/>
              </a:solidFill>
              <a:latin typeface="Arial"/>
              <a:ea typeface="Arial"/>
              <a:cs typeface="Arial"/>
              <a:sym typeface="Arial"/>
            </a:endParaRPr>
          </a:p>
        </p:txBody>
      </p:sp>
      <p:sp>
        <p:nvSpPr>
          <p:cNvPr id="142" name="Google Shape;142;p16"/>
          <p:cNvSpPr txBox="1"/>
          <p:nvPr/>
        </p:nvSpPr>
        <p:spPr>
          <a:xfrm>
            <a:off x="1028700" y="1867808"/>
            <a:ext cx="16230600" cy="7023461"/>
          </a:xfrm>
          <a:prstGeom prst="rect">
            <a:avLst/>
          </a:prstGeom>
          <a:noFill/>
          <a:ln>
            <a:noFill/>
          </a:ln>
        </p:spPr>
        <p:txBody>
          <a:bodyPr spcFirstLastPara="1" wrap="square" lIns="0" tIns="0" rIns="0" bIns="0" anchor="t" anchorCtr="0">
            <a:spAutoFit/>
          </a:bodyPr>
          <a:lstStyle/>
          <a:p>
            <a:pPr marL="561344" marR="0" lvl="1" indent="-280671" algn="just" rtl="0">
              <a:lnSpc>
                <a:spcPct val="140000"/>
              </a:lnSpc>
              <a:spcBef>
                <a:spcPts val="0"/>
              </a:spcBef>
              <a:spcAft>
                <a:spcPts val="0"/>
              </a:spcAft>
              <a:buClr>
                <a:srgbClr val="000000"/>
              </a:buClr>
              <a:buSzPts val="2600"/>
              <a:buFont typeface="Arial"/>
              <a:buChar char="•"/>
            </a:pPr>
            <a:endParaRPr lang="en-US" sz="2600" b="0" i="0" u="none" strike="noStrike" cap="none" dirty="0" smtClean="0">
              <a:solidFill>
                <a:srgbClr val="000000"/>
              </a:solidFill>
              <a:latin typeface="Arial"/>
              <a:ea typeface="Arial"/>
              <a:cs typeface="Arial"/>
              <a:sym typeface="Arial"/>
            </a:endParaRPr>
          </a:p>
          <a:p>
            <a:pPr marL="561344" marR="0" lvl="1" indent="-280671" algn="just" rtl="0">
              <a:lnSpc>
                <a:spcPct val="140000"/>
              </a:lnSpc>
              <a:spcBef>
                <a:spcPts val="0"/>
              </a:spcBef>
              <a:spcAft>
                <a:spcPts val="0"/>
              </a:spcAft>
              <a:buClr>
                <a:srgbClr val="000000"/>
              </a:buClr>
              <a:buSzPts val="2600"/>
              <a:buFont typeface="Arial"/>
              <a:buChar char="•"/>
            </a:pPr>
            <a:r>
              <a:rPr lang="en-US" sz="2600" b="0" i="0" u="none" strike="noStrike" cap="none" dirty="0" smtClean="0">
                <a:solidFill>
                  <a:srgbClr val="000000"/>
                </a:solidFill>
                <a:latin typeface="Arial"/>
                <a:ea typeface="Arial"/>
                <a:cs typeface="Arial"/>
                <a:sym typeface="Arial"/>
              </a:rPr>
              <a:t>APPN </a:t>
            </a:r>
            <a:r>
              <a:rPr lang="en-US" sz="2600" b="0" i="0" u="none" strike="noStrike" cap="none" dirty="0">
                <a:solidFill>
                  <a:srgbClr val="000000"/>
                </a:solidFill>
                <a:latin typeface="Arial"/>
                <a:ea typeface="Arial"/>
                <a:cs typeface="Arial"/>
                <a:sym typeface="Arial"/>
              </a:rPr>
              <a:t>(Advanced Peer-to-Peer Networking) </a:t>
            </a:r>
            <a:r>
              <a:rPr lang="en-US" sz="2600" b="0" i="0" u="none" strike="noStrike" cap="none" dirty="0" err="1">
                <a:solidFill>
                  <a:srgbClr val="000000"/>
                </a:solidFill>
                <a:latin typeface="Arial"/>
                <a:ea typeface="Arial"/>
                <a:cs typeface="Arial"/>
                <a:sym typeface="Arial"/>
              </a:rPr>
              <a:t>est</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une</a:t>
            </a:r>
            <a:r>
              <a:rPr lang="en-US" sz="2600" b="0" i="0" u="none" strike="noStrike" cap="none" dirty="0">
                <a:solidFill>
                  <a:srgbClr val="000000"/>
                </a:solidFill>
                <a:latin typeface="Arial"/>
                <a:ea typeface="Arial"/>
                <a:cs typeface="Arial"/>
                <a:sym typeface="Arial"/>
              </a:rPr>
              <a:t> architecture </a:t>
            </a:r>
            <a:r>
              <a:rPr lang="en-US" sz="2600" b="0" i="0" u="none" strike="noStrike" cap="none" dirty="0" err="1">
                <a:solidFill>
                  <a:srgbClr val="000000"/>
                </a:solidFill>
                <a:latin typeface="Arial"/>
                <a:ea typeface="Arial"/>
                <a:cs typeface="Arial"/>
                <a:sym typeface="Arial"/>
              </a:rPr>
              <a:t>réseau</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développée</a:t>
            </a:r>
            <a:r>
              <a:rPr lang="en-US" sz="2600" b="0" i="0" u="none" strike="noStrike" cap="none" dirty="0">
                <a:solidFill>
                  <a:srgbClr val="000000"/>
                </a:solidFill>
                <a:latin typeface="Arial"/>
                <a:ea typeface="Arial"/>
                <a:cs typeface="Arial"/>
                <a:sym typeface="Arial"/>
              </a:rPr>
              <a:t> par IBM </a:t>
            </a:r>
            <a:r>
              <a:rPr lang="en-US" sz="2600" b="0" i="0" u="none" strike="noStrike" cap="none" dirty="0" err="1">
                <a:solidFill>
                  <a:srgbClr val="000000"/>
                </a:solidFill>
                <a:latin typeface="Arial"/>
                <a:ea typeface="Arial"/>
                <a:cs typeface="Arial"/>
                <a:sym typeface="Arial"/>
              </a:rPr>
              <a:t>dans</a:t>
            </a:r>
            <a:r>
              <a:rPr lang="en-US" sz="2600" b="0" i="0" u="none" strike="noStrike" cap="none" dirty="0">
                <a:solidFill>
                  <a:srgbClr val="000000"/>
                </a:solidFill>
                <a:latin typeface="Arial"/>
                <a:ea typeface="Arial"/>
                <a:cs typeface="Arial"/>
                <a:sym typeface="Arial"/>
              </a:rPr>
              <a:t> les </a:t>
            </a:r>
            <a:r>
              <a:rPr lang="en-US" sz="2600" b="0" i="0" u="none" strike="noStrike" cap="none" dirty="0" err="1">
                <a:solidFill>
                  <a:srgbClr val="000000"/>
                </a:solidFill>
                <a:latin typeface="Arial"/>
                <a:ea typeface="Arial"/>
                <a:cs typeface="Arial"/>
                <a:sym typeface="Arial"/>
              </a:rPr>
              <a:t>années</a:t>
            </a:r>
            <a:r>
              <a:rPr lang="en-US" sz="2600" b="0" i="0" u="none" strike="noStrike" cap="none" dirty="0">
                <a:solidFill>
                  <a:srgbClr val="000000"/>
                </a:solidFill>
                <a:latin typeface="Arial"/>
                <a:ea typeface="Arial"/>
                <a:cs typeface="Arial"/>
                <a:sym typeface="Arial"/>
              </a:rPr>
              <a:t> 1980, </a:t>
            </a:r>
            <a:r>
              <a:rPr lang="en-US" sz="2600" b="0" i="0" u="none" strike="noStrike" cap="none" dirty="0" err="1">
                <a:solidFill>
                  <a:srgbClr val="000000"/>
                </a:solidFill>
                <a:latin typeface="Arial"/>
                <a:ea typeface="Arial"/>
                <a:cs typeface="Arial"/>
                <a:sym typeface="Arial"/>
              </a:rPr>
              <a:t>succédant</a:t>
            </a:r>
            <a:r>
              <a:rPr lang="en-US" sz="2600" b="0" i="0" u="none" strike="noStrike" cap="none" dirty="0">
                <a:solidFill>
                  <a:srgbClr val="000000"/>
                </a:solidFill>
                <a:latin typeface="Arial"/>
                <a:ea typeface="Arial"/>
                <a:cs typeface="Arial"/>
                <a:sym typeface="Arial"/>
              </a:rPr>
              <a:t> à SNA (Systems Network Architecture</a:t>
            </a:r>
            <a:r>
              <a:rPr lang="en-US" sz="2600" b="0" i="0" u="none" strike="noStrike" cap="none" dirty="0" smtClean="0">
                <a:solidFill>
                  <a:srgbClr val="000000"/>
                </a:solidFill>
                <a:latin typeface="Arial"/>
                <a:ea typeface="Arial"/>
                <a:cs typeface="Arial"/>
                <a:sym typeface="Arial"/>
              </a:rPr>
              <a:t>).</a:t>
            </a:r>
            <a:r>
              <a:rPr lang="en-US" dirty="0"/>
              <a:t> </a:t>
            </a:r>
            <a:r>
              <a:rPr lang="en-US" sz="2600" b="0" i="0" u="none" strike="noStrike" cap="none" dirty="0" smtClean="0">
                <a:solidFill>
                  <a:srgbClr val="000000"/>
                </a:solidFill>
                <a:latin typeface="Arial"/>
                <a:ea typeface="Arial"/>
                <a:cs typeface="Arial"/>
                <a:sym typeface="Arial"/>
              </a:rPr>
              <a:t>Elle </a:t>
            </a:r>
            <a:r>
              <a:rPr lang="en-US" sz="2600" b="0" i="0" u="none" strike="noStrike" cap="none" dirty="0">
                <a:solidFill>
                  <a:srgbClr val="000000"/>
                </a:solidFill>
                <a:latin typeface="Arial"/>
                <a:ea typeface="Arial"/>
                <a:cs typeface="Arial"/>
                <a:sym typeface="Arial"/>
              </a:rPr>
              <a:t>vise à </a:t>
            </a:r>
            <a:r>
              <a:rPr lang="en-US" sz="2600" b="0" i="0" u="none" strike="noStrike" cap="none" dirty="0" err="1">
                <a:solidFill>
                  <a:srgbClr val="000000"/>
                </a:solidFill>
                <a:latin typeface="Arial"/>
                <a:ea typeface="Arial"/>
                <a:cs typeface="Arial"/>
                <a:sym typeface="Arial"/>
              </a:rPr>
              <a:t>rendre</a:t>
            </a:r>
            <a:r>
              <a:rPr lang="en-US" sz="2600" b="0" i="0" u="none" strike="noStrike" cap="none" dirty="0">
                <a:solidFill>
                  <a:srgbClr val="000000"/>
                </a:solidFill>
                <a:latin typeface="Arial"/>
                <a:ea typeface="Arial"/>
                <a:cs typeface="Arial"/>
                <a:sym typeface="Arial"/>
              </a:rPr>
              <a:t> les </a:t>
            </a:r>
            <a:r>
              <a:rPr lang="en-US" sz="2600" b="0" i="0" u="none" strike="noStrike" cap="none" dirty="0" err="1">
                <a:solidFill>
                  <a:srgbClr val="000000"/>
                </a:solidFill>
                <a:latin typeface="Arial"/>
                <a:ea typeface="Arial"/>
                <a:cs typeface="Arial"/>
                <a:sym typeface="Arial"/>
              </a:rPr>
              <a:t>réseaux</a:t>
            </a:r>
            <a:r>
              <a:rPr lang="en-US" sz="2600" b="0" i="0" u="none" strike="noStrike" cap="none" dirty="0">
                <a:solidFill>
                  <a:srgbClr val="000000"/>
                </a:solidFill>
                <a:latin typeface="Arial"/>
                <a:ea typeface="Arial"/>
                <a:cs typeface="Arial"/>
                <a:sym typeface="Arial"/>
              </a:rPr>
              <a:t> plus </a:t>
            </a:r>
            <a:r>
              <a:rPr lang="en-US" sz="2600" b="0" i="0" u="none" strike="noStrike" cap="none" dirty="0" err="1">
                <a:solidFill>
                  <a:srgbClr val="000000"/>
                </a:solidFill>
                <a:latin typeface="Arial"/>
                <a:ea typeface="Arial"/>
                <a:cs typeface="Arial"/>
                <a:sym typeface="Arial"/>
              </a:rPr>
              <a:t>flexibles</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efficaces</a:t>
            </a:r>
            <a:r>
              <a:rPr lang="en-US" sz="2600" b="0" i="0" u="none" strike="noStrike" cap="none" dirty="0">
                <a:solidFill>
                  <a:srgbClr val="000000"/>
                </a:solidFill>
                <a:latin typeface="Arial"/>
                <a:ea typeface="Arial"/>
                <a:cs typeface="Arial"/>
                <a:sym typeface="Arial"/>
              </a:rPr>
              <a:t> et </a:t>
            </a:r>
            <a:r>
              <a:rPr lang="en-US" sz="2600" b="0" i="0" u="none" strike="noStrike" cap="none" dirty="0" err="1">
                <a:solidFill>
                  <a:srgbClr val="000000"/>
                </a:solidFill>
                <a:latin typeface="Arial"/>
                <a:ea typeface="Arial"/>
                <a:cs typeface="Arial"/>
                <a:sym typeface="Arial"/>
              </a:rPr>
              <a:t>autonomes</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notamment</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dans</a:t>
            </a:r>
            <a:r>
              <a:rPr lang="en-US" sz="2600" b="0" i="0" u="none" strike="noStrike" cap="none" dirty="0">
                <a:solidFill>
                  <a:srgbClr val="000000"/>
                </a:solidFill>
                <a:latin typeface="Arial"/>
                <a:ea typeface="Arial"/>
                <a:cs typeface="Arial"/>
                <a:sym typeface="Arial"/>
              </a:rPr>
              <a:t> les </a:t>
            </a:r>
            <a:r>
              <a:rPr lang="en-US" sz="2600" b="0" i="0" u="none" strike="noStrike" cap="none" dirty="0" err="1">
                <a:solidFill>
                  <a:srgbClr val="000000"/>
                </a:solidFill>
                <a:latin typeface="Arial"/>
                <a:ea typeface="Arial"/>
                <a:cs typeface="Arial"/>
                <a:sym typeface="Arial"/>
              </a:rPr>
              <a:t>environnements</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distribués</a:t>
            </a:r>
            <a:r>
              <a:rPr lang="en-US" sz="2600" b="0" i="0" u="none" strike="noStrike" cap="none" dirty="0" smtClean="0">
                <a:solidFill>
                  <a:srgbClr val="000000"/>
                </a:solidFill>
                <a:latin typeface="Arial"/>
                <a:ea typeface="Arial"/>
                <a:cs typeface="Arial"/>
                <a:sym typeface="Arial"/>
              </a:rPr>
              <a:t>.</a:t>
            </a:r>
          </a:p>
          <a:p>
            <a:pPr marL="280673" marR="0" lvl="1" algn="just" rtl="0">
              <a:lnSpc>
                <a:spcPct val="140000"/>
              </a:lnSpc>
              <a:spcBef>
                <a:spcPts val="0"/>
              </a:spcBef>
              <a:spcAft>
                <a:spcPts val="0"/>
              </a:spcAft>
              <a:buClr>
                <a:srgbClr val="000000"/>
              </a:buClr>
              <a:buSzPts val="2600"/>
            </a:pPr>
            <a:endParaRPr dirty="0"/>
          </a:p>
          <a:p>
            <a:pPr marL="561344" marR="0" lvl="1" indent="-280671" algn="just" rtl="0">
              <a:lnSpc>
                <a:spcPct val="140000"/>
              </a:lnSpc>
              <a:spcBef>
                <a:spcPts val="0"/>
              </a:spcBef>
              <a:spcAft>
                <a:spcPts val="0"/>
              </a:spcAft>
              <a:buClr>
                <a:srgbClr val="000000"/>
              </a:buClr>
              <a:buSzPts val="2600"/>
              <a:buFont typeface="Arial"/>
              <a:buChar char="•"/>
            </a:pPr>
            <a:r>
              <a:rPr lang="en-US" sz="2600" b="0" i="0" u="none" strike="noStrike" cap="none" dirty="0" err="1">
                <a:solidFill>
                  <a:srgbClr val="000000"/>
                </a:solidFill>
                <a:latin typeface="Arial"/>
                <a:ea typeface="Arial"/>
                <a:cs typeface="Arial"/>
                <a:sym typeface="Arial"/>
              </a:rPr>
              <a:t>Contrairement</a:t>
            </a:r>
            <a:r>
              <a:rPr lang="en-US" sz="2600" b="0" i="0" u="none" strike="noStrike" cap="none" dirty="0">
                <a:solidFill>
                  <a:srgbClr val="000000"/>
                </a:solidFill>
                <a:latin typeface="Arial"/>
                <a:ea typeface="Arial"/>
                <a:cs typeface="Arial"/>
                <a:sym typeface="Arial"/>
              </a:rPr>
              <a:t> à SNA, qui </a:t>
            </a:r>
            <a:r>
              <a:rPr lang="en-US" sz="2600" b="0" i="0" u="none" strike="noStrike" cap="none" dirty="0" err="1">
                <a:solidFill>
                  <a:srgbClr val="000000"/>
                </a:solidFill>
                <a:latin typeface="Arial"/>
                <a:ea typeface="Arial"/>
                <a:cs typeface="Arial"/>
                <a:sym typeface="Arial"/>
              </a:rPr>
              <a:t>reposait</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sur</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une</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hiérarchie</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centralisée</a:t>
            </a:r>
            <a:r>
              <a:rPr lang="en-US" sz="2600" b="0" i="0" u="none" strike="noStrike" cap="none" dirty="0">
                <a:solidFill>
                  <a:srgbClr val="000000"/>
                </a:solidFill>
                <a:latin typeface="Arial"/>
                <a:ea typeface="Arial"/>
                <a:cs typeface="Arial"/>
                <a:sym typeface="Arial"/>
              </a:rPr>
              <a:t>, APPN </a:t>
            </a:r>
            <a:r>
              <a:rPr lang="en-US" sz="2600" b="0" i="0" u="none" strike="noStrike" cap="none" dirty="0" err="1">
                <a:solidFill>
                  <a:srgbClr val="000000"/>
                </a:solidFill>
                <a:latin typeface="Arial"/>
                <a:ea typeface="Arial"/>
                <a:cs typeface="Arial"/>
                <a:sym typeface="Arial"/>
              </a:rPr>
              <a:t>adopte</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une</a:t>
            </a:r>
            <a:r>
              <a:rPr lang="en-US" sz="2600" b="0" i="0" u="none" strike="noStrike" cap="none" dirty="0">
                <a:solidFill>
                  <a:srgbClr val="000000"/>
                </a:solidFill>
                <a:latin typeface="Arial"/>
                <a:ea typeface="Arial"/>
                <a:cs typeface="Arial"/>
                <a:sym typeface="Arial"/>
              </a:rPr>
              <a:t> structure </a:t>
            </a:r>
            <a:r>
              <a:rPr lang="en-US" sz="2600" b="0" i="0" u="none" strike="noStrike" cap="none" dirty="0" err="1">
                <a:solidFill>
                  <a:srgbClr val="000000"/>
                </a:solidFill>
                <a:latin typeface="Arial"/>
                <a:ea typeface="Arial"/>
                <a:cs typeface="Arial"/>
                <a:sym typeface="Arial"/>
              </a:rPr>
              <a:t>décentralisée</a:t>
            </a:r>
            <a:r>
              <a:rPr lang="en-US" sz="2600" b="0" i="0" u="none" strike="noStrike" cap="none" dirty="0">
                <a:solidFill>
                  <a:srgbClr val="000000"/>
                </a:solidFill>
                <a:latin typeface="Arial"/>
                <a:ea typeface="Arial"/>
                <a:cs typeface="Arial"/>
                <a:sym typeface="Arial"/>
              </a:rPr>
              <a:t> : </a:t>
            </a:r>
            <a:r>
              <a:rPr lang="en-US" sz="2600" b="0" i="0" u="none" strike="noStrike" cap="none" dirty="0" err="1">
                <a:solidFill>
                  <a:srgbClr val="000000"/>
                </a:solidFill>
                <a:latin typeface="Arial"/>
                <a:ea typeface="Arial"/>
                <a:cs typeface="Arial"/>
                <a:sym typeface="Arial"/>
              </a:rPr>
              <a:t>chaque</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nœud</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peut</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participer</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activement</a:t>
            </a:r>
            <a:r>
              <a:rPr lang="en-US" sz="2600" b="0" i="0" u="none" strike="noStrike" cap="none" dirty="0">
                <a:solidFill>
                  <a:srgbClr val="000000"/>
                </a:solidFill>
                <a:latin typeface="Arial"/>
                <a:ea typeface="Arial"/>
                <a:cs typeface="Arial"/>
                <a:sym typeface="Arial"/>
              </a:rPr>
              <a:t> au </a:t>
            </a:r>
            <a:r>
              <a:rPr lang="en-US" sz="2600" b="0" i="0" u="none" strike="noStrike" cap="none" dirty="0" err="1">
                <a:solidFill>
                  <a:srgbClr val="000000"/>
                </a:solidFill>
                <a:latin typeface="Arial"/>
                <a:ea typeface="Arial"/>
                <a:cs typeface="Arial"/>
                <a:sym typeface="Arial"/>
              </a:rPr>
              <a:t>routage</a:t>
            </a:r>
            <a:r>
              <a:rPr lang="en-US" sz="2600" b="0" i="0" u="none" strike="noStrike" cap="none" dirty="0">
                <a:solidFill>
                  <a:srgbClr val="000000"/>
                </a:solidFill>
                <a:latin typeface="Arial"/>
                <a:ea typeface="Arial"/>
                <a:cs typeface="Arial"/>
                <a:sym typeface="Arial"/>
              </a:rPr>
              <a:t> et à la </a:t>
            </a:r>
            <a:r>
              <a:rPr lang="en-US" sz="2600" b="0" i="0" u="none" strike="noStrike" cap="none" dirty="0" err="1">
                <a:solidFill>
                  <a:srgbClr val="000000"/>
                </a:solidFill>
                <a:latin typeface="Arial"/>
                <a:ea typeface="Arial"/>
                <a:cs typeface="Arial"/>
                <a:sym typeface="Arial"/>
              </a:rPr>
              <a:t>gestion</a:t>
            </a:r>
            <a:r>
              <a:rPr lang="en-US" sz="2600" b="0" i="0" u="none" strike="noStrike" cap="none" dirty="0">
                <a:solidFill>
                  <a:srgbClr val="000000"/>
                </a:solidFill>
                <a:latin typeface="Arial"/>
                <a:ea typeface="Arial"/>
                <a:cs typeface="Arial"/>
                <a:sym typeface="Arial"/>
              </a:rPr>
              <a:t> du </a:t>
            </a:r>
            <a:r>
              <a:rPr lang="en-US" sz="2600" b="0" i="0" u="none" strike="noStrike" cap="none" dirty="0" err="1">
                <a:solidFill>
                  <a:srgbClr val="000000"/>
                </a:solidFill>
                <a:latin typeface="Arial"/>
                <a:ea typeface="Arial"/>
                <a:cs typeface="Arial"/>
                <a:sym typeface="Arial"/>
              </a:rPr>
              <a:t>trafic</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ce</a:t>
            </a:r>
            <a:r>
              <a:rPr lang="en-US" sz="2600" b="0" i="0" u="none" strike="noStrike" cap="none" dirty="0">
                <a:solidFill>
                  <a:srgbClr val="000000"/>
                </a:solidFill>
                <a:latin typeface="Arial"/>
                <a:ea typeface="Arial"/>
                <a:cs typeface="Arial"/>
                <a:sym typeface="Arial"/>
              </a:rPr>
              <a:t> qui </a:t>
            </a:r>
            <a:r>
              <a:rPr lang="en-US" sz="2600" b="0" i="0" u="none" strike="noStrike" cap="none" dirty="0" err="1">
                <a:solidFill>
                  <a:srgbClr val="000000"/>
                </a:solidFill>
                <a:latin typeface="Arial"/>
                <a:ea typeface="Arial"/>
                <a:cs typeface="Arial"/>
                <a:sym typeface="Arial"/>
              </a:rPr>
              <a:t>améliore</a:t>
            </a:r>
            <a:r>
              <a:rPr lang="en-US" sz="2600" b="0" i="0" u="none" strike="noStrike" cap="none" dirty="0">
                <a:solidFill>
                  <a:srgbClr val="000000"/>
                </a:solidFill>
                <a:latin typeface="Arial"/>
                <a:ea typeface="Arial"/>
                <a:cs typeface="Arial"/>
                <a:sym typeface="Arial"/>
              </a:rPr>
              <a:t> la </a:t>
            </a:r>
            <a:r>
              <a:rPr lang="en-US" sz="2600" b="0" i="0" u="none" strike="noStrike" cap="none" dirty="0" err="1">
                <a:solidFill>
                  <a:srgbClr val="000000"/>
                </a:solidFill>
                <a:latin typeface="Arial"/>
                <a:ea typeface="Arial"/>
                <a:cs typeface="Arial"/>
                <a:sym typeface="Arial"/>
              </a:rPr>
              <a:t>résilience</a:t>
            </a:r>
            <a:r>
              <a:rPr lang="en-US" sz="2600" b="0" i="0" u="none" strike="noStrike" cap="none" dirty="0">
                <a:solidFill>
                  <a:srgbClr val="000000"/>
                </a:solidFill>
                <a:latin typeface="Arial"/>
                <a:ea typeface="Arial"/>
                <a:cs typeface="Arial"/>
                <a:sym typeface="Arial"/>
              </a:rPr>
              <a:t> et la </a:t>
            </a:r>
            <a:r>
              <a:rPr lang="en-US" sz="2600" b="0" i="0" u="none" strike="noStrike" cap="none" dirty="0" err="1">
                <a:solidFill>
                  <a:srgbClr val="000000"/>
                </a:solidFill>
                <a:latin typeface="Arial"/>
                <a:ea typeface="Arial"/>
                <a:cs typeface="Arial"/>
                <a:sym typeface="Arial"/>
              </a:rPr>
              <a:t>facilité</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d’évolution</a:t>
            </a:r>
            <a:r>
              <a:rPr lang="en-US" sz="2600" b="0" i="0" u="none" strike="noStrike" cap="none" dirty="0">
                <a:solidFill>
                  <a:srgbClr val="000000"/>
                </a:solidFill>
                <a:latin typeface="Arial"/>
                <a:ea typeface="Arial"/>
                <a:cs typeface="Arial"/>
                <a:sym typeface="Arial"/>
              </a:rPr>
              <a:t> du </a:t>
            </a:r>
            <a:r>
              <a:rPr lang="en-US" sz="2600" b="0" i="0" u="none" strike="noStrike" cap="none" dirty="0" err="1">
                <a:solidFill>
                  <a:srgbClr val="000000"/>
                </a:solidFill>
                <a:latin typeface="Arial"/>
                <a:ea typeface="Arial"/>
                <a:cs typeface="Arial"/>
                <a:sym typeface="Arial"/>
              </a:rPr>
              <a:t>réseau</a:t>
            </a:r>
            <a:r>
              <a:rPr lang="en-US" sz="2600" b="0" i="0" u="none" strike="noStrike" cap="none" dirty="0">
                <a:solidFill>
                  <a:srgbClr val="000000"/>
                </a:solidFill>
                <a:latin typeface="Arial"/>
                <a:ea typeface="Arial"/>
                <a:cs typeface="Arial"/>
                <a:sym typeface="Arial"/>
              </a:rPr>
              <a:t>.</a:t>
            </a:r>
            <a:endParaRPr dirty="0"/>
          </a:p>
          <a:p>
            <a:pPr marL="0" marR="0" lvl="0" indent="0" algn="just" rtl="0">
              <a:lnSpc>
                <a:spcPct val="140000"/>
              </a:lnSpc>
              <a:spcBef>
                <a:spcPts val="0"/>
              </a:spcBef>
              <a:spcAft>
                <a:spcPts val="0"/>
              </a:spcAft>
              <a:buNone/>
            </a:pPr>
            <a:endParaRPr sz="2600" b="0" i="0" u="none" strike="noStrike" cap="none" dirty="0">
              <a:solidFill>
                <a:srgbClr val="000000"/>
              </a:solidFill>
              <a:latin typeface="Arial"/>
              <a:ea typeface="Arial"/>
              <a:cs typeface="Arial"/>
              <a:sym typeface="Arial"/>
            </a:endParaRPr>
          </a:p>
          <a:p>
            <a:pPr marL="561344" marR="0" lvl="1" indent="-280671" algn="just" rtl="0">
              <a:lnSpc>
                <a:spcPct val="140000"/>
              </a:lnSpc>
              <a:spcBef>
                <a:spcPts val="0"/>
              </a:spcBef>
              <a:spcAft>
                <a:spcPts val="0"/>
              </a:spcAft>
              <a:buClr>
                <a:srgbClr val="000000"/>
              </a:buClr>
              <a:buSzPts val="2600"/>
              <a:buFont typeface="Arial"/>
              <a:buChar char="•"/>
            </a:pPr>
            <a:r>
              <a:rPr lang="en-US" sz="2600" b="0" i="0" u="none" strike="noStrike" cap="none" dirty="0" err="1" smtClean="0">
                <a:solidFill>
                  <a:srgbClr val="000000"/>
                </a:solidFill>
                <a:latin typeface="Arial"/>
                <a:ea typeface="Arial"/>
                <a:cs typeface="Arial"/>
                <a:sym typeface="Arial"/>
              </a:rPr>
              <a:t>Aujourd’hui</a:t>
            </a:r>
            <a:r>
              <a:rPr lang="en-US" sz="2600" b="0" i="0" u="none" strike="noStrike" cap="none" dirty="0">
                <a:solidFill>
                  <a:srgbClr val="000000"/>
                </a:solidFill>
                <a:latin typeface="Arial"/>
                <a:ea typeface="Arial"/>
                <a:cs typeface="Arial"/>
                <a:sym typeface="Arial"/>
              </a:rPr>
              <a:t>, APPN a </a:t>
            </a:r>
            <a:r>
              <a:rPr lang="en-US" sz="2600" b="0" i="0" u="none" strike="noStrike" cap="none" dirty="0" err="1">
                <a:solidFill>
                  <a:srgbClr val="000000"/>
                </a:solidFill>
                <a:latin typeface="Arial"/>
                <a:ea typeface="Arial"/>
                <a:cs typeface="Arial"/>
                <a:sym typeface="Arial"/>
              </a:rPr>
              <a:t>été</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largement</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remplacé</a:t>
            </a:r>
            <a:r>
              <a:rPr lang="en-US" sz="2600" b="0" i="0" u="none" strike="noStrike" cap="none" dirty="0">
                <a:solidFill>
                  <a:srgbClr val="000000"/>
                </a:solidFill>
                <a:latin typeface="Arial"/>
                <a:ea typeface="Arial"/>
                <a:cs typeface="Arial"/>
                <a:sym typeface="Arial"/>
              </a:rPr>
              <a:t> par les </a:t>
            </a:r>
            <a:r>
              <a:rPr lang="en-US" sz="2600" b="0" i="0" u="none" strike="noStrike" cap="none" dirty="0" err="1">
                <a:solidFill>
                  <a:srgbClr val="000000"/>
                </a:solidFill>
                <a:latin typeface="Arial"/>
                <a:ea typeface="Arial"/>
                <a:cs typeface="Arial"/>
                <a:sym typeface="Arial"/>
              </a:rPr>
              <a:t>protocoles</a:t>
            </a:r>
            <a:r>
              <a:rPr lang="en-US" sz="2600" b="0" i="0" u="none" strike="noStrike" cap="none" dirty="0">
                <a:solidFill>
                  <a:srgbClr val="000000"/>
                </a:solidFill>
                <a:latin typeface="Arial"/>
                <a:ea typeface="Arial"/>
                <a:cs typeface="Arial"/>
                <a:sym typeface="Arial"/>
              </a:rPr>
              <a:t> IP </a:t>
            </a:r>
            <a:r>
              <a:rPr lang="en-US" sz="2600" b="0" i="0" u="none" strike="noStrike" cap="none" dirty="0" err="1">
                <a:solidFill>
                  <a:srgbClr val="000000"/>
                </a:solidFill>
                <a:latin typeface="Arial"/>
                <a:ea typeface="Arial"/>
                <a:cs typeface="Arial"/>
                <a:sym typeface="Arial"/>
              </a:rPr>
              <a:t>modernes</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mais</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il</a:t>
            </a:r>
            <a:r>
              <a:rPr lang="en-US" sz="2600" b="0" i="0" u="none" strike="noStrike" cap="none" dirty="0">
                <a:solidFill>
                  <a:srgbClr val="000000"/>
                </a:solidFill>
                <a:latin typeface="Arial"/>
                <a:ea typeface="Arial"/>
                <a:cs typeface="Arial"/>
                <a:sym typeface="Arial"/>
              </a:rPr>
              <a:t> a </a:t>
            </a:r>
            <a:r>
              <a:rPr lang="en-US" sz="2600" b="0" i="0" u="none" strike="noStrike" cap="none" dirty="0" err="1">
                <a:solidFill>
                  <a:srgbClr val="000000"/>
                </a:solidFill>
                <a:latin typeface="Arial"/>
                <a:ea typeface="Arial"/>
                <a:cs typeface="Arial"/>
                <a:sym typeface="Arial"/>
              </a:rPr>
              <a:t>joué</a:t>
            </a:r>
            <a:r>
              <a:rPr lang="en-US" sz="2600" b="0" i="0" u="none" strike="noStrike" cap="none" dirty="0">
                <a:solidFill>
                  <a:srgbClr val="000000"/>
                </a:solidFill>
                <a:latin typeface="Arial"/>
                <a:ea typeface="Arial"/>
                <a:cs typeface="Arial"/>
                <a:sym typeface="Arial"/>
              </a:rPr>
              <a:t> un </a:t>
            </a:r>
            <a:r>
              <a:rPr lang="en-US" sz="2600" b="0" i="0" u="none" strike="noStrike" cap="none" dirty="0" err="1">
                <a:solidFill>
                  <a:srgbClr val="000000"/>
                </a:solidFill>
                <a:latin typeface="Arial"/>
                <a:ea typeface="Arial"/>
                <a:cs typeface="Arial"/>
                <a:sym typeface="Arial"/>
              </a:rPr>
              <a:t>rôle</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clé</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dans</a:t>
            </a:r>
            <a:r>
              <a:rPr lang="en-US" sz="2600" b="0" i="0" u="none" strike="noStrike" cap="none" dirty="0">
                <a:solidFill>
                  <a:srgbClr val="000000"/>
                </a:solidFill>
                <a:latin typeface="Arial"/>
                <a:ea typeface="Arial"/>
                <a:cs typeface="Arial"/>
                <a:sym typeface="Arial"/>
              </a:rPr>
              <a:t> la transition </a:t>
            </a:r>
            <a:r>
              <a:rPr lang="en-US" sz="2600" b="0" i="0" u="none" strike="noStrike" cap="none" dirty="0" err="1">
                <a:solidFill>
                  <a:srgbClr val="000000"/>
                </a:solidFill>
                <a:latin typeface="Arial"/>
                <a:ea typeface="Arial"/>
                <a:cs typeface="Arial"/>
                <a:sym typeface="Arial"/>
              </a:rPr>
              <a:t>vers</a:t>
            </a:r>
            <a:r>
              <a:rPr lang="en-US" sz="2600" b="0" i="0" u="none" strike="noStrike" cap="none" dirty="0">
                <a:solidFill>
                  <a:srgbClr val="000000"/>
                </a:solidFill>
                <a:latin typeface="Arial"/>
                <a:ea typeface="Arial"/>
                <a:cs typeface="Arial"/>
                <a:sym typeface="Arial"/>
              </a:rPr>
              <a:t> des </a:t>
            </a:r>
            <a:r>
              <a:rPr lang="en-US" sz="2600" b="0" i="0" u="none" strike="noStrike" cap="none" dirty="0" err="1">
                <a:solidFill>
                  <a:srgbClr val="000000"/>
                </a:solidFill>
                <a:latin typeface="Arial"/>
                <a:ea typeface="Arial"/>
                <a:cs typeface="Arial"/>
                <a:sym typeface="Arial"/>
              </a:rPr>
              <a:t>réseaux</a:t>
            </a:r>
            <a:r>
              <a:rPr lang="en-US" sz="2600" b="0" i="0" u="none" strike="noStrike" cap="none" dirty="0">
                <a:solidFill>
                  <a:srgbClr val="000000"/>
                </a:solidFill>
                <a:latin typeface="Arial"/>
                <a:ea typeface="Arial"/>
                <a:cs typeface="Arial"/>
                <a:sym typeface="Arial"/>
              </a:rPr>
              <a:t> </a:t>
            </a:r>
            <a:r>
              <a:rPr lang="en-US" sz="2600" b="0" i="0" u="none" strike="noStrike" cap="none" dirty="0" err="1">
                <a:solidFill>
                  <a:srgbClr val="000000"/>
                </a:solidFill>
                <a:latin typeface="Arial"/>
                <a:ea typeface="Arial"/>
                <a:cs typeface="Arial"/>
                <a:sym typeface="Arial"/>
              </a:rPr>
              <a:t>d’entreprise</a:t>
            </a:r>
            <a:r>
              <a:rPr lang="en-US" sz="2600" b="0" i="0" u="none" strike="noStrike" cap="none" dirty="0">
                <a:solidFill>
                  <a:srgbClr val="000000"/>
                </a:solidFill>
                <a:latin typeface="Arial"/>
                <a:ea typeface="Arial"/>
                <a:cs typeface="Arial"/>
                <a:sym typeface="Arial"/>
              </a:rPr>
              <a:t> plus </a:t>
            </a:r>
            <a:r>
              <a:rPr lang="en-US" sz="2600" b="0" i="0" u="none" strike="noStrike" cap="none" dirty="0" err="1">
                <a:solidFill>
                  <a:srgbClr val="000000"/>
                </a:solidFill>
                <a:latin typeface="Arial"/>
                <a:ea typeface="Arial"/>
                <a:cs typeface="Arial"/>
                <a:sym typeface="Arial"/>
              </a:rPr>
              <a:t>dynamiques</a:t>
            </a:r>
            <a:r>
              <a:rPr lang="en-US" sz="2600" b="0" i="0" u="none" strike="noStrike" cap="none" dirty="0">
                <a:solidFill>
                  <a:srgbClr val="000000"/>
                </a:solidFill>
                <a:latin typeface="Arial"/>
                <a:ea typeface="Arial"/>
                <a:cs typeface="Arial"/>
                <a:sym typeface="Arial"/>
              </a:rPr>
              <a:t> et </a:t>
            </a:r>
            <a:r>
              <a:rPr lang="en-US" sz="2600" b="0" i="0" u="none" strike="noStrike" cap="none" dirty="0" err="1">
                <a:solidFill>
                  <a:srgbClr val="000000"/>
                </a:solidFill>
                <a:latin typeface="Arial"/>
                <a:ea typeface="Arial"/>
                <a:cs typeface="Arial"/>
                <a:sym typeface="Arial"/>
              </a:rPr>
              <a:t>interconnectés</a:t>
            </a:r>
            <a:r>
              <a:rPr lang="en-US" sz="2600" b="0" i="0" u="none" strike="noStrike" cap="none" dirty="0">
                <a:solidFill>
                  <a:srgbClr val="000000"/>
                </a:solidFill>
                <a:latin typeface="Arial"/>
                <a:ea typeface="Arial"/>
                <a:cs typeface="Arial"/>
                <a:sym typeface="Arial"/>
              </a:rPr>
              <a:t>.</a:t>
            </a:r>
            <a:endParaRPr dirty="0"/>
          </a:p>
          <a:p>
            <a:pPr marL="0" marR="0" lvl="0" indent="0" algn="just" rtl="0">
              <a:lnSpc>
                <a:spcPct val="140000"/>
              </a:lnSpc>
              <a:spcBef>
                <a:spcPts val="0"/>
              </a:spcBef>
              <a:spcAft>
                <a:spcPts val="0"/>
              </a:spcAft>
              <a:buNone/>
            </a:pPr>
            <a:endParaRPr sz="26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None/>
            </a:pPr>
            <a:endParaRPr sz="26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17"/>
          <p:cNvGrpSpPr/>
          <p:nvPr/>
        </p:nvGrpSpPr>
        <p:grpSpPr>
          <a:xfrm>
            <a:off x="2076206" y="1808884"/>
            <a:ext cx="6211346" cy="7449416"/>
            <a:chOff x="0" y="-85725"/>
            <a:chExt cx="1478431" cy="1773118"/>
          </a:xfrm>
        </p:grpSpPr>
        <p:sp>
          <p:nvSpPr>
            <p:cNvPr id="148" name="Google Shape;148;p17"/>
            <p:cNvSpPr/>
            <p:nvPr/>
          </p:nvSpPr>
          <p:spPr>
            <a:xfrm>
              <a:off x="0" y="0"/>
              <a:ext cx="1478431" cy="1687393"/>
            </a:xfrm>
            <a:custGeom>
              <a:avLst/>
              <a:gdLst/>
              <a:ahLst/>
              <a:cxnLst/>
              <a:rect l="l" t="t" r="r" b="b"/>
              <a:pathLst>
                <a:path w="1478431" h="1687393" extrusionOk="0">
                  <a:moveTo>
                    <a:pt x="0" y="0"/>
                  </a:moveTo>
                  <a:lnTo>
                    <a:pt x="1478431" y="0"/>
                  </a:lnTo>
                  <a:lnTo>
                    <a:pt x="1478431" y="1687393"/>
                  </a:lnTo>
                  <a:lnTo>
                    <a:pt x="0" y="1687393"/>
                  </a:lnTo>
                  <a:close/>
                </a:path>
              </a:pathLst>
            </a:custGeom>
            <a:solidFill>
              <a:srgbClr val="2E2768"/>
            </a:solidFill>
            <a:ln>
              <a:noFill/>
            </a:ln>
          </p:spPr>
        </p:sp>
        <p:sp>
          <p:nvSpPr>
            <p:cNvPr id="149" name="Google Shape;149;p17"/>
            <p:cNvSpPr txBox="1"/>
            <p:nvPr/>
          </p:nvSpPr>
          <p:spPr>
            <a:xfrm>
              <a:off x="0" y="-85725"/>
              <a:ext cx="1478431" cy="1773118"/>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 name="Google Shape;150;p17"/>
          <p:cNvGrpSpPr/>
          <p:nvPr/>
        </p:nvGrpSpPr>
        <p:grpSpPr>
          <a:xfrm>
            <a:off x="9360290" y="1808884"/>
            <a:ext cx="6451777" cy="7449416"/>
            <a:chOff x="0" y="-85725"/>
            <a:chExt cx="1535659" cy="1773118"/>
          </a:xfrm>
        </p:grpSpPr>
        <p:sp>
          <p:nvSpPr>
            <p:cNvPr id="151" name="Google Shape;151;p17"/>
            <p:cNvSpPr/>
            <p:nvPr/>
          </p:nvSpPr>
          <p:spPr>
            <a:xfrm>
              <a:off x="0" y="0"/>
              <a:ext cx="1535659" cy="1687393"/>
            </a:xfrm>
            <a:custGeom>
              <a:avLst/>
              <a:gdLst/>
              <a:ahLst/>
              <a:cxnLst/>
              <a:rect l="l" t="t" r="r" b="b"/>
              <a:pathLst>
                <a:path w="1535659" h="1687393" extrusionOk="0">
                  <a:moveTo>
                    <a:pt x="0" y="0"/>
                  </a:moveTo>
                  <a:lnTo>
                    <a:pt x="1535659" y="0"/>
                  </a:lnTo>
                  <a:lnTo>
                    <a:pt x="1535659" y="1687393"/>
                  </a:lnTo>
                  <a:lnTo>
                    <a:pt x="0" y="1687393"/>
                  </a:lnTo>
                  <a:close/>
                </a:path>
              </a:pathLst>
            </a:custGeom>
            <a:solidFill>
              <a:srgbClr val="2E2768"/>
            </a:solidFill>
            <a:ln>
              <a:noFill/>
            </a:ln>
          </p:spPr>
        </p:sp>
        <p:sp>
          <p:nvSpPr>
            <p:cNvPr id="152" name="Google Shape;152;p17"/>
            <p:cNvSpPr txBox="1"/>
            <p:nvPr/>
          </p:nvSpPr>
          <p:spPr>
            <a:xfrm>
              <a:off x="0" y="-85725"/>
              <a:ext cx="1535659" cy="1773118"/>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17"/>
          <p:cNvSpPr txBox="1"/>
          <p:nvPr/>
        </p:nvSpPr>
        <p:spPr>
          <a:xfrm>
            <a:off x="4554513" y="981075"/>
            <a:ext cx="9178974" cy="733425"/>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4500" b="1" i="0" u="none" strike="noStrike" cap="none">
                <a:solidFill>
                  <a:srgbClr val="000000"/>
                </a:solidFill>
                <a:latin typeface="Arial"/>
                <a:ea typeface="Arial"/>
                <a:cs typeface="Arial"/>
                <a:sym typeface="Arial"/>
              </a:rPr>
              <a:t> Evolution SNA </a:t>
            </a:r>
            <a:endParaRPr/>
          </a:p>
        </p:txBody>
      </p:sp>
      <p:sp>
        <p:nvSpPr>
          <p:cNvPr id="154" name="Google Shape;154;p17"/>
          <p:cNvSpPr txBox="1"/>
          <p:nvPr/>
        </p:nvSpPr>
        <p:spPr>
          <a:xfrm>
            <a:off x="2648945" y="3608645"/>
            <a:ext cx="5065868" cy="4152900"/>
          </a:xfrm>
          <a:prstGeom prst="rect">
            <a:avLst/>
          </a:prstGeom>
          <a:noFill/>
          <a:ln>
            <a:noFill/>
          </a:ln>
        </p:spPr>
        <p:txBody>
          <a:bodyPr spcFirstLastPara="1" wrap="square" lIns="0" tIns="0" rIns="0" bIns="0" anchor="t" anchorCtr="0">
            <a:spAutoFit/>
          </a:bodyPr>
          <a:lstStyle/>
          <a:p>
            <a:pPr marL="560659" marR="0" lvl="1" indent="-280328" algn="l" rtl="0">
              <a:lnSpc>
                <a:spcPct val="120030"/>
              </a:lnSpc>
              <a:spcBef>
                <a:spcPts val="0"/>
              </a:spcBef>
              <a:spcAft>
                <a:spcPts val="0"/>
              </a:spcAft>
              <a:buClr>
                <a:srgbClr val="FFFFFF"/>
              </a:buClr>
              <a:buSzPts val="2596"/>
              <a:buFont typeface="Arial"/>
              <a:buChar char="•"/>
            </a:pPr>
            <a:r>
              <a:rPr lang="en-US" sz="2596" b="0" i="0" u="none" strike="noStrike" cap="none">
                <a:solidFill>
                  <a:srgbClr val="FFFFFF"/>
                </a:solidFill>
                <a:latin typeface="Arial"/>
                <a:ea typeface="Arial"/>
                <a:cs typeface="Arial"/>
                <a:sym typeface="Arial"/>
              </a:rPr>
              <a:t>Hiérarchie rigide, contrôle centralisé (mainframe)</a:t>
            </a:r>
            <a:endParaRPr/>
          </a:p>
          <a:p>
            <a:pPr marL="560659" marR="0" lvl="1" indent="-280328" algn="l" rtl="0">
              <a:lnSpc>
                <a:spcPct val="120030"/>
              </a:lnSpc>
              <a:spcBef>
                <a:spcPts val="0"/>
              </a:spcBef>
              <a:spcAft>
                <a:spcPts val="0"/>
              </a:spcAft>
              <a:buClr>
                <a:srgbClr val="FFFFFF"/>
              </a:buClr>
              <a:buSzPts val="2596"/>
              <a:buFont typeface="Arial"/>
              <a:buChar char="•"/>
            </a:pPr>
            <a:r>
              <a:rPr lang="en-US" sz="2596" b="0" i="0" u="none" strike="noStrike" cap="none">
                <a:solidFill>
                  <a:srgbClr val="FFFFFF"/>
                </a:solidFill>
                <a:latin typeface="Arial"/>
                <a:ea typeface="Arial"/>
                <a:cs typeface="Arial"/>
                <a:sym typeface="Arial"/>
              </a:rPr>
              <a:t>Configuration manuelle des ressources et sessions</a:t>
            </a:r>
            <a:endParaRPr/>
          </a:p>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a:solidFill>
                  <a:srgbClr val="FFFFFF"/>
                </a:solidFill>
                <a:latin typeface="Arial"/>
                <a:ea typeface="Arial"/>
                <a:cs typeface="Arial"/>
                <a:sym typeface="Arial"/>
              </a:rPr>
              <a:t>Routage statique, topologie figée</a:t>
            </a:r>
            <a:endParaRPr/>
          </a:p>
          <a:p>
            <a:pPr marL="560659" marR="0" lvl="1" indent="-280328" algn="l" rtl="0">
              <a:lnSpc>
                <a:spcPct val="120030"/>
              </a:lnSpc>
              <a:spcBef>
                <a:spcPts val="0"/>
              </a:spcBef>
              <a:spcAft>
                <a:spcPts val="0"/>
              </a:spcAft>
              <a:buClr>
                <a:srgbClr val="FFFFFF"/>
              </a:buClr>
              <a:buSzPts val="2596"/>
              <a:buFont typeface="Arial"/>
              <a:buChar char="•"/>
            </a:pPr>
            <a:r>
              <a:rPr lang="en-US" sz="2596" b="0" i="0" u="none" strike="noStrike" cap="none">
                <a:solidFill>
                  <a:srgbClr val="FFFFFF"/>
                </a:solidFill>
                <a:latin typeface="Arial"/>
                <a:ea typeface="Arial"/>
                <a:cs typeface="Arial"/>
                <a:sym typeface="Arial"/>
              </a:rPr>
              <a:t>Sessions initiées par le mainframe</a:t>
            </a:r>
            <a:endParaRPr/>
          </a:p>
          <a:p>
            <a:pPr marL="560659" marR="0" lvl="1" indent="-280328" algn="l" rtl="0">
              <a:lnSpc>
                <a:spcPct val="120030"/>
              </a:lnSpc>
              <a:spcBef>
                <a:spcPts val="0"/>
              </a:spcBef>
              <a:spcAft>
                <a:spcPts val="0"/>
              </a:spcAft>
              <a:buClr>
                <a:srgbClr val="FFFFFF"/>
              </a:buClr>
              <a:buSzPts val="2596"/>
              <a:buFont typeface="Arial"/>
              <a:buChar char="•"/>
            </a:pPr>
            <a:r>
              <a:rPr lang="en-US" sz="2596" b="0" i="0" u="none" strike="noStrike" cap="none">
                <a:solidFill>
                  <a:srgbClr val="FFFFFF"/>
                </a:solidFill>
                <a:latin typeface="Arial"/>
                <a:ea typeface="Arial"/>
                <a:cs typeface="Arial"/>
                <a:sym typeface="Arial"/>
              </a:rPr>
              <a:t>Uniquement trafic SNA traditionnel</a:t>
            </a:r>
            <a:endParaRPr/>
          </a:p>
        </p:txBody>
      </p:sp>
      <p:sp>
        <p:nvSpPr>
          <p:cNvPr id="155" name="Google Shape;155;p17"/>
          <p:cNvSpPr txBox="1"/>
          <p:nvPr/>
        </p:nvSpPr>
        <p:spPr>
          <a:xfrm>
            <a:off x="9751520" y="3182232"/>
            <a:ext cx="5466105" cy="4882635"/>
          </a:xfrm>
          <a:prstGeom prst="rect">
            <a:avLst/>
          </a:prstGeom>
          <a:noFill/>
          <a:ln>
            <a:noFill/>
          </a:ln>
        </p:spPr>
        <p:txBody>
          <a:bodyPr spcFirstLastPara="1" wrap="square" lIns="0" tIns="0" rIns="0" bIns="0" anchor="t" anchorCtr="0">
            <a:spAutoFit/>
          </a:bodyPr>
          <a:lstStyle/>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dirty="0">
                <a:solidFill>
                  <a:srgbClr val="FFFFFF"/>
                </a:solidFill>
                <a:latin typeface="Arial"/>
                <a:ea typeface="Arial"/>
                <a:cs typeface="Arial"/>
                <a:sym typeface="Arial"/>
              </a:rPr>
              <a:t>Architecture </a:t>
            </a:r>
            <a:r>
              <a:rPr lang="en-US" sz="2596" b="0" i="0" u="none" strike="noStrike" cap="none" dirty="0" err="1">
                <a:solidFill>
                  <a:srgbClr val="FFFFFF"/>
                </a:solidFill>
                <a:latin typeface="Arial"/>
                <a:ea typeface="Arial"/>
                <a:cs typeface="Arial"/>
                <a:sym typeface="Arial"/>
              </a:rPr>
              <a:t>décentralisée</a:t>
            </a:r>
            <a:r>
              <a:rPr lang="en-US" sz="2596" b="0" i="0" u="none" strike="noStrike" cap="none" dirty="0">
                <a:solidFill>
                  <a:srgbClr val="FFFFFF"/>
                </a:solidFill>
                <a:latin typeface="Arial"/>
                <a:ea typeface="Arial"/>
                <a:cs typeface="Arial"/>
                <a:sym typeface="Arial"/>
              </a:rPr>
              <a:t>, peer-to-peer</a:t>
            </a:r>
            <a:endParaRPr dirty="0"/>
          </a:p>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dirty="0" err="1">
                <a:solidFill>
                  <a:srgbClr val="FFFFFF"/>
                </a:solidFill>
                <a:latin typeface="Arial"/>
                <a:ea typeface="Arial"/>
                <a:cs typeface="Arial"/>
                <a:sym typeface="Arial"/>
              </a:rPr>
              <a:t>Définition</a:t>
            </a:r>
            <a:r>
              <a:rPr lang="en-US" sz="2596" b="0" i="0" u="none" strike="noStrike" cap="none" dirty="0">
                <a:solidFill>
                  <a:srgbClr val="FFFFFF"/>
                </a:solidFill>
                <a:latin typeface="Arial"/>
                <a:ea typeface="Arial"/>
                <a:cs typeface="Arial"/>
                <a:sym typeface="Arial"/>
              </a:rPr>
              <a:t> </a:t>
            </a:r>
            <a:r>
              <a:rPr lang="en-US" sz="2596" b="0" i="0" u="none" strike="noStrike" cap="none" dirty="0" err="1">
                <a:solidFill>
                  <a:srgbClr val="FFFFFF"/>
                </a:solidFill>
                <a:latin typeface="Arial"/>
                <a:ea typeface="Arial"/>
                <a:cs typeface="Arial"/>
                <a:sym typeface="Arial"/>
              </a:rPr>
              <a:t>dynamique</a:t>
            </a:r>
            <a:r>
              <a:rPr lang="en-US" sz="2596" b="0" i="0" u="none" strike="noStrike" cap="none" dirty="0">
                <a:solidFill>
                  <a:srgbClr val="FFFFFF"/>
                </a:solidFill>
                <a:latin typeface="Arial"/>
                <a:ea typeface="Arial"/>
                <a:cs typeface="Arial"/>
                <a:sym typeface="Arial"/>
              </a:rPr>
              <a:t> des </a:t>
            </a:r>
            <a:r>
              <a:rPr lang="en-US" sz="2596" b="0" i="0" u="none" strike="noStrike" cap="none" dirty="0" err="1">
                <a:solidFill>
                  <a:srgbClr val="FFFFFF"/>
                </a:solidFill>
                <a:latin typeface="Arial"/>
                <a:ea typeface="Arial"/>
                <a:cs typeface="Arial"/>
                <a:sym typeface="Arial"/>
              </a:rPr>
              <a:t>ressources</a:t>
            </a:r>
            <a:endParaRPr dirty="0"/>
          </a:p>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dirty="0" err="1">
                <a:solidFill>
                  <a:srgbClr val="FFFFFF"/>
                </a:solidFill>
                <a:latin typeface="Arial"/>
                <a:ea typeface="Arial"/>
                <a:cs typeface="Arial"/>
                <a:sym typeface="Arial"/>
              </a:rPr>
              <a:t>Découverte</a:t>
            </a:r>
            <a:r>
              <a:rPr lang="en-US" sz="2596" b="0" i="0" u="none" strike="noStrike" cap="none" dirty="0">
                <a:solidFill>
                  <a:srgbClr val="FFFFFF"/>
                </a:solidFill>
                <a:latin typeface="Arial"/>
                <a:ea typeface="Arial"/>
                <a:cs typeface="Arial"/>
                <a:sym typeface="Arial"/>
              </a:rPr>
              <a:t> </a:t>
            </a:r>
            <a:r>
              <a:rPr lang="en-US" sz="2596" b="0" i="0" u="none" strike="noStrike" cap="none" dirty="0" err="1">
                <a:solidFill>
                  <a:srgbClr val="FFFFFF"/>
                </a:solidFill>
                <a:latin typeface="Arial"/>
                <a:ea typeface="Arial"/>
                <a:cs typeface="Arial"/>
                <a:sym typeface="Arial"/>
              </a:rPr>
              <a:t>automatique</a:t>
            </a:r>
            <a:r>
              <a:rPr lang="en-US" sz="2596" b="0" i="0" u="none" strike="noStrike" cap="none" dirty="0">
                <a:solidFill>
                  <a:srgbClr val="FFFFFF"/>
                </a:solidFill>
                <a:latin typeface="Arial"/>
                <a:ea typeface="Arial"/>
                <a:cs typeface="Arial"/>
                <a:sym typeface="Arial"/>
              </a:rPr>
              <a:t> des routes</a:t>
            </a:r>
            <a:endParaRPr dirty="0"/>
          </a:p>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dirty="0" err="1">
                <a:solidFill>
                  <a:srgbClr val="FFFFFF"/>
                </a:solidFill>
                <a:latin typeface="Arial"/>
                <a:ea typeface="Arial"/>
                <a:cs typeface="Arial"/>
                <a:sym typeface="Arial"/>
              </a:rPr>
              <a:t>Indépendance</a:t>
            </a:r>
            <a:r>
              <a:rPr lang="en-US" sz="2596" b="0" i="0" u="none" strike="noStrike" cap="none" dirty="0">
                <a:solidFill>
                  <a:srgbClr val="FFFFFF"/>
                </a:solidFill>
                <a:latin typeface="Arial"/>
                <a:ea typeface="Arial"/>
                <a:cs typeface="Arial"/>
                <a:sym typeface="Arial"/>
              </a:rPr>
              <a:t> du mainframe : sessions entre pairs</a:t>
            </a:r>
            <a:endParaRPr dirty="0"/>
          </a:p>
          <a:p>
            <a:pPr marL="560659" marR="0" lvl="1" indent="-280328" algn="l" rtl="0">
              <a:lnSpc>
                <a:spcPct val="150038"/>
              </a:lnSpc>
              <a:spcBef>
                <a:spcPts val="0"/>
              </a:spcBef>
              <a:spcAft>
                <a:spcPts val="0"/>
              </a:spcAft>
              <a:buClr>
                <a:srgbClr val="FFFFFF"/>
              </a:buClr>
              <a:buSzPts val="2596"/>
              <a:buFont typeface="Arial"/>
              <a:buChar char="•"/>
            </a:pPr>
            <a:r>
              <a:rPr lang="en-US" sz="2596" b="0" i="0" u="none" strike="noStrike" cap="none" dirty="0">
                <a:solidFill>
                  <a:srgbClr val="FFFFFF"/>
                </a:solidFill>
                <a:latin typeface="Arial"/>
                <a:ea typeface="Arial"/>
                <a:cs typeface="Arial"/>
                <a:sym typeface="Arial"/>
              </a:rPr>
              <a:t>Coexistence SNA </a:t>
            </a:r>
            <a:r>
              <a:rPr lang="en-US" sz="2596" b="0" i="0" u="none" strike="noStrike" cap="none" dirty="0" err="1">
                <a:solidFill>
                  <a:srgbClr val="FFFFFF"/>
                </a:solidFill>
                <a:latin typeface="Arial"/>
                <a:ea typeface="Arial"/>
                <a:cs typeface="Arial"/>
                <a:sym typeface="Arial"/>
              </a:rPr>
              <a:t>traditionnel</a:t>
            </a:r>
            <a:r>
              <a:rPr lang="en-US" sz="2596" b="0" i="0" u="none" strike="noStrike" cap="none" dirty="0">
                <a:solidFill>
                  <a:srgbClr val="FFFFFF"/>
                </a:solidFill>
                <a:latin typeface="Arial"/>
                <a:ea typeface="Arial"/>
                <a:cs typeface="Arial"/>
                <a:sym typeface="Arial"/>
              </a:rPr>
              <a:t> et applications peer-to-peer</a:t>
            </a:r>
            <a:endParaRPr dirty="0"/>
          </a:p>
        </p:txBody>
      </p:sp>
      <p:sp>
        <p:nvSpPr>
          <p:cNvPr id="156" name="Google Shape;156;p17"/>
          <p:cNvSpPr txBox="1"/>
          <p:nvPr/>
        </p:nvSpPr>
        <p:spPr>
          <a:xfrm>
            <a:off x="2677307" y="2648455"/>
            <a:ext cx="5101712" cy="561975"/>
          </a:xfrm>
          <a:prstGeom prst="rect">
            <a:avLst/>
          </a:prstGeom>
          <a:noFill/>
          <a:ln>
            <a:noFill/>
          </a:ln>
        </p:spPr>
        <p:txBody>
          <a:bodyPr spcFirstLastPara="1" wrap="square" lIns="0" tIns="0" rIns="0" bIns="0" anchor="t" anchorCtr="0">
            <a:spAutoFit/>
          </a:bodyPr>
          <a:lstStyle/>
          <a:p>
            <a:pPr marL="0" marR="0" lvl="0" indent="0" algn="ctr" rtl="0">
              <a:lnSpc>
                <a:spcPct val="119981"/>
              </a:lnSpc>
              <a:spcBef>
                <a:spcPts val="0"/>
              </a:spcBef>
              <a:spcAft>
                <a:spcPts val="0"/>
              </a:spcAft>
              <a:buNone/>
            </a:pPr>
            <a:r>
              <a:rPr lang="en-US" sz="3333" b="1" i="0" u="none" strike="noStrike" cap="none">
                <a:solidFill>
                  <a:srgbClr val="FFFFFF"/>
                </a:solidFill>
                <a:latin typeface="Arial"/>
                <a:ea typeface="Arial"/>
                <a:cs typeface="Arial"/>
                <a:sym typeface="Arial"/>
              </a:rPr>
              <a:t>SNA traditionnel (1974)</a:t>
            </a:r>
            <a:endParaRPr/>
          </a:p>
        </p:txBody>
      </p:sp>
      <p:sp>
        <p:nvSpPr>
          <p:cNvPr id="157" name="Google Shape;157;p17"/>
          <p:cNvSpPr txBox="1"/>
          <p:nvPr/>
        </p:nvSpPr>
        <p:spPr>
          <a:xfrm>
            <a:off x="10289590" y="2462924"/>
            <a:ext cx="4593178" cy="561975"/>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3329" b="1" i="0" u="none" strike="noStrike" cap="none" dirty="0">
                <a:solidFill>
                  <a:srgbClr val="FFFFFF"/>
                </a:solidFill>
                <a:latin typeface="Arial"/>
                <a:ea typeface="Arial"/>
                <a:cs typeface="Arial"/>
                <a:sym typeface="Arial"/>
              </a:rPr>
              <a:t>APPN (</a:t>
            </a:r>
            <a:r>
              <a:rPr lang="en-US" sz="3329" b="1" i="0" u="none" strike="noStrike" cap="none" dirty="0" err="1">
                <a:solidFill>
                  <a:srgbClr val="FFFFFF"/>
                </a:solidFill>
                <a:latin typeface="Arial"/>
                <a:ea typeface="Arial"/>
                <a:cs typeface="Arial"/>
                <a:sym typeface="Arial"/>
              </a:rPr>
              <a:t>dès</a:t>
            </a:r>
            <a:r>
              <a:rPr lang="en-US" sz="3329" b="1" i="0" u="none" strike="noStrike" cap="none" dirty="0">
                <a:solidFill>
                  <a:srgbClr val="FFFFFF"/>
                </a:solidFill>
                <a:latin typeface="Arial"/>
                <a:ea typeface="Arial"/>
                <a:cs typeface="Arial"/>
                <a:sym typeface="Arial"/>
              </a:rPr>
              <a:t> 1986)</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1502548" y="1344186"/>
            <a:ext cx="6775231" cy="135421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i="0" u="none" strike="noStrike" cap="none" dirty="0" err="1">
                <a:solidFill>
                  <a:srgbClr val="000000"/>
                </a:solidFill>
                <a:sym typeface="Arial"/>
              </a:rPr>
              <a:t>Rôle</a:t>
            </a:r>
            <a:r>
              <a:rPr lang="en-US" sz="4000" b="1" i="0" u="none" strike="noStrike" cap="none" dirty="0">
                <a:solidFill>
                  <a:srgbClr val="000000"/>
                </a:solidFill>
                <a:sym typeface="Arial"/>
              </a:rPr>
              <a:t> </a:t>
            </a:r>
            <a:r>
              <a:rPr lang="en-US" sz="4000" b="1" i="0" u="none" strike="noStrike" cap="none" dirty="0" err="1">
                <a:solidFill>
                  <a:srgbClr val="000000"/>
                </a:solidFill>
                <a:sym typeface="Arial"/>
              </a:rPr>
              <a:t>d’APPN</a:t>
            </a:r>
            <a:endParaRPr sz="4000" dirty="0"/>
          </a:p>
          <a:p>
            <a:pPr marL="0" marR="0" lvl="0" indent="0" algn="l" rtl="0">
              <a:lnSpc>
                <a:spcPct val="110000"/>
              </a:lnSpc>
              <a:spcBef>
                <a:spcPts val="0"/>
              </a:spcBef>
              <a:spcAft>
                <a:spcPts val="0"/>
              </a:spcAft>
              <a:buNone/>
            </a:pPr>
            <a:endParaRPr sz="4000" b="1" i="0" u="none" strike="noStrike" cap="none" dirty="0">
              <a:solidFill>
                <a:srgbClr val="000000"/>
              </a:solidFill>
              <a:sym typeface="Arial"/>
            </a:endParaRPr>
          </a:p>
        </p:txBody>
      </p:sp>
      <p:sp>
        <p:nvSpPr>
          <p:cNvPr id="163" name="Google Shape;163;p18"/>
          <p:cNvSpPr txBox="1"/>
          <p:nvPr/>
        </p:nvSpPr>
        <p:spPr>
          <a:xfrm>
            <a:off x="1502548" y="2576183"/>
            <a:ext cx="14980741" cy="5525215"/>
          </a:xfrm>
          <a:prstGeom prst="rect">
            <a:avLst/>
          </a:prstGeom>
          <a:noFill/>
          <a:ln>
            <a:noFill/>
          </a:ln>
        </p:spPr>
        <p:txBody>
          <a:bodyPr spcFirstLastPara="1" wrap="square" lIns="0" tIns="0" rIns="0" bIns="0" anchor="t" anchorCtr="0">
            <a:spAutoFit/>
          </a:bodyPr>
          <a:lstStyle/>
          <a:p>
            <a:pPr marL="0" marR="0" lvl="0" indent="0" algn="just" rtl="0">
              <a:lnSpc>
                <a:spcPct val="140023"/>
              </a:lnSpc>
              <a:spcBef>
                <a:spcPts val="0"/>
              </a:spcBef>
              <a:spcAft>
                <a:spcPts val="0"/>
              </a:spcAft>
              <a:buNone/>
            </a:pPr>
            <a:r>
              <a:rPr lang="en-US" sz="2596" b="0" i="0" u="none" strike="noStrike" cap="none" dirty="0">
                <a:solidFill>
                  <a:srgbClr val="000000"/>
                </a:solidFill>
                <a:latin typeface="Arial"/>
                <a:ea typeface="Arial"/>
                <a:cs typeface="Arial"/>
                <a:sym typeface="Arial"/>
              </a:rPr>
              <a:t>Le </a:t>
            </a:r>
            <a:r>
              <a:rPr lang="en-US" sz="2596" b="0" i="0" u="none" strike="noStrike" cap="none" dirty="0" err="1">
                <a:solidFill>
                  <a:srgbClr val="000000"/>
                </a:solidFill>
                <a:latin typeface="Arial"/>
                <a:ea typeface="Arial"/>
                <a:cs typeface="Arial"/>
                <a:sym typeface="Arial"/>
              </a:rPr>
              <a:t>protocole</a:t>
            </a:r>
            <a:r>
              <a:rPr lang="en-US" sz="2596" b="0" i="0" u="none" strike="noStrike" cap="none" dirty="0">
                <a:solidFill>
                  <a:srgbClr val="000000"/>
                </a:solidFill>
                <a:latin typeface="Arial"/>
                <a:ea typeface="Arial"/>
                <a:cs typeface="Arial"/>
                <a:sym typeface="Arial"/>
              </a:rPr>
              <a:t> APPN </a:t>
            </a:r>
            <a:r>
              <a:rPr lang="en-US" sz="2596" b="0" i="0" u="none" strike="noStrike" cap="none" dirty="0" err="1">
                <a:solidFill>
                  <a:srgbClr val="000000"/>
                </a:solidFill>
                <a:latin typeface="Arial"/>
                <a:ea typeface="Arial"/>
                <a:cs typeface="Arial"/>
                <a:sym typeface="Arial"/>
              </a:rPr>
              <a:t>joue</a:t>
            </a:r>
            <a:r>
              <a:rPr lang="en-US" sz="2596" b="0" i="0" u="none" strike="noStrike" cap="none" dirty="0">
                <a:solidFill>
                  <a:srgbClr val="000000"/>
                </a:solidFill>
                <a:latin typeface="Arial"/>
                <a:ea typeface="Arial"/>
                <a:cs typeface="Arial"/>
                <a:sym typeface="Arial"/>
              </a:rPr>
              <a:t> un </a:t>
            </a:r>
            <a:r>
              <a:rPr lang="en-US" sz="2596" b="0" i="0" u="none" strike="noStrike" cap="none" dirty="0" err="1">
                <a:solidFill>
                  <a:srgbClr val="000000"/>
                </a:solidFill>
                <a:latin typeface="Arial"/>
                <a:ea typeface="Arial"/>
                <a:cs typeface="Arial"/>
                <a:sym typeface="Arial"/>
              </a:rPr>
              <a:t>rôle</a:t>
            </a:r>
            <a:r>
              <a:rPr lang="en-US" sz="2596" b="0" i="0" u="none" strike="noStrike" cap="none" dirty="0">
                <a:solidFill>
                  <a:srgbClr val="000000"/>
                </a:solidFill>
                <a:latin typeface="Arial"/>
                <a:ea typeface="Arial"/>
                <a:cs typeface="Arial"/>
                <a:sym typeface="Arial"/>
              </a:rPr>
              <a:t> crucial </a:t>
            </a:r>
            <a:r>
              <a:rPr lang="en-US" sz="2596" b="0" i="0" u="none" strike="noStrike" cap="none" dirty="0" err="1">
                <a:solidFill>
                  <a:srgbClr val="000000"/>
                </a:solidFill>
                <a:latin typeface="Arial"/>
                <a:ea typeface="Arial"/>
                <a:cs typeface="Arial"/>
                <a:sym typeface="Arial"/>
              </a:rPr>
              <a:t>dans</a:t>
            </a:r>
            <a:r>
              <a:rPr lang="en-US" sz="2596" b="0" i="0" u="none" strike="noStrike" cap="none" dirty="0">
                <a:solidFill>
                  <a:srgbClr val="000000"/>
                </a:solidFill>
                <a:latin typeface="Arial"/>
                <a:ea typeface="Arial"/>
                <a:cs typeface="Arial"/>
                <a:sym typeface="Arial"/>
              </a:rPr>
              <a:t> la </a:t>
            </a:r>
            <a:r>
              <a:rPr lang="en-US" sz="2596" b="0" i="0" u="none" strike="noStrike" cap="none" dirty="0" err="1">
                <a:solidFill>
                  <a:srgbClr val="000000"/>
                </a:solidFill>
                <a:latin typeface="Arial"/>
                <a:ea typeface="Arial"/>
                <a:cs typeface="Arial"/>
                <a:sym typeface="Arial"/>
              </a:rPr>
              <a:t>gestion</a:t>
            </a:r>
            <a:r>
              <a:rPr lang="en-US" sz="2596" b="0" i="0" u="none" strike="noStrike" cap="none" dirty="0">
                <a:solidFill>
                  <a:srgbClr val="000000"/>
                </a:solidFill>
                <a:latin typeface="Arial"/>
                <a:ea typeface="Arial"/>
                <a:cs typeface="Arial"/>
                <a:sym typeface="Arial"/>
              </a:rPr>
              <a:t> et </a:t>
            </a:r>
            <a:r>
              <a:rPr lang="en-US" sz="2596" b="0" i="0" u="none" strike="noStrike" cap="none" dirty="0" err="1">
                <a:solidFill>
                  <a:srgbClr val="000000"/>
                </a:solidFill>
                <a:latin typeface="Arial"/>
                <a:ea typeface="Arial"/>
                <a:cs typeface="Arial"/>
                <a:sym typeface="Arial"/>
              </a:rPr>
              <a:t>l’optimisation</a:t>
            </a:r>
            <a:r>
              <a:rPr lang="en-US" sz="2596" b="0" i="0" u="none" strike="noStrike" cap="none" dirty="0">
                <a:solidFill>
                  <a:srgbClr val="000000"/>
                </a:solidFill>
                <a:latin typeface="Arial"/>
                <a:ea typeface="Arial"/>
                <a:cs typeface="Arial"/>
                <a:sym typeface="Arial"/>
              </a:rPr>
              <a:t> des communications entre les </a:t>
            </a:r>
            <a:r>
              <a:rPr lang="en-US" sz="2596" b="0" i="0" u="none" strike="noStrike" cap="none" dirty="0" err="1">
                <a:solidFill>
                  <a:srgbClr val="000000"/>
                </a:solidFill>
                <a:latin typeface="Arial"/>
                <a:ea typeface="Arial"/>
                <a:cs typeface="Arial"/>
                <a:sym typeface="Arial"/>
              </a:rPr>
              <a:t>différents</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nœuds</a:t>
            </a:r>
            <a:r>
              <a:rPr lang="en-US" sz="2596" b="0" i="0" u="none" strike="noStrike" cap="none" dirty="0">
                <a:solidFill>
                  <a:srgbClr val="000000"/>
                </a:solidFill>
                <a:latin typeface="Arial"/>
                <a:ea typeface="Arial"/>
                <a:cs typeface="Arial"/>
                <a:sym typeface="Arial"/>
              </a:rPr>
              <a:t> d’un </a:t>
            </a:r>
            <a:r>
              <a:rPr lang="en-US" sz="2596" b="0" i="0" u="none" strike="noStrike" cap="none" dirty="0" err="1">
                <a:solidFill>
                  <a:srgbClr val="000000"/>
                </a:solidFill>
                <a:latin typeface="Arial"/>
                <a:ea typeface="Arial"/>
                <a:cs typeface="Arial"/>
                <a:sym typeface="Arial"/>
              </a:rPr>
              <a:t>réseau</a:t>
            </a:r>
            <a:r>
              <a:rPr lang="en-US" sz="2596" b="0" i="0" u="none" strike="noStrike" cap="none" dirty="0">
                <a:solidFill>
                  <a:srgbClr val="000000"/>
                </a:solidFill>
                <a:latin typeface="Arial"/>
                <a:ea typeface="Arial"/>
                <a:cs typeface="Arial"/>
                <a:sym typeface="Arial"/>
              </a:rPr>
              <a:t> SNA </a:t>
            </a:r>
            <a:r>
              <a:rPr lang="en-US" sz="2596" b="0" i="0" u="none" strike="noStrike" cap="none" dirty="0" err="1">
                <a:solidFill>
                  <a:srgbClr val="000000"/>
                </a:solidFill>
                <a:latin typeface="Arial"/>
                <a:ea typeface="Arial"/>
                <a:cs typeface="Arial"/>
                <a:sym typeface="Arial"/>
              </a:rPr>
              <a:t>évolué</a:t>
            </a:r>
            <a:r>
              <a:rPr lang="en-US" sz="2596" b="0" i="0" u="none" strike="noStrike" cap="none" dirty="0">
                <a:solidFill>
                  <a:srgbClr val="000000"/>
                </a:solidFill>
                <a:latin typeface="Arial"/>
                <a:ea typeface="Arial"/>
                <a:cs typeface="Arial"/>
                <a:sym typeface="Arial"/>
              </a:rPr>
              <a:t>. Il a </a:t>
            </a:r>
            <a:r>
              <a:rPr lang="en-US" sz="2596" b="0" i="0" u="none" strike="noStrike" cap="none" dirty="0" err="1">
                <a:solidFill>
                  <a:srgbClr val="000000"/>
                </a:solidFill>
                <a:latin typeface="Arial"/>
                <a:ea typeface="Arial"/>
                <a:cs typeface="Arial"/>
                <a:sym typeface="Arial"/>
              </a:rPr>
              <a:t>été</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conçu</a:t>
            </a:r>
            <a:r>
              <a:rPr lang="en-US" sz="2596" b="0" i="0" u="none" strike="noStrike" cap="none" dirty="0">
                <a:solidFill>
                  <a:srgbClr val="000000"/>
                </a:solidFill>
                <a:latin typeface="Arial"/>
                <a:ea typeface="Arial"/>
                <a:cs typeface="Arial"/>
                <a:sym typeface="Arial"/>
              </a:rPr>
              <a:t> pour </a:t>
            </a:r>
            <a:r>
              <a:rPr lang="en-US" sz="2596" b="0" i="0" u="none" strike="noStrike" cap="none" dirty="0" err="1">
                <a:solidFill>
                  <a:srgbClr val="000000"/>
                </a:solidFill>
                <a:latin typeface="Arial"/>
                <a:ea typeface="Arial"/>
                <a:cs typeface="Arial"/>
                <a:sym typeface="Arial"/>
              </a:rPr>
              <a:t>surmonter</a:t>
            </a:r>
            <a:r>
              <a:rPr lang="en-US" sz="2596" b="0" i="0" u="none" strike="noStrike" cap="none" dirty="0">
                <a:solidFill>
                  <a:srgbClr val="000000"/>
                </a:solidFill>
                <a:latin typeface="Arial"/>
                <a:ea typeface="Arial"/>
                <a:cs typeface="Arial"/>
                <a:sym typeface="Arial"/>
              </a:rPr>
              <a:t> les </a:t>
            </a:r>
            <a:r>
              <a:rPr lang="en-US" sz="2596" b="0" i="0" u="none" strike="noStrike" cap="none" dirty="0" err="1">
                <a:solidFill>
                  <a:srgbClr val="000000"/>
                </a:solidFill>
                <a:latin typeface="Arial"/>
                <a:ea typeface="Arial"/>
                <a:cs typeface="Arial"/>
                <a:sym typeface="Arial"/>
              </a:rPr>
              <a:t>limites</a:t>
            </a:r>
            <a:r>
              <a:rPr lang="en-US" sz="2596" b="0" i="0" u="none" strike="noStrike" cap="none" dirty="0">
                <a:solidFill>
                  <a:srgbClr val="000000"/>
                </a:solidFill>
                <a:latin typeface="Arial"/>
                <a:ea typeface="Arial"/>
                <a:cs typeface="Arial"/>
                <a:sym typeface="Arial"/>
              </a:rPr>
              <a:t> de </a:t>
            </a:r>
            <a:r>
              <a:rPr lang="en-US" sz="2596" b="0" i="0" u="none" strike="noStrike" cap="none" dirty="0" err="1">
                <a:solidFill>
                  <a:srgbClr val="000000"/>
                </a:solidFill>
                <a:latin typeface="Arial"/>
                <a:ea typeface="Arial"/>
                <a:cs typeface="Arial"/>
                <a:sym typeface="Arial"/>
              </a:rPr>
              <a:t>l’architecture</a:t>
            </a:r>
            <a:r>
              <a:rPr lang="en-US" sz="2596" b="0" i="0" u="none" strike="noStrike" cap="none" dirty="0">
                <a:solidFill>
                  <a:srgbClr val="000000"/>
                </a:solidFill>
                <a:latin typeface="Arial"/>
                <a:ea typeface="Arial"/>
                <a:cs typeface="Arial"/>
                <a:sym typeface="Arial"/>
              </a:rPr>
              <a:t> SNA </a:t>
            </a:r>
            <a:r>
              <a:rPr lang="en-US" sz="2596" b="0" i="0" u="none" strike="noStrike" cap="none" dirty="0" err="1">
                <a:solidFill>
                  <a:srgbClr val="000000"/>
                </a:solidFill>
                <a:latin typeface="Arial"/>
                <a:ea typeface="Arial"/>
                <a:cs typeface="Arial"/>
                <a:sym typeface="Arial"/>
              </a:rPr>
              <a:t>classique</a:t>
            </a:r>
            <a:r>
              <a:rPr lang="en-US" sz="2596" b="0" i="0" u="none" strike="noStrike" cap="none" dirty="0">
                <a:solidFill>
                  <a:srgbClr val="000000"/>
                </a:solidFill>
                <a:latin typeface="Arial"/>
                <a:ea typeface="Arial"/>
                <a:cs typeface="Arial"/>
                <a:sym typeface="Arial"/>
              </a:rPr>
              <a:t> en </a:t>
            </a:r>
            <a:r>
              <a:rPr lang="en-US" sz="2596" b="0" i="0" u="none" strike="noStrike" cap="none" dirty="0" err="1">
                <a:solidFill>
                  <a:srgbClr val="000000"/>
                </a:solidFill>
                <a:latin typeface="Arial"/>
                <a:ea typeface="Arial"/>
                <a:cs typeface="Arial"/>
                <a:sym typeface="Arial"/>
              </a:rPr>
              <a:t>rendant</a:t>
            </a:r>
            <a:r>
              <a:rPr lang="en-US" sz="2596" b="0" i="0" u="none" strike="noStrike" cap="none" dirty="0">
                <a:solidFill>
                  <a:srgbClr val="000000"/>
                </a:solidFill>
                <a:latin typeface="Arial"/>
                <a:ea typeface="Arial"/>
                <a:cs typeface="Arial"/>
                <a:sym typeface="Arial"/>
              </a:rPr>
              <a:t> le </a:t>
            </a:r>
            <a:r>
              <a:rPr lang="en-US" sz="2596" b="0" i="0" u="none" strike="noStrike" cap="none" dirty="0" err="1">
                <a:solidFill>
                  <a:srgbClr val="000000"/>
                </a:solidFill>
                <a:latin typeface="Arial"/>
                <a:ea typeface="Arial"/>
                <a:cs typeface="Arial"/>
                <a:sym typeface="Arial"/>
              </a:rPr>
              <a:t>réseau</a:t>
            </a:r>
            <a:r>
              <a:rPr lang="en-US" sz="2596" b="0" i="0" u="none" strike="noStrike" cap="none" dirty="0">
                <a:solidFill>
                  <a:srgbClr val="000000"/>
                </a:solidFill>
                <a:latin typeface="Arial"/>
                <a:ea typeface="Arial"/>
                <a:cs typeface="Arial"/>
                <a:sym typeface="Arial"/>
              </a:rPr>
              <a:t> plus </a:t>
            </a:r>
            <a:r>
              <a:rPr lang="en-US" sz="2596" b="0" i="0" u="none" strike="noStrike" cap="none" dirty="0" err="1">
                <a:solidFill>
                  <a:srgbClr val="000000"/>
                </a:solidFill>
                <a:latin typeface="Arial"/>
                <a:ea typeface="Arial"/>
                <a:cs typeface="Arial"/>
                <a:sym typeface="Arial"/>
              </a:rPr>
              <a:t>dynamique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souple</a:t>
            </a:r>
            <a:r>
              <a:rPr lang="en-US" sz="2596" b="0" i="0" u="none" strike="noStrike" cap="none" dirty="0">
                <a:solidFill>
                  <a:srgbClr val="000000"/>
                </a:solidFill>
                <a:latin typeface="Arial"/>
                <a:ea typeface="Arial"/>
                <a:cs typeface="Arial"/>
                <a:sym typeface="Arial"/>
              </a:rPr>
              <a:t> et </a:t>
            </a:r>
            <a:r>
              <a:rPr lang="en-US" sz="2596" b="0" i="0" u="none" strike="noStrike" cap="none" dirty="0" err="1">
                <a:solidFill>
                  <a:srgbClr val="000000"/>
                </a:solidFill>
                <a:latin typeface="Arial"/>
                <a:ea typeface="Arial"/>
                <a:cs typeface="Arial"/>
                <a:sym typeface="Arial"/>
              </a:rPr>
              <a:t>autonome</a:t>
            </a:r>
            <a:r>
              <a:rPr lang="en-US" sz="2596" b="0" i="0" u="none" strike="noStrike" cap="none" dirty="0">
                <a:solidFill>
                  <a:srgbClr val="000000"/>
                </a:solidFill>
                <a:latin typeface="Arial"/>
                <a:ea typeface="Arial"/>
                <a:cs typeface="Arial"/>
                <a:sym typeface="Arial"/>
              </a:rPr>
              <a:t>.</a:t>
            </a:r>
            <a:endParaRPr dirty="0"/>
          </a:p>
          <a:p>
            <a:pPr marL="0" marR="0" lvl="0" indent="0" algn="just" rtl="0">
              <a:lnSpc>
                <a:spcPct val="140023"/>
              </a:lnSpc>
              <a:spcBef>
                <a:spcPts val="0"/>
              </a:spcBef>
              <a:spcAft>
                <a:spcPts val="0"/>
              </a:spcAft>
              <a:buNone/>
            </a:pPr>
            <a:endParaRPr sz="2596" b="0" i="0" u="none" strike="noStrike" cap="none" dirty="0">
              <a:solidFill>
                <a:srgbClr val="000000"/>
              </a:solidFill>
              <a:latin typeface="Arial"/>
              <a:ea typeface="Arial"/>
              <a:cs typeface="Arial"/>
              <a:sym typeface="Arial"/>
            </a:endParaRPr>
          </a:p>
          <a:p>
            <a:pPr marL="0" marR="0" lvl="0" indent="0" algn="just" rtl="0">
              <a:lnSpc>
                <a:spcPct val="140023"/>
              </a:lnSpc>
              <a:spcBef>
                <a:spcPts val="0"/>
              </a:spcBef>
              <a:spcAft>
                <a:spcPts val="0"/>
              </a:spcAft>
              <a:buNone/>
            </a:pPr>
            <a:r>
              <a:rPr lang="en-US" sz="2596" b="1" i="0" u="none" strike="noStrike" cap="none" dirty="0" err="1">
                <a:solidFill>
                  <a:srgbClr val="000000"/>
                </a:solidFill>
                <a:latin typeface="Arial"/>
                <a:ea typeface="Arial"/>
                <a:cs typeface="Arial"/>
                <a:sym typeface="Arial"/>
              </a:rPr>
              <a:t>Principaux</a:t>
            </a:r>
            <a:r>
              <a:rPr lang="en-US" sz="2596" b="1" i="0" u="none" strike="noStrike" cap="none" dirty="0">
                <a:solidFill>
                  <a:srgbClr val="000000"/>
                </a:solidFill>
                <a:latin typeface="Arial"/>
                <a:ea typeface="Arial"/>
                <a:cs typeface="Arial"/>
                <a:sym typeface="Arial"/>
              </a:rPr>
              <a:t> </a:t>
            </a:r>
            <a:r>
              <a:rPr lang="en-US" sz="2596" b="1" i="0" u="none" strike="noStrike" cap="none" dirty="0" err="1">
                <a:solidFill>
                  <a:srgbClr val="000000"/>
                </a:solidFill>
                <a:latin typeface="Arial"/>
                <a:ea typeface="Arial"/>
                <a:cs typeface="Arial"/>
                <a:sym typeface="Arial"/>
              </a:rPr>
              <a:t>rôles</a:t>
            </a:r>
            <a:r>
              <a:rPr lang="en-US" sz="2596" b="1" i="0" u="none" strike="noStrike" cap="none" dirty="0">
                <a:solidFill>
                  <a:srgbClr val="000000"/>
                </a:solidFill>
                <a:latin typeface="Arial"/>
                <a:ea typeface="Arial"/>
                <a:cs typeface="Arial"/>
                <a:sym typeface="Arial"/>
              </a:rPr>
              <a:t> :</a:t>
            </a:r>
            <a:endParaRPr dirty="0"/>
          </a:p>
          <a:p>
            <a:pPr marL="560659" marR="0" lvl="1" indent="-280328" algn="just" rtl="0">
              <a:lnSpc>
                <a:spcPct val="140023"/>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Choix</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dynamique</a:t>
            </a:r>
            <a:r>
              <a:rPr lang="en-US" sz="2596" b="0" i="0" u="none" strike="noStrike" cap="none" dirty="0">
                <a:solidFill>
                  <a:srgbClr val="000000"/>
                </a:solidFill>
                <a:latin typeface="Arial"/>
                <a:ea typeface="Arial"/>
                <a:cs typeface="Arial"/>
                <a:sym typeface="Arial"/>
              </a:rPr>
              <a:t> du </a:t>
            </a:r>
            <a:r>
              <a:rPr lang="en-US" sz="2596" b="0" i="0" u="none" strike="noStrike" cap="none" dirty="0" err="1">
                <a:solidFill>
                  <a:srgbClr val="000000"/>
                </a:solidFill>
                <a:latin typeface="Arial"/>
                <a:ea typeface="Arial"/>
                <a:cs typeface="Arial"/>
                <a:sym typeface="Arial"/>
              </a:rPr>
              <a:t>meilleur</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chemin</a:t>
            </a:r>
            <a:r>
              <a:rPr lang="en-US" sz="2596" b="0" i="0" u="none" strike="noStrike" cap="none" dirty="0">
                <a:solidFill>
                  <a:srgbClr val="000000"/>
                </a:solidFill>
                <a:latin typeface="Arial"/>
                <a:ea typeface="Arial"/>
                <a:cs typeface="Arial"/>
                <a:sym typeface="Arial"/>
              </a:rPr>
              <a:t> pour </a:t>
            </a:r>
            <a:r>
              <a:rPr lang="en-US" sz="2596" b="0" i="0" u="none" strike="noStrike" cap="none" dirty="0" err="1">
                <a:solidFill>
                  <a:srgbClr val="000000"/>
                </a:solidFill>
                <a:latin typeface="Arial"/>
                <a:ea typeface="Arial"/>
                <a:cs typeface="Arial"/>
                <a:sym typeface="Arial"/>
              </a:rPr>
              <a:t>atteindre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une</a:t>
            </a:r>
            <a:r>
              <a:rPr lang="en-US" sz="2596" b="0" i="0" u="none" strike="noStrike" cap="none" dirty="0">
                <a:solidFill>
                  <a:srgbClr val="000000"/>
                </a:solidFill>
                <a:latin typeface="Arial"/>
                <a:ea typeface="Arial"/>
                <a:cs typeface="Arial"/>
                <a:sym typeface="Arial"/>
              </a:rPr>
              <a:t> destination</a:t>
            </a:r>
            <a:endParaRPr dirty="0"/>
          </a:p>
          <a:p>
            <a:pPr marL="560659" marR="0" lvl="1" indent="-280328" algn="just" rtl="0">
              <a:lnSpc>
                <a:spcPct val="140023"/>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Routage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basé</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sur</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l’état</a:t>
            </a:r>
            <a:r>
              <a:rPr lang="en-US" sz="2596" b="0" i="0" u="none" strike="noStrike" cap="none" dirty="0">
                <a:solidFill>
                  <a:srgbClr val="000000"/>
                </a:solidFill>
                <a:latin typeface="Arial"/>
                <a:ea typeface="Arial"/>
                <a:cs typeface="Arial"/>
                <a:sym typeface="Arial"/>
              </a:rPr>
              <a:t> des liens, avec adaptation </a:t>
            </a:r>
            <a:r>
              <a:rPr lang="en-US" sz="2596" b="0" i="0" u="none" strike="noStrike" cap="none" dirty="0" err="1">
                <a:solidFill>
                  <a:srgbClr val="000000"/>
                </a:solidFill>
                <a:latin typeface="Arial"/>
                <a:ea typeface="Arial"/>
                <a:cs typeface="Arial"/>
                <a:sym typeface="Arial"/>
              </a:rPr>
              <a:t>automatique</a:t>
            </a:r>
            <a:r>
              <a:rPr lang="en-US" sz="2596" b="0" i="0" u="none" strike="noStrike" cap="none" dirty="0">
                <a:solidFill>
                  <a:srgbClr val="000000"/>
                </a:solidFill>
                <a:latin typeface="Arial"/>
                <a:ea typeface="Arial"/>
                <a:cs typeface="Arial"/>
                <a:sym typeface="Arial"/>
              </a:rPr>
              <a:t> en </a:t>
            </a:r>
            <a:r>
              <a:rPr lang="en-US" sz="2596" b="0" i="0" u="none" strike="noStrike" cap="none" dirty="0" err="1">
                <a:solidFill>
                  <a:srgbClr val="000000"/>
                </a:solidFill>
                <a:latin typeface="Arial"/>
                <a:ea typeface="Arial"/>
                <a:cs typeface="Arial"/>
                <a:sym typeface="Arial"/>
              </a:rPr>
              <a:t>cas</a:t>
            </a:r>
            <a:r>
              <a:rPr lang="en-US" sz="2596" b="0" i="0" u="none" strike="noStrike" cap="none" dirty="0">
                <a:solidFill>
                  <a:srgbClr val="000000"/>
                </a:solidFill>
                <a:latin typeface="Arial"/>
                <a:ea typeface="Arial"/>
                <a:cs typeface="Arial"/>
                <a:sym typeface="Arial"/>
              </a:rPr>
              <a:t> de </a:t>
            </a:r>
            <a:r>
              <a:rPr lang="en-US" sz="2596" b="0" i="0" u="none" strike="noStrike" cap="none" dirty="0" err="1">
                <a:solidFill>
                  <a:srgbClr val="000000"/>
                </a:solidFill>
                <a:latin typeface="Arial"/>
                <a:ea typeface="Arial"/>
                <a:cs typeface="Arial"/>
                <a:sym typeface="Arial"/>
              </a:rPr>
              <a:t>panne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ou</a:t>
            </a:r>
            <a:r>
              <a:rPr lang="en-US" sz="2596" b="0" i="0" u="none" strike="noStrike" cap="none" dirty="0">
                <a:solidFill>
                  <a:srgbClr val="000000"/>
                </a:solidFill>
                <a:latin typeface="Arial"/>
                <a:ea typeface="Arial"/>
                <a:cs typeface="Arial"/>
                <a:sym typeface="Arial"/>
              </a:rPr>
              <a:t> de congestion</a:t>
            </a:r>
            <a:endParaRPr dirty="0"/>
          </a:p>
          <a:p>
            <a:pPr marL="560659" marR="0" lvl="1" indent="-280328" algn="just" rtl="0">
              <a:lnSpc>
                <a:spcPct val="140023"/>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Découverte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dynamique</a:t>
            </a:r>
            <a:r>
              <a:rPr lang="en-US" sz="2596" b="0" i="0" u="none" strike="noStrike" cap="none" dirty="0">
                <a:solidFill>
                  <a:srgbClr val="000000"/>
                </a:solidFill>
                <a:latin typeface="Arial"/>
                <a:ea typeface="Arial"/>
                <a:cs typeface="Arial"/>
                <a:sym typeface="Arial"/>
              </a:rPr>
              <a:t> des </a:t>
            </a:r>
            <a:r>
              <a:rPr lang="en-US" sz="2596" b="0" i="0" u="none" strike="noStrike" cap="none" dirty="0" err="1">
                <a:solidFill>
                  <a:srgbClr val="000000"/>
                </a:solidFill>
                <a:latin typeface="Arial"/>
                <a:ea typeface="Arial"/>
                <a:cs typeface="Arial"/>
                <a:sym typeface="Arial"/>
              </a:rPr>
              <a:t>ressources</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disponibles</a:t>
            </a:r>
            <a:r>
              <a:rPr lang="en-US" sz="2596" b="0" i="0" u="none" strike="noStrike" cap="none" dirty="0">
                <a:solidFill>
                  <a:srgbClr val="000000"/>
                </a:solidFill>
                <a:latin typeface="Arial"/>
                <a:ea typeface="Arial"/>
                <a:cs typeface="Arial"/>
                <a:sym typeface="Arial"/>
              </a:rPr>
              <a:t> (applications, </a:t>
            </a:r>
            <a:r>
              <a:rPr lang="en-US" sz="2596" b="0" i="0" u="none" strike="noStrike" cap="none" dirty="0" err="1">
                <a:solidFill>
                  <a:srgbClr val="000000"/>
                </a:solidFill>
                <a:latin typeface="Arial"/>
                <a:ea typeface="Arial"/>
                <a:cs typeface="Arial"/>
                <a:sym typeface="Arial"/>
              </a:rPr>
              <a:t>terminaux</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hôtes</a:t>
            </a:r>
            <a:r>
              <a:rPr lang="en-US" sz="2596" b="0" i="0" u="none" strike="noStrike" cap="none" dirty="0">
                <a:solidFill>
                  <a:srgbClr val="000000"/>
                </a:solidFill>
                <a:latin typeface="Arial"/>
                <a:ea typeface="Arial"/>
                <a:cs typeface="Arial"/>
                <a:sym typeface="Arial"/>
              </a:rPr>
              <a:t>)</a:t>
            </a:r>
            <a:endParaRPr dirty="0"/>
          </a:p>
          <a:p>
            <a:pPr marL="560659" marR="0" lvl="1" indent="-280328" algn="just" rtl="0">
              <a:lnSpc>
                <a:spcPct val="140023"/>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Gestion</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autonome</a:t>
            </a:r>
            <a:r>
              <a:rPr lang="en-US" sz="2596" b="0" i="0" u="none" strike="noStrike" cap="none" dirty="0">
                <a:solidFill>
                  <a:srgbClr val="000000"/>
                </a:solidFill>
                <a:latin typeface="Arial"/>
                <a:ea typeface="Arial"/>
                <a:cs typeface="Arial"/>
                <a:sym typeface="Arial"/>
              </a:rPr>
              <a:t> de </a:t>
            </a:r>
            <a:r>
              <a:rPr lang="en-US" sz="2596" b="0" i="0" u="none" strike="noStrike" cap="none" dirty="0" err="1">
                <a:solidFill>
                  <a:srgbClr val="000000"/>
                </a:solidFill>
                <a:latin typeface="Arial"/>
                <a:ea typeface="Arial"/>
                <a:cs typeface="Arial"/>
                <a:sym typeface="Arial"/>
              </a:rPr>
              <a:t>l’établissement</a:t>
            </a:r>
            <a:r>
              <a:rPr lang="en-US" sz="2596" b="0" i="0" u="none" strike="noStrike" cap="none" dirty="0">
                <a:solidFill>
                  <a:srgbClr val="000000"/>
                </a:solidFill>
                <a:latin typeface="Arial"/>
                <a:ea typeface="Arial"/>
                <a:cs typeface="Arial"/>
                <a:sym typeface="Arial"/>
              </a:rPr>
              <a:t>, du </a:t>
            </a:r>
            <a:r>
              <a:rPr lang="en-US" sz="2596" b="0" i="0" u="none" strike="noStrike" cap="none" dirty="0" err="1">
                <a:solidFill>
                  <a:srgbClr val="000000"/>
                </a:solidFill>
                <a:latin typeface="Arial"/>
                <a:ea typeface="Arial"/>
                <a:cs typeface="Arial"/>
                <a:sym typeface="Arial"/>
              </a:rPr>
              <a:t>maintien</a:t>
            </a:r>
            <a:r>
              <a:rPr lang="en-US" sz="2596" b="0" i="0" u="none" strike="noStrike" cap="none" dirty="0">
                <a:solidFill>
                  <a:srgbClr val="000000"/>
                </a:solidFill>
                <a:latin typeface="Arial"/>
                <a:ea typeface="Arial"/>
                <a:cs typeface="Arial"/>
                <a:sym typeface="Arial"/>
              </a:rPr>
              <a:t> et de la </a:t>
            </a:r>
            <a:r>
              <a:rPr lang="en-US" sz="2596" b="0" i="0" u="none" strike="noStrike" cap="none" dirty="0" err="1">
                <a:solidFill>
                  <a:srgbClr val="000000"/>
                </a:solidFill>
                <a:latin typeface="Arial"/>
                <a:ea typeface="Arial"/>
                <a:cs typeface="Arial"/>
                <a:sym typeface="Arial"/>
              </a:rPr>
              <a:t>terminaison</a:t>
            </a:r>
            <a:r>
              <a:rPr lang="en-US" sz="2596" b="0" i="0" u="none" strike="noStrike" cap="none" dirty="0">
                <a:solidFill>
                  <a:srgbClr val="000000"/>
                </a:solidFill>
                <a:latin typeface="Arial"/>
                <a:ea typeface="Arial"/>
                <a:cs typeface="Arial"/>
                <a:sym typeface="Arial"/>
              </a:rPr>
              <a:t> des sessions</a:t>
            </a:r>
            <a:endParaRPr dirty="0"/>
          </a:p>
          <a:p>
            <a:pPr marL="560659" marR="0" lvl="1" indent="-280328" algn="just" rtl="0">
              <a:lnSpc>
                <a:spcPct val="140023"/>
              </a:lnSpc>
              <a:spcBef>
                <a:spcPts val="0"/>
              </a:spcBef>
              <a:spcAft>
                <a:spcPts val="0"/>
              </a:spcAft>
              <a:buClr>
                <a:srgbClr val="000000"/>
              </a:buClr>
              <a:buSzPts val="2596"/>
              <a:buFont typeface="Arial"/>
              <a:buChar char="•"/>
            </a:pPr>
            <a:r>
              <a:rPr lang="en-US" sz="2596" b="0" i="0" u="none" strike="noStrike" cap="none" dirty="0">
                <a:solidFill>
                  <a:srgbClr val="000000"/>
                </a:solidFill>
                <a:latin typeface="Arial"/>
                <a:ea typeface="Arial"/>
                <a:cs typeface="Arial"/>
                <a:sym typeface="Arial"/>
              </a:rPr>
              <a:t>Communication </a:t>
            </a:r>
            <a:r>
              <a:rPr lang="en-US" sz="2596" b="0" i="0" u="none" strike="noStrike" cap="none" dirty="0" err="1">
                <a:solidFill>
                  <a:srgbClr val="000000"/>
                </a:solidFill>
                <a:latin typeface="Arial"/>
                <a:ea typeface="Arial"/>
                <a:cs typeface="Arial"/>
                <a:sym typeface="Arial"/>
              </a:rPr>
              <a:t>directe</a:t>
            </a:r>
            <a:r>
              <a:rPr lang="en-US" sz="2596" b="0" i="0" u="none" strike="noStrike" cap="none" dirty="0">
                <a:solidFill>
                  <a:srgbClr val="000000"/>
                </a:solidFill>
                <a:latin typeface="Arial"/>
                <a:ea typeface="Arial"/>
                <a:cs typeface="Arial"/>
                <a:sym typeface="Arial"/>
              </a:rPr>
              <a:t> entre </a:t>
            </a:r>
            <a:r>
              <a:rPr lang="en-US" sz="2596" b="0" i="0" u="none" strike="noStrike" cap="none" dirty="0" err="1">
                <a:solidFill>
                  <a:srgbClr val="000000"/>
                </a:solidFill>
                <a:latin typeface="Arial"/>
                <a:ea typeface="Arial"/>
                <a:cs typeface="Arial"/>
                <a:sym typeface="Arial"/>
              </a:rPr>
              <a:t>nœuds</a:t>
            </a:r>
            <a:r>
              <a:rPr lang="en-US" sz="2596" b="0" i="0" u="none" strike="noStrike" cap="none" dirty="0">
                <a:solidFill>
                  <a:srgbClr val="000000"/>
                </a:solidFill>
                <a:latin typeface="Arial"/>
                <a:ea typeface="Arial"/>
                <a:cs typeface="Arial"/>
                <a:sym typeface="Arial"/>
              </a:rPr>
              <a:t>, sans passer par un </a:t>
            </a:r>
            <a:r>
              <a:rPr lang="en-US" sz="2596" b="0" i="0" u="none" strike="noStrike" cap="none" dirty="0" err="1">
                <a:solidFill>
                  <a:srgbClr val="000000"/>
                </a:solidFill>
                <a:latin typeface="Arial"/>
                <a:ea typeface="Arial"/>
                <a:cs typeface="Arial"/>
                <a:sym typeface="Arial"/>
              </a:rPr>
              <a:t>hôte</a:t>
            </a:r>
            <a:r>
              <a:rPr lang="en-US" sz="2596" b="0" i="0" u="none" strike="noStrike" cap="none" dirty="0">
                <a:solidFill>
                  <a:srgbClr val="000000"/>
                </a:solidFill>
                <a:latin typeface="Arial"/>
                <a:ea typeface="Arial"/>
                <a:cs typeface="Arial"/>
                <a:sym typeface="Arial"/>
              </a:rPr>
              <a:t> central, </a:t>
            </a:r>
            <a:r>
              <a:rPr lang="en-US" sz="2596" b="0" i="0" u="none" strike="noStrike" cap="none" dirty="0" err="1">
                <a:solidFill>
                  <a:srgbClr val="000000"/>
                </a:solidFill>
                <a:latin typeface="Arial"/>
                <a:ea typeface="Arial"/>
                <a:cs typeface="Arial"/>
                <a:sym typeface="Arial"/>
              </a:rPr>
              <a:t>réduisant</a:t>
            </a:r>
            <a:r>
              <a:rPr lang="en-US" sz="2596" b="0" i="0" u="none" strike="noStrike" cap="none" dirty="0">
                <a:solidFill>
                  <a:srgbClr val="000000"/>
                </a:solidFill>
                <a:latin typeface="Arial"/>
                <a:ea typeface="Arial"/>
                <a:cs typeface="Arial"/>
                <a:sym typeface="Arial"/>
              </a:rPr>
              <a:t> la charge </a:t>
            </a:r>
            <a:r>
              <a:rPr lang="en-US" sz="2596" b="0" i="0" u="none" strike="noStrike" cap="none" dirty="0" err="1">
                <a:solidFill>
                  <a:srgbClr val="000000"/>
                </a:solidFill>
                <a:latin typeface="Arial"/>
                <a:ea typeface="Arial"/>
                <a:cs typeface="Arial"/>
                <a:sym typeface="Arial"/>
              </a:rPr>
              <a:t>sur</a:t>
            </a:r>
            <a:r>
              <a:rPr lang="en-US" sz="2596" b="0" i="0" u="none" strike="noStrike" cap="none" dirty="0">
                <a:solidFill>
                  <a:srgbClr val="000000"/>
                </a:solidFill>
                <a:latin typeface="Arial"/>
                <a:ea typeface="Arial"/>
                <a:cs typeface="Arial"/>
                <a:sym typeface="Arial"/>
              </a:rPr>
              <a:t> les </a:t>
            </a:r>
            <a:r>
              <a:rPr lang="en-US" sz="2596" b="0" i="0" u="none" strike="noStrike" cap="none" dirty="0" err="1">
                <a:solidFill>
                  <a:srgbClr val="000000"/>
                </a:solidFill>
                <a:latin typeface="Arial"/>
                <a:ea typeface="Arial"/>
                <a:cs typeface="Arial"/>
                <a:sym typeface="Arial"/>
              </a:rPr>
              <a:t>systèmes</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centraux</a:t>
            </a:r>
            <a:r>
              <a:rPr lang="en-US" sz="2596" b="0" i="0" u="none" strike="noStrike" cap="none" dirty="0">
                <a:solidFill>
                  <a:srgbClr val="000000"/>
                </a:solidFill>
                <a:latin typeface="Arial"/>
                <a:ea typeface="Arial"/>
                <a:cs typeface="Arial"/>
                <a:sym typeface="Arial"/>
              </a:rPr>
              <a:t>.</a:t>
            </a:r>
            <a:endParaRPr dirty="0"/>
          </a:p>
          <a:p>
            <a:pPr marL="0" marR="0" lvl="0" indent="0" algn="just" rtl="0">
              <a:lnSpc>
                <a:spcPct val="140023"/>
              </a:lnSpc>
              <a:spcBef>
                <a:spcPts val="0"/>
              </a:spcBef>
              <a:spcAft>
                <a:spcPts val="0"/>
              </a:spcAft>
              <a:buNone/>
            </a:pPr>
            <a:endParaRPr sz="2596"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p:nvPr/>
        </p:nvSpPr>
        <p:spPr>
          <a:xfrm>
            <a:off x="8697096" y="3744883"/>
            <a:ext cx="890059" cy="862244"/>
          </a:xfrm>
          <a:custGeom>
            <a:avLst/>
            <a:gdLst/>
            <a:ahLst/>
            <a:cxnLst/>
            <a:rect l="l" t="t" r="r" b="b"/>
            <a:pathLst>
              <a:path w="890059" h="862244" extrusionOk="0">
                <a:moveTo>
                  <a:pt x="0" y="0"/>
                </a:moveTo>
                <a:lnTo>
                  <a:pt x="890059" y="0"/>
                </a:lnTo>
                <a:lnTo>
                  <a:pt x="890059" y="862244"/>
                </a:lnTo>
                <a:lnTo>
                  <a:pt x="0" y="862244"/>
                </a:lnTo>
                <a:lnTo>
                  <a:pt x="0" y="0"/>
                </a:lnTo>
                <a:close/>
              </a:path>
            </a:pathLst>
          </a:custGeom>
          <a:blipFill rotWithShape="1">
            <a:blip r:embed="rId3">
              <a:alphaModFix/>
            </a:blip>
            <a:stretch>
              <a:fillRect/>
            </a:stretch>
          </a:blipFill>
          <a:ln>
            <a:noFill/>
          </a:ln>
        </p:spPr>
      </p:sp>
      <p:sp>
        <p:nvSpPr>
          <p:cNvPr id="175" name="Google Shape;175;p20"/>
          <p:cNvSpPr/>
          <p:nvPr/>
        </p:nvSpPr>
        <p:spPr>
          <a:xfrm>
            <a:off x="7591634" y="3343621"/>
            <a:ext cx="432247" cy="609579"/>
          </a:xfrm>
          <a:custGeom>
            <a:avLst/>
            <a:gdLst/>
            <a:ahLst/>
            <a:cxnLst/>
            <a:rect l="l" t="t" r="r" b="b"/>
            <a:pathLst>
              <a:path w="432247" h="609579" extrusionOk="0">
                <a:moveTo>
                  <a:pt x="0" y="0"/>
                </a:moveTo>
                <a:lnTo>
                  <a:pt x="432246" y="0"/>
                </a:lnTo>
                <a:lnTo>
                  <a:pt x="432246" y="609578"/>
                </a:lnTo>
                <a:lnTo>
                  <a:pt x="0" y="609578"/>
                </a:lnTo>
                <a:lnTo>
                  <a:pt x="0" y="0"/>
                </a:lnTo>
                <a:close/>
              </a:path>
            </a:pathLst>
          </a:custGeom>
          <a:blipFill rotWithShape="1">
            <a:blip r:embed="rId4">
              <a:alphaModFix/>
            </a:blip>
            <a:stretch>
              <a:fillRect/>
            </a:stretch>
          </a:blipFill>
          <a:ln>
            <a:noFill/>
          </a:ln>
        </p:spPr>
      </p:sp>
      <p:sp>
        <p:nvSpPr>
          <p:cNvPr id="176" name="Google Shape;176;p20"/>
          <p:cNvSpPr/>
          <p:nvPr/>
        </p:nvSpPr>
        <p:spPr>
          <a:xfrm>
            <a:off x="10143545" y="3320909"/>
            <a:ext cx="665899" cy="655002"/>
          </a:xfrm>
          <a:custGeom>
            <a:avLst/>
            <a:gdLst/>
            <a:ahLst/>
            <a:cxnLst/>
            <a:rect l="l" t="t" r="r" b="b"/>
            <a:pathLst>
              <a:path w="665899" h="655002" extrusionOk="0">
                <a:moveTo>
                  <a:pt x="0" y="0"/>
                </a:moveTo>
                <a:lnTo>
                  <a:pt x="665899" y="0"/>
                </a:lnTo>
                <a:lnTo>
                  <a:pt x="665899" y="655002"/>
                </a:lnTo>
                <a:lnTo>
                  <a:pt x="0" y="655002"/>
                </a:lnTo>
                <a:lnTo>
                  <a:pt x="0" y="0"/>
                </a:lnTo>
                <a:close/>
              </a:path>
            </a:pathLst>
          </a:custGeom>
          <a:blipFill rotWithShape="1">
            <a:blip r:embed="rId5">
              <a:alphaModFix/>
            </a:blip>
            <a:stretch>
              <a:fillRect/>
            </a:stretch>
          </a:blipFill>
          <a:ln>
            <a:noFill/>
          </a:ln>
        </p:spPr>
      </p:sp>
      <p:sp>
        <p:nvSpPr>
          <p:cNvPr id="178" name="Google Shape;178;p20"/>
          <p:cNvSpPr txBox="1"/>
          <p:nvPr/>
        </p:nvSpPr>
        <p:spPr>
          <a:xfrm>
            <a:off x="1058786" y="1378170"/>
            <a:ext cx="5445027" cy="677108"/>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4000" b="1" i="0" u="none" strike="noStrike" cap="none" dirty="0">
                <a:solidFill>
                  <a:srgbClr val="000000"/>
                </a:solidFill>
                <a:sym typeface="Arial"/>
              </a:rPr>
              <a:t>2- </a:t>
            </a:r>
            <a:r>
              <a:rPr lang="en-US" sz="4000" b="1" i="0" u="none" strike="noStrike" cap="none" dirty="0" smtClean="0">
                <a:solidFill>
                  <a:srgbClr val="000000"/>
                </a:solidFill>
                <a:sym typeface="Arial"/>
              </a:rPr>
              <a:t>Types de </a:t>
            </a:r>
            <a:r>
              <a:rPr lang="en-US" sz="4000" b="1" i="0" u="none" strike="noStrike" cap="none" dirty="0" err="1" smtClean="0">
                <a:solidFill>
                  <a:srgbClr val="000000"/>
                </a:solidFill>
                <a:sym typeface="Arial"/>
              </a:rPr>
              <a:t>noeud</a:t>
            </a:r>
            <a:endParaRPr sz="4000" dirty="0"/>
          </a:p>
        </p:txBody>
      </p:sp>
      <p:sp>
        <p:nvSpPr>
          <p:cNvPr id="2" name="Rectangle 1"/>
          <p:cNvSpPr/>
          <p:nvPr/>
        </p:nvSpPr>
        <p:spPr>
          <a:xfrm>
            <a:off x="1468689" y="2451069"/>
            <a:ext cx="14643670" cy="1292662"/>
          </a:xfrm>
          <a:prstGeom prst="rect">
            <a:avLst/>
          </a:prstGeom>
        </p:spPr>
        <p:txBody>
          <a:bodyPr wrap="square">
            <a:spAutoFit/>
          </a:bodyPr>
          <a:lstStyle/>
          <a:p>
            <a:pPr>
              <a:lnSpc>
                <a:spcPct val="150000"/>
              </a:lnSpc>
            </a:pPr>
            <a:r>
              <a:rPr lang="fr-FR" sz="2600" dirty="0"/>
              <a:t>Un réseau APPN possède les 3 types de nœuds </a:t>
            </a:r>
            <a:r>
              <a:rPr lang="fr-FR" sz="2600" dirty="0" smtClean="0"/>
              <a:t>: le </a:t>
            </a:r>
            <a:r>
              <a:rPr lang="fr-FR" sz="2600" dirty="0"/>
              <a:t>nœud de niveau inférieur ou LEN (</a:t>
            </a:r>
            <a:r>
              <a:rPr lang="fr-FR" sz="2600" dirty="0" err="1"/>
              <a:t>Low</a:t>
            </a:r>
            <a:r>
              <a:rPr lang="fr-FR" sz="2600" dirty="0"/>
              <a:t> Entry </a:t>
            </a:r>
            <a:r>
              <a:rPr lang="fr-FR" sz="2600" dirty="0" err="1"/>
              <a:t>Node</a:t>
            </a:r>
            <a:r>
              <a:rPr lang="fr-FR" sz="2600" dirty="0"/>
              <a:t>), le nœud d’extrémité ou EN (End </a:t>
            </a:r>
            <a:r>
              <a:rPr lang="fr-FR" sz="2600" dirty="0" err="1"/>
              <a:t>Node</a:t>
            </a:r>
            <a:r>
              <a:rPr lang="fr-FR" sz="2600" dirty="0"/>
              <a:t>) et le nœud de réseau ou NN (Network </a:t>
            </a:r>
            <a:r>
              <a:rPr lang="fr-FR" sz="2600" dirty="0" err="1"/>
              <a:t>Node</a:t>
            </a:r>
            <a:r>
              <a:rPr lang="fr-FR" sz="2600" dirty="0" smtClean="0"/>
              <a:t>).</a:t>
            </a:r>
            <a:endParaRPr lang="en-US" sz="2600"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3644" y="3975910"/>
            <a:ext cx="9729749" cy="549504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p:nvPr/>
        </p:nvSpPr>
        <p:spPr>
          <a:xfrm>
            <a:off x="1317369" y="1307476"/>
            <a:ext cx="7106334" cy="67710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i="0" u="none" strike="noStrike" cap="none" dirty="0" err="1">
                <a:solidFill>
                  <a:srgbClr val="000000"/>
                </a:solidFill>
                <a:sym typeface="Arial"/>
              </a:rPr>
              <a:t>Connexion</a:t>
            </a:r>
            <a:r>
              <a:rPr lang="en-US" sz="4000" b="1" i="0" u="none" strike="noStrike" cap="none" dirty="0">
                <a:solidFill>
                  <a:srgbClr val="000000"/>
                </a:solidFill>
                <a:sym typeface="Arial"/>
              </a:rPr>
              <a:t> entre </a:t>
            </a:r>
            <a:r>
              <a:rPr lang="en-US" sz="4000" b="1" i="0" u="none" strike="noStrike" cap="none" dirty="0" err="1">
                <a:solidFill>
                  <a:srgbClr val="000000"/>
                </a:solidFill>
                <a:sym typeface="Arial"/>
              </a:rPr>
              <a:t>nœuds</a:t>
            </a:r>
            <a:r>
              <a:rPr lang="en-US" sz="4000" b="1" i="0" u="none" strike="noStrike" cap="none" dirty="0">
                <a:solidFill>
                  <a:srgbClr val="000000"/>
                </a:solidFill>
                <a:sym typeface="Arial"/>
              </a:rPr>
              <a:t> </a:t>
            </a:r>
            <a:endParaRPr sz="4000" dirty="0"/>
          </a:p>
        </p:txBody>
      </p:sp>
      <p:sp>
        <p:nvSpPr>
          <p:cNvPr id="193" name="Google Shape;193;p22"/>
          <p:cNvSpPr txBox="1"/>
          <p:nvPr/>
        </p:nvSpPr>
        <p:spPr>
          <a:xfrm>
            <a:off x="1317369" y="2442128"/>
            <a:ext cx="15407100" cy="8260723"/>
          </a:xfrm>
          <a:prstGeom prst="rect">
            <a:avLst/>
          </a:prstGeom>
          <a:noFill/>
          <a:ln>
            <a:noFill/>
          </a:ln>
        </p:spPr>
        <p:txBody>
          <a:bodyPr spcFirstLastPara="1" wrap="square" lIns="0" tIns="0" rIns="0" bIns="0" anchor="t" anchorCtr="0">
            <a:spAutoFit/>
          </a:bodyPr>
          <a:lstStyle/>
          <a:p>
            <a:pPr marL="0" marR="0" lvl="0" indent="0" algn="just" rtl="0">
              <a:lnSpc>
                <a:spcPct val="139963"/>
              </a:lnSpc>
              <a:spcBef>
                <a:spcPts val="0"/>
              </a:spcBef>
              <a:spcAft>
                <a:spcPts val="0"/>
              </a:spcAft>
              <a:buNone/>
            </a:pPr>
            <a:r>
              <a:rPr lang="en-US" sz="2700" b="0" i="0" u="none" strike="noStrike" cap="none" dirty="0">
                <a:solidFill>
                  <a:srgbClr val="000000"/>
                </a:solidFill>
                <a:latin typeface="Arial"/>
                <a:ea typeface="Arial"/>
                <a:cs typeface="Arial"/>
                <a:sym typeface="Arial"/>
              </a:rPr>
              <a:t>La </a:t>
            </a:r>
            <a:r>
              <a:rPr lang="en-US" sz="2700" b="0" i="0" u="none" strike="noStrike" cap="none" dirty="0" err="1">
                <a:solidFill>
                  <a:srgbClr val="000000"/>
                </a:solidFill>
                <a:latin typeface="Arial"/>
                <a:ea typeface="Arial"/>
                <a:cs typeface="Arial"/>
                <a:sym typeface="Arial"/>
              </a:rPr>
              <a:t>connexion</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dynamique</a:t>
            </a:r>
            <a:r>
              <a:rPr lang="en-US" sz="2700" b="0" i="0" u="none" strike="noStrike" cap="none" dirty="0">
                <a:solidFill>
                  <a:srgbClr val="000000"/>
                </a:solidFill>
                <a:latin typeface="Arial"/>
                <a:ea typeface="Arial"/>
                <a:cs typeface="Arial"/>
                <a:sym typeface="Arial"/>
              </a:rPr>
              <a:t> entre </a:t>
            </a:r>
            <a:r>
              <a:rPr lang="en-US" sz="2700" b="0" i="0" u="none" strike="noStrike" cap="none" dirty="0" err="1">
                <a:solidFill>
                  <a:srgbClr val="000000"/>
                </a:solidFill>
                <a:latin typeface="Arial"/>
                <a:ea typeface="Arial"/>
                <a:cs typeface="Arial"/>
                <a:sym typeface="Arial"/>
              </a:rPr>
              <a:t>nœuds</a:t>
            </a:r>
            <a:r>
              <a:rPr lang="en-US" sz="2700" b="0" i="0" u="none" strike="noStrike" cap="none" dirty="0">
                <a:solidFill>
                  <a:srgbClr val="000000"/>
                </a:solidFill>
                <a:latin typeface="Arial"/>
                <a:ea typeface="Arial"/>
                <a:cs typeface="Arial"/>
                <a:sym typeface="Arial"/>
              </a:rPr>
              <a:t> suit </a:t>
            </a:r>
            <a:r>
              <a:rPr lang="en-US" sz="2700" b="0" i="0" u="none" strike="noStrike" cap="none" dirty="0" err="1">
                <a:solidFill>
                  <a:srgbClr val="000000"/>
                </a:solidFill>
                <a:latin typeface="Arial"/>
                <a:ea typeface="Arial"/>
                <a:cs typeface="Arial"/>
                <a:sym typeface="Arial"/>
              </a:rPr>
              <a:t>trois</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étapes</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principales</a:t>
            </a:r>
            <a:r>
              <a:rPr lang="en-US" sz="2700" b="0" i="0" u="none" strike="noStrike" cap="none" dirty="0">
                <a:solidFill>
                  <a:srgbClr val="000000"/>
                </a:solidFill>
                <a:latin typeface="Arial"/>
                <a:ea typeface="Arial"/>
                <a:cs typeface="Arial"/>
                <a:sym typeface="Arial"/>
              </a:rPr>
              <a:t> </a:t>
            </a:r>
            <a:r>
              <a:rPr lang="en-US" sz="2700" b="0" i="0" u="none" strike="noStrike" cap="none" dirty="0" smtClean="0">
                <a:solidFill>
                  <a:srgbClr val="000000"/>
                </a:solidFill>
                <a:latin typeface="Arial"/>
                <a:ea typeface="Arial"/>
                <a:cs typeface="Arial"/>
                <a:sym typeface="Arial"/>
              </a:rPr>
              <a:t>:</a:t>
            </a:r>
          </a:p>
          <a:p>
            <a:pPr marL="0" marR="0" lvl="0" indent="0" algn="just" rtl="0">
              <a:lnSpc>
                <a:spcPct val="150000"/>
              </a:lnSpc>
              <a:spcBef>
                <a:spcPts val="0"/>
              </a:spcBef>
              <a:spcAft>
                <a:spcPts val="0"/>
              </a:spcAft>
              <a:buNone/>
            </a:pPr>
            <a:endParaRPr sz="2700" b="0" i="0" u="none" strike="noStrike" cap="none" dirty="0">
              <a:solidFill>
                <a:srgbClr val="000000"/>
              </a:solidFill>
              <a:latin typeface="Arial"/>
              <a:ea typeface="Arial"/>
              <a:cs typeface="Arial"/>
              <a:sym typeface="Arial"/>
            </a:endParaRPr>
          </a:p>
          <a:p>
            <a:pPr marL="582930" marR="0" lvl="1" indent="-291465" algn="just" rtl="0">
              <a:lnSpc>
                <a:spcPct val="150000"/>
              </a:lnSpc>
              <a:spcBef>
                <a:spcPts val="0"/>
              </a:spcBef>
              <a:spcAft>
                <a:spcPts val="0"/>
              </a:spcAft>
              <a:buClr>
                <a:srgbClr val="000000"/>
              </a:buClr>
              <a:buSzPts val="2700"/>
              <a:buFont typeface="Arial"/>
              <a:buChar char="•"/>
            </a:pPr>
            <a:r>
              <a:rPr lang="en-US" sz="2700" b="1" i="0" u="none" strike="noStrike" cap="none" dirty="0" err="1">
                <a:solidFill>
                  <a:srgbClr val="000000"/>
                </a:solidFill>
                <a:latin typeface="Arial"/>
                <a:ea typeface="Arial"/>
                <a:cs typeface="Arial"/>
                <a:sym typeface="Arial"/>
              </a:rPr>
              <a:t>Échange</a:t>
            </a:r>
            <a:r>
              <a:rPr lang="en-US" sz="2700" b="1" i="0" u="none" strike="noStrike" cap="none" dirty="0">
                <a:solidFill>
                  <a:srgbClr val="000000"/>
                </a:solidFill>
                <a:latin typeface="Arial"/>
                <a:ea typeface="Arial"/>
                <a:cs typeface="Arial"/>
                <a:sym typeface="Arial"/>
              </a:rPr>
              <a:t> XID :</a:t>
            </a:r>
            <a:r>
              <a:rPr lang="en-US" sz="2700" b="0" i="0" u="none" strike="noStrike" cap="none" dirty="0">
                <a:solidFill>
                  <a:srgbClr val="000000"/>
                </a:solidFill>
                <a:latin typeface="Arial"/>
                <a:ea typeface="Arial"/>
                <a:cs typeface="Arial"/>
                <a:sym typeface="Arial"/>
              </a:rPr>
              <a:t> Première </a:t>
            </a:r>
            <a:r>
              <a:rPr lang="en-US" sz="2700" b="0" i="0" u="none" strike="noStrike" cap="none" dirty="0" err="1">
                <a:solidFill>
                  <a:srgbClr val="000000"/>
                </a:solidFill>
                <a:latin typeface="Arial"/>
                <a:ea typeface="Arial"/>
                <a:cs typeface="Arial"/>
                <a:sym typeface="Arial"/>
              </a:rPr>
              <a:t>négociation</a:t>
            </a:r>
            <a:r>
              <a:rPr lang="en-US" sz="2700" b="0" i="0" u="none" strike="noStrike" cap="none" dirty="0">
                <a:solidFill>
                  <a:srgbClr val="000000"/>
                </a:solidFill>
                <a:latin typeface="Arial"/>
                <a:ea typeface="Arial"/>
                <a:cs typeface="Arial"/>
                <a:sym typeface="Arial"/>
              </a:rPr>
              <a:t> entre </a:t>
            </a:r>
            <a:r>
              <a:rPr lang="en-US" sz="2700" b="0" i="0" u="none" strike="noStrike" cap="none" dirty="0" err="1">
                <a:solidFill>
                  <a:srgbClr val="000000"/>
                </a:solidFill>
                <a:latin typeface="Arial"/>
                <a:ea typeface="Arial"/>
                <a:cs typeface="Arial"/>
                <a:sym typeface="Arial"/>
              </a:rPr>
              <a:t>nœuds</a:t>
            </a:r>
            <a:r>
              <a:rPr lang="en-US" sz="2700" b="0" i="0" u="none" strike="noStrike" cap="none" dirty="0">
                <a:solidFill>
                  <a:srgbClr val="000000"/>
                </a:solidFill>
                <a:latin typeface="Arial"/>
                <a:ea typeface="Arial"/>
                <a:cs typeface="Arial"/>
                <a:sym typeface="Arial"/>
              </a:rPr>
              <a:t> pour </a:t>
            </a:r>
            <a:r>
              <a:rPr lang="en-US" sz="2700" b="0" i="0" u="none" strike="noStrike" cap="none" dirty="0" err="1">
                <a:solidFill>
                  <a:srgbClr val="000000"/>
                </a:solidFill>
                <a:latin typeface="Arial"/>
                <a:ea typeface="Arial"/>
                <a:cs typeface="Arial"/>
                <a:sym typeface="Arial"/>
              </a:rPr>
              <a:t>s’identifier</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échanger</a:t>
            </a:r>
            <a:r>
              <a:rPr lang="en-US" sz="2700" b="0" i="0" u="none" strike="noStrike" cap="none" dirty="0">
                <a:solidFill>
                  <a:srgbClr val="000000"/>
                </a:solidFill>
                <a:latin typeface="Arial"/>
                <a:ea typeface="Arial"/>
                <a:cs typeface="Arial"/>
                <a:sym typeface="Arial"/>
              </a:rPr>
              <a:t> les </a:t>
            </a:r>
            <a:r>
              <a:rPr lang="en-US" sz="2700" b="0" i="0" u="none" strike="noStrike" cap="none" dirty="0" err="1">
                <a:solidFill>
                  <a:srgbClr val="000000"/>
                </a:solidFill>
                <a:latin typeface="Arial"/>
                <a:ea typeface="Arial"/>
                <a:cs typeface="Arial"/>
                <a:sym typeface="Arial"/>
              </a:rPr>
              <a:t>paramètres</a:t>
            </a:r>
            <a:r>
              <a:rPr lang="en-US" sz="2700" b="0" i="0" u="none" strike="noStrike" cap="none" dirty="0">
                <a:solidFill>
                  <a:srgbClr val="000000"/>
                </a:solidFill>
                <a:latin typeface="Arial"/>
                <a:ea typeface="Arial"/>
                <a:cs typeface="Arial"/>
                <a:sym typeface="Arial"/>
              </a:rPr>
              <a:t> et </a:t>
            </a:r>
            <a:r>
              <a:rPr lang="en-US" sz="2700" b="0" i="0" u="none" strike="noStrike" cap="none" dirty="0" err="1">
                <a:solidFill>
                  <a:srgbClr val="000000"/>
                </a:solidFill>
                <a:latin typeface="Arial"/>
                <a:ea typeface="Arial"/>
                <a:cs typeface="Arial"/>
                <a:sym typeface="Arial"/>
              </a:rPr>
              <a:t>activer</a:t>
            </a:r>
            <a:r>
              <a:rPr lang="en-US" sz="2700" b="0" i="0" u="none" strike="noStrike" cap="none" dirty="0">
                <a:solidFill>
                  <a:srgbClr val="000000"/>
                </a:solidFill>
                <a:latin typeface="Arial"/>
                <a:ea typeface="Arial"/>
                <a:cs typeface="Arial"/>
                <a:sym typeface="Arial"/>
              </a:rPr>
              <a:t> le lien</a:t>
            </a:r>
            <a:r>
              <a:rPr lang="en-US" sz="2700" b="0" i="0" u="none" strike="noStrike" cap="none" dirty="0" smtClean="0">
                <a:solidFill>
                  <a:srgbClr val="000000"/>
                </a:solidFill>
                <a:latin typeface="Arial"/>
                <a:ea typeface="Arial"/>
                <a:cs typeface="Arial"/>
                <a:sym typeface="Arial"/>
              </a:rPr>
              <a:t>.</a:t>
            </a:r>
          </a:p>
          <a:p>
            <a:pPr marL="582930" marR="0" lvl="1" indent="-291465" algn="just" rtl="0">
              <a:lnSpc>
                <a:spcPct val="150000"/>
              </a:lnSpc>
              <a:spcBef>
                <a:spcPts val="0"/>
              </a:spcBef>
              <a:spcAft>
                <a:spcPts val="0"/>
              </a:spcAft>
              <a:buClr>
                <a:srgbClr val="000000"/>
              </a:buClr>
              <a:buSzPts val="2700"/>
              <a:buFont typeface="Arial"/>
              <a:buChar char="•"/>
            </a:pPr>
            <a:endParaRPr dirty="0"/>
          </a:p>
          <a:p>
            <a:pPr marL="582930" marR="0" lvl="1" indent="-291465" algn="just" rtl="0">
              <a:lnSpc>
                <a:spcPct val="150000"/>
              </a:lnSpc>
              <a:spcBef>
                <a:spcPts val="0"/>
              </a:spcBef>
              <a:spcAft>
                <a:spcPts val="0"/>
              </a:spcAft>
              <a:buClr>
                <a:srgbClr val="000000"/>
              </a:buClr>
              <a:buSzPts val="2700"/>
              <a:buFont typeface="Arial"/>
              <a:buChar char="•"/>
            </a:pPr>
            <a:r>
              <a:rPr lang="en-US" sz="2700" b="1" i="0" u="none" strike="noStrike" cap="none" dirty="0">
                <a:solidFill>
                  <a:srgbClr val="000000"/>
                </a:solidFill>
                <a:latin typeface="Arial"/>
                <a:ea typeface="Arial"/>
                <a:cs typeface="Arial"/>
                <a:sym typeface="Arial"/>
              </a:rPr>
              <a:t>Session CP-CP :</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Établissement</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d’une</a:t>
            </a:r>
            <a:r>
              <a:rPr lang="en-US" sz="2700" b="0" i="0" u="none" strike="noStrike" cap="none" dirty="0">
                <a:solidFill>
                  <a:srgbClr val="000000"/>
                </a:solidFill>
                <a:latin typeface="Arial"/>
                <a:ea typeface="Arial"/>
                <a:cs typeface="Arial"/>
                <a:sym typeface="Arial"/>
              </a:rPr>
              <a:t> session de </a:t>
            </a:r>
            <a:r>
              <a:rPr lang="en-US" sz="2700" b="0" i="0" u="none" strike="noStrike" cap="none" dirty="0" err="1">
                <a:solidFill>
                  <a:srgbClr val="000000"/>
                </a:solidFill>
                <a:latin typeface="Arial"/>
                <a:ea typeface="Arial"/>
                <a:cs typeface="Arial"/>
                <a:sym typeface="Arial"/>
              </a:rPr>
              <a:t>contrôle</a:t>
            </a:r>
            <a:r>
              <a:rPr lang="en-US" sz="2700" b="0" i="0" u="none" strike="noStrike" cap="none" dirty="0">
                <a:solidFill>
                  <a:srgbClr val="000000"/>
                </a:solidFill>
                <a:latin typeface="Arial"/>
                <a:ea typeface="Arial"/>
                <a:cs typeface="Arial"/>
                <a:sym typeface="Arial"/>
              </a:rPr>
              <a:t> (LU 6.2) entre </a:t>
            </a:r>
            <a:r>
              <a:rPr lang="en-US" sz="2700" b="0" i="0" u="none" strike="noStrike" cap="none" dirty="0" err="1">
                <a:solidFill>
                  <a:srgbClr val="000000"/>
                </a:solidFill>
                <a:latin typeface="Arial"/>
                <a:ea typeface="Arial"/>
                <a:cs typeface="Arial"/>
                <a:sym typeface="Arial"/>
              </a:rPr>
              <a:t>nœuds</a:t>
            </a:r>
            <a:r>
              <a:rPr lang="en-US" sz="2700" b="0" i="0" u="none" strike="noStrike" cap="none" dirty="0">
                <a:solidFill>
                  <a:srgbClr val="000000"/>
                </a:solidFill>
                <a:latin typeface="Arial"/>
                <a:ea typeface="Arial"/>
                <a:cs typeface="Arial"/>
                <a:sym typeface="Arial"/>
              </a:rPr>
              <a:t> pour </a:t>
            </a:r>
            <a:r>
              <a:rPr lang="en-US" sz="2700" b="0" i="0" u="none" strike="noStrike" cap="none" dirty="0" err="1">
                <a:solidFill>
                  <a:srgbClr val="000000"/>
                </a:solidFill>
                <a:latin typeface="Arial"/>
                <a:ea typeface="Arial"/>
                <a:cs typeface="Arial"/>
                <a:sym typeface="Arial"/>
              </a:rPr>
              <a:t>échanger</a:t>
            </a:r>
            <a:r>
              <a:rPr lang="en-US" sz="2700" b="0" i="0" u="none" strike="noStrike" cap="none" dirty="0">
                <a:solidFill>
                  <a:srgbClr val="000000"/>
                </a:solidFill>
                <a:latin typeface="Arial"/>
                <a:ea typeface="Arial"/>
                <a:cs typeface="Arial"/>
                <a:sym typeface="Arial"/>
              </a:rPr>
              <a:t> les </a:t>
            </a:r>
            <a:r>
              <a:rPr lang="en-US" sz="2700" b="0" i="0" u="none" strike="noStrike" cap="none" dirty="0" err="1">
                <a:solidFill>
                  <a:srgbClr val="000000"/>
                </a:solidFill>
                <a:latin typeface="Arial"/>
                <a:ea typeface="Arial"/>
                <a:cs typeface="Arial"/>
                <a:sym typeface="Arial"/>
              </a:rPr>
              <a:t>données</a:t>
            </a:r>
            <a:r>
              <a:rPr lang="en-US" sz="2700" b="0" i="0" u="none" strike="noStrike" cap="none" dirty="0">
                <a:solidFill>
                  <a:srgbClr val="000000"/>
                </a:solidFill>
                <a:latin typeface="Arial"/>
                <a:ea typeface="Arial"/>
                <a:cs typeface="Arial"/>
                <a:sym typeface="Arial"/>
              </a:rPr>
              <a:t> de </a:t>
            </a:r>
            <a:r>
              <a:rPr lang="en-US" sz="2700" b="0" i="0" u="none" strike="noStrike" cap="none" dirty="0" err="1">
                <a:solidFill>
                  <a:srgbClr val="000000"/>
                </a:solidFill>
                <a:latin typeface="Arial"/>
                <a:ea typeface="Arial"/>
                <a:cs typeface="Arial"/>
                <a:sym typeface="Arial"/>
              </a:rPr>
              <a:t>gestion</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topologie</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ressources</a:t>
            </a:r>
            <a:r>
              <a:rPr lang="en-US" sz="2700" b="0" i="0" u="none" strike="noStrike" cap="none" dirty="0" smtClean="0">
                <a:solidFill>
                  <a:srgbClr val="000000"/>
                </a:solidFill>
                <a:latin typeface="Arial"/>
                <a:ea typeface="Arial"/>
                <a:cs typeface="Arial"/>
                <a:sym typeface="Arial"/>
              </a:rPr>
              <a:t>).</a:t>
            </a:r>
          </a:p>
          <a:p>
            <a:pPr marL="582930" marR="0" lvl="1" indent="-291465" algn="just" rtl="0">
              <a:lnSpc>
                <a:spcPct val="150000"/>
              </a:lnSpc>
              <a:spcBef>
                <a:spcPts val="0"/>
              </a:spcBef>
              <a:spcAft>
                <a:spcPts val="0"/>
              </a:spcAft>
              <a:buClr>
                <a:srgbClr val="000000"/>
              </a:buClr>
              <a:buSzPts val="2700"/>
              <a:buFont typeface="Arial"/>
              <a:buChar char="•"/>
            </a:pPr>
            <a:endParaRPr dirty="0"/>
          </a:p>
          <a:p>
            <a:pPr marL="582930" marR="0" lvl="1" indent="-291465" algn="just" rtl="0">
              <a:lnSpc>
                <a:spcPct val="150000"/>
              </a:lnSpc>
              <a:spcBef>
                <a:spcPts val="0"/>
              </a:spcBef>
              <a:spcAft>
                <a:spcPts val="0"/>
              </a:spcAft>
              <a:buClr>
                <a:srgbClr val="000000"/>
              </a:buClr>
              <a:buSzPts val="2700"/>
              <a:buFont typeface="Arial"/>
              <a:buChar char="•"/>
            </a:pPr>
            <a:r>
              <a:rPr lang="en-US" sz="2700" b="1" i="0" u="none" strike="noStrike" cap="none" dirty="0" err="1">
                <a:solidFill>
                  <a:srgbClr val="000000"/>
                </a:solidFill>
                <a:latin typeface="Arial"/>
                <a:ea typeface="Arial"/>
                <a:cs typeface="Arial"/>
                <a:sym typeface="Arial"/>
              </a:rPr>
              <a:t>Mises</a:t>
            </a:r>
            <a:r>
              <a:rPr lang="en-US" sz="2700" b="1" i="0" u="none" strike="noStrike" cap="none" dirty="0">
                <a:solidFill>
                  <a:srgbClr val="000000"/>
                </a:solidFill>
                <a:latin typeface="Arial"/>
                <a:ea typeface="Arial"/>
                <a:cs typeface="Arial"/>
                <a:sym typeface="Arial"/>
              </a:rPr>
              <a:t> à jour </a:t>
            </a:r>
            <a:r>
              <a:rPr lang="en-US" sz="2700" b="1" i="0" u="none" strike="noStrike" cap="none" dirty="0" err="1">
                <a:solidFill>
                  <a:srgbClr val="000000"/>
                </a:solidFill>
                <a:latin typeface="Arial"/>
                <a:ea typeface="Arial"/>
                <a:cs typeface="Arial"/>
                <a:sym typeface="Arial"/>
              </a:rPr>
              <a:t>topologiques</a:t>
            </a:r>
            <a:r>
              <a:rPr lang="en-US" sz="2700" b="1" i="0" u="none" strike="noStrike" cap="none" dirty="0">
                <a:solidFill>
                  <a:srgbClr val="000000"/>
                </a:solidFill>
                <a:latin typeface="Arial"/>
                <a:ea typeface="Arial"/>
                <a:cs typeface="Arial"/>
                <a:sym typeface="Arial"/>
              </a:rPr>
              <a:t> : </a:t>
            </a:r>
            <a:r>
              <a:rPr lang="en-US" sz="2700" b="0" i="0" u="none" strike="noStrike" cap="none" dirty="0">
                <a:solidFill>
                  <a:srgbClr val="000000"/>
                </a:solidFill>
                <a:latin typeface="Arial"/>
                <a:ea typeface="Arial"/>
                <a:cs typeface="Arial"/>
                <a:sym typeface="Arial"/>
              </a:rPr>
              <a:t>Diffusion </a:t>
            </a:r>
            <a:r>
              <a:rPr lang="en-US" sz="2700" b="0" i="0" u="none" strike="noStrike" cap="none" dirty="0" err="1">
                <a:solidFill>
                  <a:srgbClr val="000000"/>
                </a:solidFill>
                <a:latin typeface="Arial"/>
                <a:ea typeface="Arial"/>
                <a:cs typeface="Arial"/>
                <a:sym typeface="Arial"/>
              </a:rPr>
              <a:t>automatique</a:t>
            </a:r>
            <a:r>
              <a:rPr lang="en-US" sz="2700" b="0" i="0" u="none" strike="noStrike" cap="none" dirty="0">
                <a:solidFill>
                  <a:srgbClr val="000000"/>
                </a:solidFill>
                <a:latin typeface="Arial"/>
                <a:ea typeface="Arial"/>
                <a:cs typeface="Arial"/>
                <a:sym typeface="Arial"/>
              </a:rPr>
              <a:t> des </a:t>
            </a:r>
            <a:r>
              <a:rPr lang="en-US" sz="2700" b="0" i="0" u="none" strike="noStrike" cap="none" dirty="0" err="1">
                <a:solidFill>
                  <a:srgbClr val="000000"/>
                </a:solidFill>
                <a:latin typeface="Arial"/>
                <a:ea typeface="Arial"/>
                <a:cs typeface="Arial"/>
                <a:sym typeface="Arial"/>
              </a:rPr>
              <a:t>changements</a:t>
            </a:r>
            <a:r>
              <a:rPr lang="en-US" sz="2700" b="0" i="0" u="none" strike="noStrike" cap="none" dirty="0">
                <a:solidFill>
                  <a:srgbClr val="000000"/>
                </a:solidFill>
                <a:latin typeface="Arial"/>
                <a:ea typeface="Arial"/>
                <a:cs typeface="Arial"/>
                <a:sym typeface="Arial"/>
              </a:rPr>
              <a:t> de </a:t>
            </a:r>
            <a:r>
              <a:rPr lang="en-US" sz="2700" b="0" i="0" u="none" strike="noStrike" cap="none" dirty="0" err="1">
                <a:solidFill>
                  <a:srgbClr val="000000"/>
                </a:solidFill>
                <a:latin typeface="Arial"/>
                <a:ea typeface="Arial"/>
                <a:cs typeface="Arial"/>
                <a:sym typeface="Arial"/>
              </a:rPr>
              <a:t>topologie</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ajout</a:t>
            </a:r>
            <a:r>
              <a:rPr lang="en-US" sz="2700" b="0" i="0" u="none" strike="noStrike" cap="none" dirty="0">
                <a:solidFill>
                  <a:srgbClr val="000000"/>
                </a:solidFill>
                <a:latin typeface="Arial"/>
                <a:ea typeface="Arial"/>
                <a:cs typeface="Arial"/>
                <a:sym typeface="Arial"/>
              </a:rPr>
              <a:t>/suppression de </a:t>
            </a:r>
            <a:r>
              <a:rPr lang="en-US" sz="2700" b="0" i="0" u="none" strike="noStrike" cap="none" dirty="0" err="1">
                <a:solidFill>
                  <a:srgbClr val="000000"/>
                </a:solidFill>
                <a:latin typeface="Arial"/>
                <a:ea typeface="Arial"/>
                <a:cs typeface="Arial"/>
                <a:sym typeface="Arial"/>
              </a:rPr>
              <a:t>nœud</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panne</a:t>
            </a:r>
            <a:r>
              <a:rPr lang="en-US" sz="2700" b="0" i="0" u="none" strike="noStrike" cap="none" dirty="0">
                <a:solidFill>
                  <a:srgbClr val="000000"/>
                </a:solidFill>
                <a:latin typeface="Arial"/>
                <a:ea typeface="Arial"/>
                <a:cs typeface="Arial"/>
                <a:sym typeface="Arial"/>
              </a:rPr>
              <a:t>, etc.) pour assurer </a:t>
            </a:r>
            <a:r>
              <a:rPr lang="en-US" sz="2700" b="0" i="0" u="none" strike="noStrike" cap="none" dirty="0" err="1">
                <a:solidFill>
                  <a:srgbClr val="000000"/>
                </a:solidFill>
                <a:latin typeface="Arial"/>
                <a:ea typeface="Arial"/>
                <a:cs typeface="Arial"/>
                <a:sym typeface="Arial"/>
              </a:rPr>
              <a:t>une</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vue</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réseau</a:t>
            </a:r>
            <a:r>
              <a:rPr lang="en-US" sz="2700" b="0" i="0" u="none" strike="noStrike" cap="none" dirty="0">
                <a:solidFill>
                  <a:srgbClr val="000000"/>
                </a:solidFill>
                <a:latin typeface="Arial"/>
                <a:ea typeface="Arial"/>
                <a:cs typeface="Arial"/>
                <a:sym typeface="Arial"/>
              </a:rPr>
              <a:t> </a:t>
            </a:r>
            <a:r>
              <a:rPr lang="en-US" sz="2700" b="0" i="0" u="none" strike="noStrike" cap="none" dirty="0" err="1">
                <a:solidFill>
                  <a:srgbClr val="000000"/>
                </a:solidFill>
                <a:latin typeface="Arial"/>
                <a:ea typeface="Arial"/>
                <a:cs typeface="Arial"/>
                <a:sym typeface="Arial"/>
              </a:rPr>
              <a:t>cohérente</a:t>
            </a:r>
            <a:r>
              <a:rPr lang="en-US" sz="2700" b="0" i="0" u="none" strike="noStrike" cap="none" dirty="0">
                <a:solidFill>
                  <a:srgbClr val="000000"/>
                </a:solidFill>
                <a:latin typeface="Arial"/>
                <a:ea typeface="Arial"/>
                <a:cs typeface="Arial"/>
                <a:sym typeface="Arial"/>
              </a:rPr>
              <a:t> et un </a:t>
            </a:r>
            <a:r>
              <a:rPr lang="en-US" sz="2700" b="0" i="0" u="none" strike="noStrike" cap="none" dirty="0" err="1">
                <a:solidFill>
                  <a:srgbClr val="000000"/>
                </a:solidFill>
                <a:latin typeface="Arial"/>
                <a:ea typeface="Arial"/>
                <a:cs typeface="Arial"/>
                <a:sym typeface="Arial"/>
              </a:rPr>
              <a:t>routage</a:t>
            </a:r>
            <a:r>
              <a:rPr lang="en-US" sz="2700" b="0" i="0" u="none" strike="noStrike" cap="none" dirty="0">
                <a:solidFill>
                  <a:srgbClr val="000000"/>
                </a:solidFill>
                <a:latin typeface="Arial"/>
                <a:ea typeface="Arial"/>
                <a:cs typeface="Arial"/>
                <a:sym typeface="Arial"/>
              </a:rPr>
              <a:t> optimal.</a:t>
            </a:r>
            <a:endParaRPr sz="2700" b="0" i="0" u="none" strike="noStrike" cap="none" dirty="0">
              <a:solidFill>
                <a:srgbClr val="000000"/>
              </a:solidFill>
              <a:latin typeface="Arial"/>
              <a:ea typeface="Arial"/>
              <a:cs typeface="Arial"/>
              <a:sym typeface="Arial"/>
            </a:endParaRPr>
          </a:p>
          <a:p>
            <a:pPr marL="0" marR="0" lvl="0" indent="0" algn="just" rtl="0">
              <a:lnSpc>
                <a:spcPct val="139963"/>
              </a:lnSpc>
              <a:spcBef>
                <a:spcPts val="0"/>
              </a:spcBef>
              <a:spcAft>
                <a:spcPts val="0"/>
              </a:spcAft>
              <a:buNone/>
            </a:pPr>
            <a:endParaRPr sz="2700" dirty="0"/>
          </a:p>
          <a:p>
            <a:pPr marL="0" marR="0" lvl="0" indent="0" algn="just" rtl="0">
              <a:lnSpc>
                <a:spcPct val="139962"/>
              </a:lnSpc>
              <a:spcBef>
                <a:spcPts val="0"/>
              </a:spcBef>
              <a:spcAft>
                <a:spcPts val="0"/>
              </a:spcAft>
              <a:buNone/>
            </a:pPr>
            <a:endParaRPr sz="2700" b="0" i="0" u="none" strike="noStrike" cap="none" dirty="0">
              <a:solidFill>
                <a:srgbClr val="000000"/>
              </a:solidFill>
              <a:latin typeface="Arial"/>
              <a:ea typeface="Arial"/>
              <a:cs typeface="Arial"/>
              <a:sym typeface="Arial"/>
            </a:endParaRPr>
          </a:p>
          <a:p>
            <a:pPr marL="0" marR="0" lvl="0" indent="0" algn="just" rtl="0">
              <a:lnSpc>
                <a:spcPct val="139962"/>
              </a:lnSpc>
              <a:spcBef>
                <a:spcPts val="0"/>
              </a:spcBef>
              <a:spcAft>
                <a:spcPts val="0"/>
              </a:spcAft>
              <a:buNone/>
            </a:pPr>
            <a:endParaRPr dirty="0"/>
          </a:p>
          <a:p>
            <a:pPr marL="0" marR="0" lvl="0" indent="0" algn="just" rtl="0">
              <a:lnSpc>
                <a:spcPct val="139962"/>
              </a:lnSpc>
              <a:spcBef>
                <a:spcPts val="0"/>
              </a:spcBef>
              <a:spcAft>
                <a:spcPts val="0"/>
              </a:spcAft>
              <a:buNone/>
            </a:pPr>
            <a:endParaRPr sz="2700" b="0" i="1"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p:nvPr/>
        </p:nvSpPr>
        <p:spPr>
          <a:xfrm>
            <a:off x="1028700" y="749840"/>
            <a:ext cx="15713209" cy="135421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i="0" u="none" strike="noStrike" cap="none" dirty="0">
                <a:solidFill>
                  <a:srgbClr val="000000"/>
                </a:solidFill>
                <a:sym typeface="Arial"/>
              </a:rPr>
              <a:t> </a:t>
            </a:r>
            <a:r>
              <a:rPr lang="en-US" sz="4000" b="1" i="0" u="none" strike="noStrike" cap="none" dirty="0" smtClean="0">
                <a:solidFill>
                  <a:srgbClr val="000000"/>
                </a:solidFill>
                <a:sym typeface="Arial"/>
              </a:rPr>
              <a:t>3- </a:t>
            </a:r>
            <a:r>
              <a:rPr lang="en-US" sz="4000" b="1" i="0" u="none" strike="noStrike" cap="none" dirty="0" err="1" smtClean="0">
                <a:solidFill>
                  <a:srgbClr val="000000"/>
                </a:solidFill>
                <a:sym typeface="Arial"/>
              </a:rPr>
              <a:t>Intégration</a:t>
            </a:r>
            <a:r>
              <a:rPr lang="en-US" sz="4000" b="1" i="0" u="none" strike="noStrike" cap="none" dirty="0" smtClean="0">
                <a:solidFill>
                  <a:srgbClr val="000000"/>
                </a:solidFill>
                <a:sym typeface="Arial"/>
              </a:rPr>
              <a:t> </a:t>
            </a:r>
            <a:r>
              <a:rPr lang="en-US" sz="4000" b="1" i="0" u="none" strike="noStrike" cap="none" dirty="0" err="1">
                <a:solidFill>
                  <a:srgbClr val="000000"/>
                </a:solidFill>
                <a:sym typeface="Arial"/>
              </a:rPr>
              <a:t>d’APPN</a:t>
            </a:r>
            <a:r>
              <a:rPr lang="en-US" sz="4000" b="1" i="0" u="none" strike="noStrike" cap="none" dirty="0">
                <a:solidFill>
                  <a:srgbClr val="000000"/>
                </a:solidFill>
                <a:sym typeface="Arial"/>
              </a:rPr>
              <a:t> </a:t>
            </a:r>
            <a:r>
              <a:rPr lang="en-US" sz="4000" b="1" i="0" u="none" strike="noStrike" cap="none" dirty="0" err="1">
                <a:solidFill>
                  <a:srgbClr val="000000"/>
                </a:solidFill>
                <a:sym typeface="Arial"/>
              </a:rPr>
              <a:t>dans</a:t>
            </a:r>
            <a:r>
              <a:rPr lang="en-US" sz="4000" b="1" i="0" u="none" strike="noStrike" cap="none" dirty="0">
                <a:solidFill>
                  <a:srgbClr val="000000"/>
                </a:solidFill>
                <a:sym typeface="Arial"/>
              </a:rPr>
              <a:t> la conception d’un </a:t>
            </a:r>
            <a:r>
              <a:rPr lang="en-US" sz="4000" b="1" i="0" u="none" strike="noStrike" cap="none" dirty="0" err="1">
                <a:solidFill>
                  <a:srgbClr val="000000"/>
                </a:solidFill>
                <a:sym typeface="Arial"/>
              </a:rPr>
              <a:t>réseau</a:t>
            </a:r>
            <a:endParaRPr sz="4000" dirty="0"/>
          </a:p>
          <a:p>
            <a:pPr marL="0" marR="0" lvl="0" indent="0" algn="l" rtl="0">
              <a:lnSpc>
                <a:spcPct val="110000"/>
              </a:lnSpc>
              <a:spcBef>
                <a:spcPts val="0"/>
              </a:spcBef>
              <a:spcAft>
                <a:spcPts val="0"/>
              </a:spcAft>
              <a:buNone/>
            </a:pPr>
            <a:endParaRPr sz="4000" b="1" i="0" u="none" strike="noStrike" cap="none" dirty="0">
              <a:solidFill>
                <a:srgbClr val="000000"/>
              </a:solidFill>
              <a:sym typeface="Arial"/>
            </a:endParaRPr>
          </a:p>
        </p:txBody>
      </p:sp>
      <p:sp>
        <p:nvSpPr>
          <p:cNvPr id="169" name="Google Shape;169;p19"/>
          <p:cNvSpPr txBox="1"/>
          <p:nvPr/>
        </p:nvSpPr>
        <p:spPr>
          <a:xfrm>
            <a:off x="1211816" y="1860930"/>
            <a:ext cx="15346975" cy="838883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596" b="0" i="0" u="none" strike="noStrike" cap="none" dirty="0" err="1">
                <a:solidFill>
                  <a:srgbClr val="000000"/>
                </a:solidFill>
                <a:latin typeface="Arial"/>
                <a:ea typeface="Arial"/>
                <a:cs typeface="Arial"/>
                <a:sym typeface="Arial"/>
              </a:rPr>
              <a:t>L’intégration</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d’APPN</a:t>
            </a:r>
            <a:r>
              <a:rPr lang="en-US" sz="2596" b="0" i="0" u="none" strike="noStrike" cap="none" dirty="0">
                <a:solidFill>
                  <a:srgbClr val="000000"/>
                </a:solidFill>
                <a:latin typeface="Arial"/>
                <a:ea typeface="Arial"/>
                <a:cs typeface="Arial"/>
                <a:sym typeface="Arial"/>
              </a:rPr>
              <a:t> </a:t>
            </a:r>
            <a:r>
              <a:rPr lang="en-US" sz="2596" b="0" i="0" u="none" strike="noStrike" cap="none" dirty="0" err="1" smtClean="0">
                <a:solidFill>
                  <a:srgbClr val="000000"/>
                </a:solidFill>
                <a:latin typeface="Arial"/>
                <a:ea typeface="Arial"/>
                <a:cs typeface="Arial"/>
                <a:sym typeface="Arial"/>
              </a:rPr>
              <a:t>consiste</a:t>
            </a:r>
            <a:r>
              <a:rPr lang="en-US" sz="2596" b="0" i="0" u="none" strike="noStrike" cap="none" dirty="0" smtClean="0">
                <a:solidFill>
                  <a:srgbClr val="000000"/>
                </a:solidFill>
                <a:latin typeface="Arial"/>
                <a:ea typeface="Arial"/>
                <a:cs typeface="Arial"/>
                <a:sym typeface="Arial"/>
              </a:rPr>
              <a:t> </a:t>
            </a:r>
            <a:r>
              <a:rPr lang="en-US" sz="2596" b="0" i="0" u="none" strike="noStrike" cap="none" dirty="0">
                <a:solidFill>
                  <a:srgbClr val="000000"/>
                </a:solidFill>
                <a:latin typeface="Arial"/>
                <a:ea typeface="Arial"/>
                <a:cs typeface="Arial"/>
                <a:sym typeface="Arial"/>
              </a:rPr>
              <a:t>à </a:t>
            </a:r>
            <a:r>
              <a:rPr lang="en-US" sz="2596" b="0" i="0" u="none" strike="noStrike" cap="none" dirty="0" err="1">
                <a:solidFill>
                  <a:srgbClr val="000000"/>
                </a:solidFill>
                <a:latin typeface="Arial"/>
                <a:ea typeface="Arial"/>
                <a:cs typeface="Arial"/>
                <a:sym typeface="Arial"/>
              </a:rPr>
              <a:t>introduire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cette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technologie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dans</a:t>
            </a:r>
            <a:r>
              <a:rPr lang="en-US" sz="2596" b="0" i="0" u="none" strike="noStrike" cap="none" dirty="0">
                <a:solidFill>
                  <a:srgbClr val="000000"/>
                </a:solidFill>
                <a:latin typeface="Arial"/>
                <a:ea typeface="Arial"/>
                <a:cs typeface="Arial"/>
                <a:sym typeface="Arial"/>
              </a:rPr>
              <a:t> un </a:t>
            </a:r>
            <a:r>
              <a:rPr lang="en-US" sz="2596" b="0" i="0" u="none" strike="noStrike" cap="none" dirty="0" err="1">
                <a:solidFill>
                  <a:srgbClr val="000000"/>
                </a:solidFill>
                <a:latin typeface="Arial"/>
                <a:ea typeface="Arial"/>
                <a:cs typeface="Arial"/>
                <a:sym typeface="Arial"/>
              </a:rPr>
              <a:t>réseau</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existant</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généralement</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basé</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sur</a:t>
            </a:r>
            <a:r>
              <a:rPr lang="en-US" sz="2596" b="0" i="0" u="none" strike="noStrike" cap="none" dirty="0">
                <a:solidFill>
                  <a:srgbClr val="000000"/>
                </a:solidFill>
                <a:latin typeface="Arial"/>
                <a:ea typeface="Arial"/>
                <a:cs typeface="Arial"/>
                <a:sym typeface="Arial"/>
              </a:rPr>
              <a:t> SNA (Systems Network Architecture), </a:t>
            </a:r>
            <a:r>
              <a:rPr lang="en-US" sz="2596" b="0" i="0" u="none" strike="noStrike" cap="none" dirty="0" err="1">
                <a:solidFill>
                  <a:srgbClr val="000000"/>
                </a:solidFill>
                <a:latin typeface="Arial"/>
                <a:ea typeface="Arial"/>
                <a:cs typeface="Arial"/>
                <a:sym typeface="Arial"/>
              </a:rPr>
              <a:t>afin</a:t>
            </a:r>
            <a:r>
              <a:rPr lang="en-US" sz="2596" b="0" i="0" u="none" strike="noStrike" cap="none" dirty="0">
                <a:solidFill>
                  <a:srgbClr val="000000"/>
                </a:solidFill>
                <a:latin typeface="Arial"/>
                <a:ea typeface="Arial"/>
                <a:cs typeface="Arial"/>
                <a:sym typeface="Arial"/>
              </a:rPr>
              <a:t> de </a:t>
            </a:r>
            <a:r>
              <a:rPr lang="en-US" sz="2596" b="0" i="0" u="none" strike="noStrike" cap="none" dirty="0" err="1">
                <a:solidFill>
                  <a:srgbClr val="000000"/>
                </a:solidFill>
                <a:latin typeface="Arial"/>
                <a:ea typeface="Arial"/>
                <a:cs typeface="Arial"/>
                <a:sym typeface="Arial"/>
              </a:rPr>
              <a:t>moderniser</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l’architecture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améliorer</a:t>
            </a:r>
            <a:r>
              <a:rPr lang="en-US" sz="2596" b="0" i="0" u="none" strike="noStrike" cap="none" dirty="0">
                <a:solidFill>
                  <a:srgbClr val="000000"/>
                </a:solidFill>
                <a:latin typeface="Arial"/>
                <a:ea typeface="Arial"/>
                <a:cs typeface="Arial"/>
                <a:sym typeface="Arial"/>
              </a:rPr>
              <a:t> les performances, et </a:t>
            </a:r>
            <a:r>
              <a:rPr lang="en-US" sz="2596" b="0" i="0" u="none" strike="noStrike" cap="none" dirty="0" err="1">
                <a:solidFill>
                  <a:srgbClr val="000000"/>
                </a:solidFill>
                <a:latin typeface="Arial"/>
                <a:ea typeface="Arial"/>
                <a:cs typeface="Arial"/>
                <a:sym typeface="Arial"/>
              </a:rPr>
              <a:t>rendre</a:t>
            </a:r>
            <a:r>
              <a:rPr lang="en-US" sz="2596" b="0" i="0" u="none" strike="noStrike" cap="none" dirty="0">
                <a:solidFill>
                  <a:srgbClr val="000000"/>
                </a:solidFill>
                <a:latin typeface="Arial"/>
                <a:ea typeface="Arial"/>
                <a:cs typeface="Arial"/>
                <a:sym typeface="Arial"/>
              </a:rPr>
              <a:t> les communications plus </a:t>
            </a:r>
            <a:r>
              <a:rPr lang="en-US" sz="2596" b="0" i="0" u="none" strike="noStrike" cap="none" dirty="0" err="1">
                <a:solidFill>
                  <a:srgbClr val="000000"/>
                </a:solidFill>
                <a:latin typeface="Arial"/>
                <a:ea typeface="Arial"/>
                <a:cs typeface="Arial"/>
                <a:sym typeface="Arial"/>
              </a:rPr>
              <a:t>dynamiques</a:t>
            </a:r>
            <a:r>
              <a:rPr lang="en-US" sz="2596" b="0" i="0" u="none" strike="noStrike" cap="none" dirty="0">
                <a:solidFill>
                  <a:srgbClr val="000000"/>
                </a:solidFill>
                <a:latin typeface="Arial"/>
                <a:ea typeface="Arial"/>
                <a:cs typeface="Arial"/>
                <a:sym typeface="Arial"/>
              </a:rPr>
              <a:t>. </a:t>
            </a:r>
            <a:endParaRPr dirty="0"/>
          </a:p>
          <a:p>
            <a:pPr marL="0" marR="0" lvl="0" indent="0" algn="just" rtl="0">
              <a:lnSpc>
                <a:spcPct val="150000"/>
              </a:lnSpc>
              <a:spcBef>
                <a:spcPts val="0"/>
              </a:spcBef>
              <a:spcAft>
                <a:spcPts val="0"/>
              </a:spcAft>
              <a:buNone/>
            </a:pPr>
            <a:endParaRPr sz="2596"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None/>
            </a:pPr>
            <a:r>
              <a:rPr lang="en-US" sz="2596" b="1" i="0" u="none" strike="noStrike" cap="none" dirty="0" err="1">
                <a:solidFill>
                  <a:srgbClr val="000000"/>
                </a:solidFill>
                <a:latin typeface="Arial"/>
                <a:ea typeface="Arial"/>
                <a:cs typeface="Arial"/>
                <a:sym typeface="Arial"/>
              </a:rPr>
              <a:t>Objectif</a:t>
            </a:r>
            <a:r>
              <a:rPr lang="en-US" sz="2596" b="1" i="0" u="none" strike="noStrike" cap="none" dirty="0">
                <a:solidFill>
                  <a:srgbClr val="000000"/>
                </a:solidFill>
                <a:latin typeface="Arial"/>
                <a:ea typeface="Arial"/>
                <a:cs typeface="Arial"/>
                <a:sym typeface="Arial"/>
              </a:rPr>
              <a:t> de </a:t>
            </a:r>
            <a:r>
              <a:rPr lang="en-US" sz="2596" b="1" i="0" u="none" strike="noStrike" cap="none" dirty="0" err="1">
                <a:solidFill>
                  <a:srgbClr val="000000"/>
                </a:solidFill>
                <a:latin typeface="Arial"/>
                <a:ea typeface="Arial"/>
                <a:cs typeface="Arial"/>
                <a:sym typeface="Arial"/>
              </a:rPr>
              <a:t>l’intégration</a:t>
            </a:r>
            <a:r>
              <a:rPr lang="en-US" sz="2596" b="1" i="0" u="none" strike="noStrike" cap="none" dirty="0">
                <a:solidFill>
                  <a:srgbClr val="000000"/>
                </a:solidFill>
                <a:latin typeface="Arial"/>
                <a:ea typeface="Arial"/>
                <a:cs typeface="Arial"/>
                <a:sym typeface="Arial"/>
              </a:rPr>
              <a:t> </a:t>
            </a:r>
            <a:r>
              <a:rPr lang="en-US" sz="2596" b="1" i="0" u="none" strike="noStrike" cap="none" dirty="0" err="1">
                <a:solidFill>
                  <a:srgbClr val="000000"/>
                </a:solidFill>
                <a:latin typeface="Arial"/>
                <a:ea typeface="Arial"/>
                <a:cs typeface="Arial"/>
                <a:sym typeface="Arial"/>
              </a:rPr>
              <a:t>d’APPN</a:t>
            </a:r>
            <a:endParaRPr dirty="0"/>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Remplacer</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progressivement</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une</a:t>
            </a:r>
            <a:r>
              <a:rPr lang="en-US" sz="2596" b="0" i="0" u="none" strike="noStrike" cap="none" dirty="0">
                <a:solidFill>
                  <a:srgbClr val="000000"/>
                </a:solidFill>
                <a:latin typeface="Arial"/>
                <a:ea typeface="Arial"/>
                <a:cs typeface="Arial"/>
                <a:sym typeface="Arial"/>
              </a:rPr>
              <a:t> architecture SNA </a:t>
            </a:r>
            <a:r>
              <a:rPr lang="en-US" sz="2596" b="0" i="0" u="none" strike="noStrike" cap="none" dirty="0" err="1">
                <a:solidFill>
                  <a:srgbClr val="000000"/>
                </a:solidFill>
                <a:latin typeface="Arial"/>
                <a:ea typeface="Arial"/>
                <a:cs typeface="Arial"/>
                <a:sym typeface="Arial"/>
              </a:rPr>
              <a:t>hiérarchique</a:t>
            </a:r>
            <a:r>
              <a:rPr lang="en-US" sz="2596" b="0" i="0" u="none" strike="noStrike" cap="none" dirty="0">
                <a:solidFill>
                  <a:srgbClr val="000000"/>
                </a:solidFill>
                <a:latin typeface="Arial"/>
                <a:ea typeface="Arial"/>
                <a:cs typeface="Arial"/>
                <a:sym typeface="Arial"/>
              </a:rPr>
              <a:t> par </a:t>
            </a:r>
            <a:r>
              <a:rPr lang="en-US" sz="2596" b="0" i="0" u="none" strike="noStrike" cap="none" dirty="0" err="1">
                <a:solidFill>
                  <a:srgbClr val="000000"/>
                </a:solidFill>
                <a:latin typeface="Arial"/>
                <a:ea typeface="Arial"/>
                <a:cs typeface="Arial"/>
                <a:sym typeface="Arial"/>
              </a:rPr>
              <a:t>une</a:t>
            </a:r>
            <a:r>
              <a:rPr lang="en-US" sz="2596" b="0" i="0" u="none" strike="noStrike" cap="none" dirty="0">
                <a:solidFill>
                  <a:srgbClr val="000000"/>
                </a:solidFill>
                <a:latin typeface="Arial"/>
                <a:ea typeface="Arial"/>
                <a:cs typeface="Arial"/>
                <a:sym typeface="Arial"/>
              </a:rPr>
              <a:t> architecture P2P</a:t>
            </a:r>
            <a:endParaRPr dirty="0"/>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Automatiser</a:t>
            </a:r>
            <a:r>
              <a:rPr lang="en-US" sz="2596" b="0" i="0" u="none" strike="noStrike" cap="none" dirty="0">
                <a:solidFill>
                  <a:srgbClr val="000000"/>
                </a:solidFill>
                <a:latin typeface="Arial"/>
                <a:ea typeface="Arial"/>
                <a:cs typeface="Arial"/>
                <a:sym typeface="Arial"/>
              </a:rPr>
              <a:t> la </a:t>
            </a:r>
            <a:r>
              <a:rPr lang="en-US" sz="2596" b="0" i="0" u="none" strike="noStrike" cap="none" dirty="0" err="1">
                <a:solidFill>
                  <a:srgbClr val="000000"/>
                </a:solidFill>
                <a:latin typeface="Arial"/>
                <a:ea typeface="Arial"/>
                <a:cs typeface="Arial"/>
                <a:sym typeface="Arial"/>
              </a:rPr>
              <a:t>gestion</a:t>
            </a:r>
            <a:r>
              <a:rPr lang="en-US" sz="2596" b="0" i="0" u="none" strike="noStrike" cap="none" dirty="0">
                <a:solidFill>
                  <a:srgbClr val="000000"/>
                </a:solidFill>
                <a:latin typeface="Arial"/>
                <a:ea typeface="Arial"/>
                <a:cs typeface="Arial"/>
                <a:sym typeface="Arial"/>
              </a:rPr>
              <a:t> des sessions et des routes. </a:t>
            </a:r>
            <a:endParaRPr lang="en-US" sz="2596" b="0" i="0" u="none" strike="noStrike" cap="none" dirty="0" smtClean="0">
              <a:solidFill>
                <a:srgbClr val="000000"/>
              </a:solidFill>
              <a:latin typeface="Arial"/>
              <a:ea typeface="Arial"/>
              <a:cs typeface="Arial"/>
              <a:sym typeface="Arial"/>
            </a:endParaRPr>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smtClean="0">
                <a:solidFill>
                  <a:srgbClr val="000000"/>
                </a:solidFill>
                <a:latin typeface="Arial"/>
                <a:ea typeface="Arial"/>
                <a:cs typeface="Arial"/>
                <a:sym typeface="Arial"/>
              </a:rPr>
              <a:t>Préparer</a:t>
            </a:r>
            <a:r>
              <a:rPr lang="en-US" sz="2596" b="0" i="0" u="none" strike="noStrike" cap="none" dirty="0" smtClean="0">
                <a:solidFill>
                  <a:srgbClr val="000000"/>
                </a:solidFill>
                <a:latin typeface="Arial"/>
                <a:ea typeface="Arial"/>
                <a:cs typeface="Arial"/>
                <a:sym typeface="Arial"/>
              </a:rPr>
              <a:t> </a:t>
            </a:r>
            <a:r>
              <a:rPr lang="en-US" sz="2596" b="0" i="0" u="none" strike="noStrike" cap="none" dirty="0">
                <a:solidFill>
                  <a:srgbClr val="000000"/>
                </a:solidFill>
                <a:latin typeface="Arial"/>
                <a:ea typeface="Arial"/>
                <a:cs typeface="Arial"/>
                <a:sym typeface="Arial"/>
              </a:rPr>
              <a:t>la coexistence </a:t>
            </a:r>
            <a:r>
              <a:rPr lang="en-US" sz="2596" b="0" i="0" u="none" strike="noStrike" cap="none" dirty="0" err="1">
                <a:solidFill>
                  <a:srgbClr val="000000"/>
                </a:solidFill>
                <a:latin typeface="Arial"/>
                <a:ea typeface="Arial"/>
                <a:cs typeface="Arial"/>
                <a:sym typeface="Arial"/>
              </a:rPr>
              <a:t>ou</a:t>
            </a:r>
            <a:r>
              <a:rPr lang="en-US" sz="2596" b="0" i="0" u="none" strike="noStrike" cap="none" dirty="0">
                <a:solidFill>
                  <a:srgbClr val="000000"/>
                </a:solidFill>
                <a:latin typeface="Arial"/>
                <a:ea typeface="Arial"/>
                <a:cs typeface="Arial"/>
                <a:sym typeface="Arial"/>
              </a:rPr>
              <a:t> la migration </a:t>
            </a:r>
            <a:r>
              <a:rPr lang="en-US" sz="2596" b="0" i="0" u="none" strike="noStrike" cap="none" dirty="0" err="1">
                <a:solidFill>
                  <a:srgbClr val="000000"/>
                </a:solidFill>
                <a:latin typeface="Arial"/>
                <a:ea typeface="Arial"/>
                <a:cs typeface="Arial"/>
                <a:sym typeface="Arial"/>
              </a:rPr>
              <a:t>vers</a:t>
            </a:r>
            <a:r>
              <a:rPr lang="en-US" sz="2596" b="0" i="0" u="none" strike="noStrike" cap="none" dirty="0">
                <a:solidFill>
                  <a:srgbClr val="000000"/>
                </a:solidFill>
                <a:latin typeface="Arial"/>
                <a:ea typeface="Arial"/>
                <a:cs typeface="Arial"/>
                <a:sym typeface="Arial"/>
              </a:rPr>
              <a:t> TCP/IP. </a:t>
            </a:r>
            <a:endParaRPr dirty="0"/>
          </a:p>
          <a:p>
            <a:pPr marL="0" marR="0" lvl="0" indent="0" algn="just" rtl="0">
              <a:lnSpc>
                <a:spcPct val="150000"/>
              </a:lnSpc>
              <a:spcBef>
                <a:spcPts val="0"/>
              </a:spcBef>
              <a:spcAft>
                <a:spcPts val="0"/>
              </a:spcAft>
              <a:buNone/>
            </a:pPr>
            <a:endParaRPr sz="2596"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None/>
            </a:pPr>
            <a:r>
              <a:rPr lang="en-US" sz="2596" b="1" i="0" u="none" strike="noStrike" cap="none" dirty="0" err="1">
                <a:solidFill>
                  <a:srgbClr val="000000"/>
                </a:solidFill>
                <a:latin typeface="Arial"/>
                <a:ea typeface="Arial"/>
                <a:cs typeface="Arial"/>
                <a:sym typeface="Arial"/>
              </a:rPr>
              <a:t>Avantages</a:t>
            </a:r>
            <a:r>
              <a:rPr lang="en-US" sz="2596" b="1" i="0" u="none" strike="noStrike" cap="none" dirty="0">
                <a:solidFill>
                  <a:srgbClr val="000000"/>
                </a:solidFill>
                <a:latin typeface="Arial"/>
                <a:ea typeface="Arial"/>
                <a:cs typeface="Arial"/>
                <a:sym typeface="Arial"/>
              </a:rPr>
              <a:t> de </a:t>
            </a:r>
            <a:r>
              <a:rPr lang="en-US" sz="2596" b="1" i="0" u="none" strike="noStrike" cap="none" dirty="0" err="1">
                <a:solidFill>
                  <a:srgbClr val="000000"/>
                </a:solidFill>
                <a:latin typeface="Arial"/>
                <a:ea typeface="Arial"/>
                <a:cs typeface="Arial"/>
                <a:sym typeface="Arial"/>
              </a:rPr>
              <a:t>l’intégration</a:t>
            </a:r>
            <a:r>
              <a:rPr lang="en-US" sz="2596" b="1" i="0" u="none" strike="noStrike" cap="none" dirty="0">
                <a:solidFill>
                  <a:srgbClr val="000000"/>
                </a:solidFill>
                <a:latin typeface="Arial"/>
                <a:ea typeface="Arial"/>
                <a:cs typeface="Arial"/>
                <a:sym typeface="Arial"/>
              </a:rPr>
              <a:t> </a:t>
            </a:r>
            <a:r>
              <a:rPr lang="en-US" sz="2596" b="1" i="0" u="none" strike="noStrike" cap="none" dirty="0" err="1">
                <a:solidFill>
                  <a:srgbClr val="000000"/>
                </a:solidFill>
                <a:latin typeface="Arial"/>
                <a:ea typeface="Arial"/>
                <a:cs typeface="Arial"/>
                <a:sym typeface="Arial"/>
              </a:rPr>
              <a:t>d’APPN</a:t>
            </a:r>
            <a:endParaRPr dirty="0"/>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Simplifie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l’architecture</a:t>
            </a:r>
            <a:r>
              <a:rPr lang="en-US" sz="2596" b="0" i="0" u="none" strike="noStrike" cap="none" dirty="0">
                <a:solidFill>
                  <a:srgbClr val="000000"/>
                </a:solidFill>
                <a:latin typeface="Arial"/>
                <a:ea typeface="Arial"/>
                <a:cs typeface="Arial"/>
                <a:sym typeface="Arial"/>
              </a:rPr>
              <a:t> </a:t>
            </a:r>
            <a:r>
              <a:rPr lang="en-US" sz="2596" b="0" i="0" u="none" strike="noStrike" cap="none" dirty="0" err="1">
                <a:solidFill>
                  <a:srgbClr val="000000"/>
                </a:solidFill>
                <a:latin typeface="Arial"/>
                <a:ea typeface="Arial"/>
                <a:cs typeface="Arial"/>
                <a:sym typeface="Arial"/>
              </a:rPr>
              <a:t>réseau</a:t>
            </a:r>
            <a:r>
              <a:rPr lang="en-US" sz="2596" b="0" i="0" u="none" strike="noStrike" cap="none" dirty="0">
                <a:solidFill>
                  <a:srgbClr val="000000"/>
                </a:solidFill>
                <a:latin typeface="Arial"/>
                <a:ea typeface="Arial"/>
                <a:cs typeface="Arial"/>
                <a:sym typeface="Arial"/>
              </a:rPr>
              <a:t> </a:t>
            </a:r>
            <a:endParaRPr dirty="0"/>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Réduit</a:t>
            </a:r>
            <a:r>
              <a:rPr lang="en-US" sz="2596" b="0" i="0" u="none" strike="noStrike" cap="none" dirty="0">
                <a:solidFill>
                  <a:srgbClr val="000000"/>
                </a:solidFill>
                <a:latin typeface="Arial"/>
                <a:ea typeface="Arial"/>
                <a:cs typeface="Arial"/>
                <a:sym typeface="Arial"/>
              </a:rPr>
              <a:t> les </a:t>
            </a:r>
            <a:r>
              <a:rPr lang="en-US" sz="2596" b="0" i="0" u="none" strike="noStrike" cap="none" dirty="0" err="1">
                <a:solidFill>
                  <a:srgbClr val="000000"/>
                </a:solidFill>
                <a:latin typeface="Arial"/>
                <a:ea typeface="Arial"/>
                <a:cs typeface="Arial"/>
                <a:sym typeface="Arial"/>
              </a:rPr>
              <a:t>coûts</a:t>
            </a:r>
            <a:r>
              <a:rPr lang="en-US" sz="2596" b="0" i="0" u="none" strike="noStrike" cap="none" dirty="0">
                <a:solidFill>
                  <a:srgbClr val="000000"/>
                </a:solidFill>
                <a:latin typeface="Arial"/>
                <a:ea typeface="Arial"/>
                <a:cs typeface="Arial"/>
                <a:sym typeface="Arial"/>
              </a:rPr>
              <a:t> de </a:t>
            </a:r>
            <a:r>
              <a:rPr lang="en-US" sz="2596" b="0" i="0" u="none" strike="noStrike" cap="none" dirty="0" err="1">
                <a:solidFill>
                  <a:srgbClr val="000000"/>
                </a:solidFill>
                <a:latin typeface="Arial"/>
                <a:ea typeface="Arial"/>
                <a:cs typeface="Arial"/>
                <a:sym typeface="Arial"/>
              </a:rPr>
              <a:t>gestion</a:t>
            </a:r>
            <a:endParaRPr dirty="0"/>
          </a:p>
          <a:p>
            <a:pPr marL="560659" marR="0" lvl="1" indent="-280328" algn="just" rtl="0">
              <a:lnSpc>
                <a:spcPct val="150000"/>
              </a:lnSpc>
              <a:spcBef>
                <a:spcPts val="0"/>
              </a:spcBef>
              <a:spcAft>
                <a:spcPts val="0"/>
              </a:spcAft>
              <a:buClr>
                <a:srgbClr val="000000"/>
              </a:buClr>
              <a:buSzPts val="2596"/>
              <a:buFont typeface="Arial"/>
              <a:buChar char="•"/>
            </a:pPr>
            <a:r>
              <a:rPr lang="en-US" sz="2596" b="0" i="0" u="none" strike="noStrike" cap="none" dirty="0" err="1">
                <a:solidFill>
                  <a:srgbClr val="000000"/>
                </a:solidFill>
                <a:latin typeface="Arial"/>
                <a:ea typeface="Arial"/>
                <a:cs typeface="Arial"/>
                <a:sym typeface="Arial"/>
              </a:rPr>
              <a:t>Améliore</a:t>
            </a:r>
            <a:r>
              <a:rPr lang="en-US" sz="2596" b="0" i="0" u="none" strike="noStrike" cap="none" dirty="0">
                <a:solidFill>
                  <a:srgbClr val="000000"/>
                </a:solidFill>
                <a:latin typeface="Arial"/>
                <a:ea typeface="Arial"/>
                <a:cs typeface="Arial"/>
                <a:sym typeface="Arial"/>
              </a:rPr>
              <a:t> la </a:t>
            </a:r>
            <a:r>
              <a:rPr lang="en-US" sz="2596" b="0" i="0" u="none" strike="noStrike" cap="none" dirty="0" err="1">
                <a:solidFill>
                  <a:srgbClr val="000000"/>
                </a:solidFill>
                <a:latin typeface="Arial"/>
                <a:ea typeface="Arial"/>
                <a:cs typeface="Arial"/>
                <a:sym typeface="Arial"/>
              </a:rPr>
              <a:t>tolérance</a:t>
            </a:r>
            <a:r>
              <a:rPr lang="en-US" sz="2596" b="0" i="0" u="none" strike="noStrike" cap="none" dirty="0">
                <a:solidFill>
                  <a:srgbClr val="000000"/>
                </a:solidFill>
                <a:latin typeface="Arial"/>
                <a:ea typeface="Arial"/>
                <a:cs typeface="Arial"/>
                <a:sym typeface="Arial"/>
              </a:rPr>
              <a:t> aux </a:t>
            </a:r>
            <a:r>
              <a:rPr lang="en-US" sz="2596" b="0" i="0" u="none" strike="noStrike" cap="none" dirty="0" err="1">
                <a:solidFill>
                  <a:srgbClr val="000000"/>
                </a:solidFill>
                <a:latin typeface="Arial"/>
                <a:ea typeface="Arial"/>
                <a:cs typeface="Arial"/>
                <a:sym typeface="Arial"/>
              </a:rPr>
              <a:t>pannes</a:t>
            </a:r>
            <a:r>
              <a:rPr lang="en-US" sz="2596" b="0" i="0" u="none" strike="noStrike" cap="none" dirty="0">
                <a:solidFill>
                  <a:srgbClr val="000000"/>
                </a:solidFill>
                <a:latin typeface="Arial"/>
                <a:ea typeface="Arial"/>
                <a:cs typeface="Arial"/>
                <a:sym typeface="Arial"/>
              </a:rPr>
              <a:t> </a:t>
            </a:r>
            <a:endParaRPr dirty="0"/>
          </a:p>
          <a:p>
            <a:pPr marL="0" marR="0" lvl="0" indent="0" algn="just" rtl="0">
              <a:lnSpc>
                <a:spcPct val="150000"/>
              </a:lnSpc>
              <a:spcBef>
                <a:spcPts val="0"/>
              </a:spcBef>
              <a:spcAft>
                <a:spcPts val="0"/>
              </a:spcAft>
              <a:buNone/>
            </a:pPr>
            <a:endParaRPr sz="2596"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1137</Words>
  <Application>Microsoft Office PowerPoint</Application>
  <PresentationFormat>Custom</PresentationFormat>
  <Paragraphs>110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Jefferson Charles</dc:creator>
  <cp:lastModifiedBy>Jefferson Charles</cp:lastModifiedBy>
  <cp:revision>28</cp:revision>
  <dcterms:modified xsi:type="dcterms:W3CDTF">2025-05-20T03:39:52Z</dcterms:modified>
</cp:coreProperties>
</file>