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6899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802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65512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958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7714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1921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75438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532506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090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0691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5548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69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353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3412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7472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3880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0547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A3874-1935-4BE0-B07E-A50C912693A8}" type="datetimeFigureOut">
              <a:rPr lang="en-IL" smtClean="0"/>
              <a:t>11/01/2022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04FB8-1D97-49C9-AD9C-AE2D7BDDB81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7608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eren-solomon-6b4aa2136/" TargetMode="External"/><Relationship Id="rId7" Type="http://schemas.openxmlformats.org/officeDocument/2006/relationships/image" Target="../media/image5.png"/><Relationship Id="rId2" Type="http://schemas.openxmlformats.org/officeDocument/2006/relationships/hyperlink" Target="mailto:kerensol16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D8D6-6A94-42CE-9728-1BE987DCB6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dirty="0"/>
              <a:t>Java Course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EADB4-AE39-42ED-989F-6CC5DA81E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6925" y="4349766"/>
            <a:ext cx="6843390" cy="1004817"/>
          </a:xfrm>
        </p:spPr>
        <p:txBody>
          <a:bodyPr>
            <a:normAutofit/>
          </a:bodyPr>
          <a:lstStyle/>
          <a:p>
            <a:r>
              <a:rPr lang="he-IL" sz="5400" dirty="0">
                <a:solidFill>
                  <a:schemeClr val="tx2">
                    <a:lumMod val="2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מפגש אחראיות למידה</a:t>
            </a:r>
            <a:endParaRPr lang="en-US" sz="5400" dirty="0">
              <a:solidFill>
                <a:schemeClr val="tx2">
                  <a:lumMod val="2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en-IL" sz="5400" dirty="0">
              <a:solidFill>
                <a:schemeClr val="tx2">
                  <a:lumMod val="25000"/>
                </a:schemeClr>
              </a:solidFill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22801B-22F0-4026-8CC1-A28B20160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833"/>
            <a:ext cx="2990850" cy="7463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F1E34C-9712-490A-A6A0-8E374A7C6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285" y="2595496"/>
            <a:ext cx="1118888" cy="16494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99A84A-8567-4BD5-B82F-0179E462CD94}"/>
              </a:ext>
            </a:extLst>
          </p:cNvPr>
          <p:cNvSpPr txBox="1"/>
          <p:nvPr/>
        </p:nvSpPr>
        <p:spPr>
          <a:xfrm>
            <a:off x="7036287" y="5012795"/>
            <a:ext cx="17881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he-IL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קרן סולומון</a:t>
            </a:r>
          </a:p>
          <a:p>
            <a:pPr algn="r" rtl="1"/>
            <a:r>
              <a:rPr lang="he-IL" sz="1600" dirty="0">
                <a:solidFill>
                  <a:schemeClr val="bg1">
                    <a:lumMod val="75000"/>
                    <a:lumOff val="25000"/>
                  </a:schemeClr>
                </a:solidFill>
                <a:latin typeface="Gisha" panose="020B0502040204020203" pitchFamily="34" charset="-79"/>
                <a:cs typeface="Gisha" panose="020B0502040204020203" pitchFamily="34" charset="-79"/>
              </a:rPr>
              <a:t>10.01.2022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525D14-6AA8-49A2-9DA2-251FA6929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3425"/>
            <a:ext cx="2714759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05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D5049-DBF3-4691-8D18-8E88B78A6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נרגשת להכיר...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9528-A7B6-4D35-BDF6-C568ECAF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585" y="2594048"/>
            <a:ext cx="4288990" cy="3149527"/>
          </a:xfrm>
        </p:spPr>
        <p:txBody>
          <a:bodyPr/>
          <a:lstStyle/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kerensol16@gmail.com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Keren Solomon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keren-solomon-6b4aa2136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AC646-76AA-45AC-89FE-DF6C6B18E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160" y="3992598"/>
            <a:ext cx="35242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47FFD2-9B5F-4190-9B6E-6425D59D81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9160" y="3136420"/>
            <a:ext cx="352425" cy="292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C4163E-896E-4B18-AE06-44FC87A43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945" y="3519902"/>
            <a:ext cx="352425" cy="381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1177559-5787-4377-A606-7D91ECA51F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96" y="5495430"/>
            <a:ext cx="854008" cy="12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81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4E001-8807-4C05-9559-4F88518B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הקורס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D51F6-6058-4C8A-8C76-577283E73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96" y="5495430"/>
            <a:ext cx="854008" cy="125900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9483A26-A5A9-43C3-9B5C-6BEB9DABB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386638"/>
              </p:ext>
            </p:extLst>
          </p:nvPr>
        </p:nvGraphicFramePr>
        <p:xfrm>
          <a:off x="680322" y="2348440"/>
          <a:ext cx="10159128" cy="397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376">
                  <a:extLst>
                    <a:ext uri="{9D8B030D-6E8A-4147-A177-3AD203B41FA5}">
                      <a16:colId xmlns:a16="http://schemas.microsoft.com/office/drawing/2014/main" val="3753937988"/>
                    </a:ext>
                  </a:extLst>
                </a:gridCol>
                <a:gridCol w="3386376">
                  <a:extLst>
                    <a:ext uri="{9D8B030D-6E8A-4147-A177-3AD203B41FA5}">
                      <a16:colId xmlns:a16="http://schemas.microsoft.com/office/drawing/2014/main" val="4059043538"/>
                    </a:ext>
                  </a:extLst>
                </a:gridCol>
                <a:gridCol w="3386376">
                  <a:extLst>
                    <a:ext uri="{9D8B030D-6E8A-4147-A177-3AD203B41FA5}">
                      <a16:colId xmlns:a16="http://schemas.microsoft.com/office/drawing/2014/main" val="3055168112"/>
                    </a:ext>
                  </a:extLst>
                </a:gridCol>
              </a:tblGrid>
              <a:tr h="7952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Introduction</a:t>
                      </a:r>
                      <a:endParaRPr lang="en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r>
                        <a:rPr lang="en-US" dirty="0"/>
                        <a:t>Variables &amp; Data types</a:t>
                      </a:r>
                      <a:endParaRPr lang="en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  <a:p>
                      <a:r>
                        <a:rPr lang="en-US" dirty="0"/>
                        <a:t>Control flow &amp; Conditions</a:t>
                      </a:r>
                      <a:endParaRPr lang="en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544763"/>
                  </a:ext>
                </a:extLst>
              </a:tr>
              <a:tr h="79523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Loops &amp; debugger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Libraries</a:t>
                      </a:r>
                      <a:endParaRPr lang="en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842652"/>
                  </a:ext>
                </a:extLst>
              </a:tr>
              <a:tr h="795232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Arrays</a:t>
                      </a:r>
                      <a:endParaRPr lang="en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Objects &amp; Classes</a:t>
                      </a:r>
                      <a:endParaRPr lang="en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Objects &amp; Classes</a:t>
                      </a:r>
                      <a:endParaRPr lang="en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7412089"/>
                  </a:ext>
                </a:extLst>
              </a:tr>
              <a:tr h="795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References &amp; Constructors</a:t>
                      </a:r>
                      <a:endParaRPr lang="en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Inheritance</a:t>
                      </a:r>
                      <a:endParaRPr lang="en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Polymorphism &amp; Objects</a:t>
                      </a:r>
                      <a:endParaRPr lang="en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915909"/>
                  </a:ext>
                </a:extLst>
              </a:tr>
              <a:tr h="79523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</a:p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Interfaces &amp; passing params</a:t>
                      </a:r>
                      <a:endParaRPr lang="en-I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227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81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2DB-7392-4B88-A9F9-6B44E2E8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למה כדאי לשים לב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2EAF-04B6-4EC6-B53D-7D8CAA82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2425627"/>
          </a:xfrm>
        </p:spPr>
        <p:txBody>
          <a:bodyPr/>
          <a:lstStyle/>
          <a:p>
            <a:pPr algn="r" rtl="1"/>
            <a:r>
              <a:rPr lang="he-IL" dirty="0"/>
              <a:t>ניסוחים (עברית ואנגלית)</a:t>
            </a:r>
          </a:p>
          <a:p>
            <a:pPr algn="r" rtl="1"/>
            <a:r>
              <a:rPr lang="he-IL" dirty="0"/>
              <a:t>דוגמאות</a:t>
            </a:r>
          </a:p>
          <a:p>
            <a:pPr algn="r" rtl="1"/>
            <a:r>
              <a:rPr lang="he-IL" dirty="0"/>
              <a:t>נושאים שחסרים לדעתכן או שמעמיקים מידי</a:t>
            </a:r>
          </a:p>
          <a:p>
            <a:pPr algn="r" rtl="1"/>
            <a:r>
              <a:rPr lang="he-IL" dirty="0"/>
              <a:t>בנות שעוזבות את הקורס – לנסות להבין מה הסיבה</a:t>
            </a:r>
          </a:p>
          <a:p>
            <a:pPr marL="0" indent="0" algn="r" rtl="1">
              <a:buNone/>
            </a:pPr>
            <a:endParaRPr lang="he-IL" dirty="0"/>
          </a:p>
          <a:p>
            <a:pPr algn="r" rtl="1"/>
            <a:endParaRPr lang="en-I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A6AD5E-0B15-4D8D-93A2-F1725C572EF2}"/>
              </a:ext>
            </a:extLst>
          </p:cNvPr>
          <p:cNvSpPr/>
          <p:nvPr/>
        </p:nvSpPr>
        <p:spPr>
          <a:xfrm>
            <a:off x="1102557" y="4579406"/>
            <a:ext cx="9191625" cy="1371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sz="2000" dirty="0"/>
              <a:t>חשוב חשוב חשוב!</a:t>
            </a:r>
          </a:p>
          <a:p>
            <a:pPr algn="ctr" rtl="1"/>
            <a:r>
              <a:rPr lang="he-IL" sz="2000" dirty="0"/>
              <a:t>המעורבות שלכן בשיעור היא חשובה ויש לה קשר ישר למידת ההצלחה של הבנות בקורס. שימו לב איפה אתן יכולות להעמיק את הקשר האישי עם המשתתפות – מוזמנות בשמחה לבוא להתייעץ איתי בנושא.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A555F-B63A-43D3-AEEB-8FFB5B21D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96" y="5495430"/>
            <a:ext cx="854008" cy="12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9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2DB-7392-4B88-A9F9-6B44E2E8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נקודות לשיפור ולשימור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2EAF-04B6-4EC6-B53D-7D8CAA82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2308298"/>
            <a:ext cx="10265607" cy="4187752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כתיבת מצגת שעוסקת בשפת ג'אווה – רקע, דוגמאות מהתעשייה ויתרונות. המצגת תהווה חלק ניכר מהמפגש הראשון ותעלה את רמת המוטיבציה של המשתתפות.</a:t>
            </a:r>
          </a:p>
          <a:p>
            <a:pPr algn="r" rtl="1"/>
            <a:r>
              <a:rPr lang="he-IL" dirty="0"/>
              <a:t>כתיבת 'רשימת מושגים' שתהווה הסבר כללי על מילות מפתח שחוזרות על עצמן וחשוב להכיר אותן (בהמשך נחליט אם הרשימה תהיה בנספח נפרד או כחלק מהמצגות).</a:t>
            </a:r>
          </a:p>
          <a:p>
            <a:pPr algn="r" rtl="1"/>
            <a:r>
              <a:rPr lang="he-IL" dirty="0"/>
              <a:t>להוסיף במצגת הראשונה הסבר (או קישור) בנושא התקנות על </a:t>
            </a:r>
            <a:r>
              <a:rPr lang="en-US" dirty="0"/>
              <a:t>IOS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לפשט את המצגות – לתקן ניסוחים ולהנגיש יותר לבנות.</a:t>
            </a:r>
          </a:p>
          <a:p>
            <a:pPr algn="r" rtl="1"/>
            <a:r>
              <a:rPr lang="he-IL" dirty="0"/>
              <a:t>להוסיף (המון!!) דוגמאות.</a:t>
            </a:r>
          </a:p>
          <a:p>
            <a:pPr algn="r" rtl="1"/>
            <a:r>
              <a:rPr lang="he-IL" dirty="0"/>
              <a:t>להוסיף פתרונות לכל התרגילים.</a:t>
            </a:r>
          </a:p>
          <a:p>
            <a:pPr algn="r" rtl="1"/>
            <a:r>
              <a:rPr lang="he-IL" dirty="0"/>
              <a:t>לעדכן את תרגיל סוף הקורס כך שיהיה מותאם לרמת החומר הנלמד בקורס.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109B1-69DB-4BF6-AEFD-F36FE57A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96" y="5495430"/>
            <a:ext cx="854008" cy="12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32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2DB-7392-4B88-A9F9-6B44E2E8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נקודות לשיפור ולשימור - אופציונאלי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2EAF-04B6-4EC6-B53D-7D8CAA82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לבחון הערות ספציפיות:</a:t>
            </a:r>
          </a:p>
          <a:p>
            <a:pPr lvl="1" algn="r" rtl="1"/>
            <a:r>
              <a:rPr lang="he-IL" dirty="0"/>
              <a:t>שימוש במילה </a:t>
            </a:r>
            <a:r>
              <a:rPr lang="en-US" dirty="0"/>
              <a:t>new</a:t>
            </a:r>
            <a:r>
              <a:rPr lang="he-IL" dirty="0"/>
              <a:t> לפני שלומדים עליה.</a:t>
            </a:r>
          </a:p>
          <a:p>
            <a:pPr lvl="1" algn="r" rtl="1"/>
            <a:r>
              <a:rPr lang="he-IL" dirty="0"/>
              <a:t>שימוש ב </a:t>
            </a:r>
            <a:r>
              <a:rPr lang="en-US" dirty="0"/>
              <a:t>debugger</a:t>
            </a:r>
            <a:r>
              <a:rPr lang="he-IL" dirty="0"/>
              <a:t> לפני שלומדים עליו.</a:t>
            </a:r>
          </a:p>
          <a:p>
            <a:pPr lvl="1" algn="r" rtl="1"/>
            <a:r>
              <a:rPr lang="he-IL" dirty="0"/>
              <a:t>לפשט את ההסבר על </a:t>
            </a:r>
            <a:r>
              <a:rPr lang="en-US" dirty="0"/>
              <a:t>objects</a:t>
            </a:r>
            <a:r>
              <a:rPr lang="he-IL" dirty="0"/>
              <a:t> ו – </a:t>
            </a:r>
            <a:r>
              <a:rPr lang="en-US" dirty="0"/>
              <a:t>functions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לבחון את האופציה ללמידה בסביבת </a:t>
            </a:r>
            <a:r>
              <a:rPr lang="en-US" dirty="0"/>
              <a:t>IntelliJ</a:t>
            </a:r>
            <a:r>
              <a:rPr lang="he-IL" dirty="0"/>
              <a:t> (במקום </a:t>
            </a:r>
            <a:r>
              <a:rPr lang="en-US" dirty="0"/>
              <a:t>Eclipse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להוסיף בסוף כל מצגת קישורים רלוונטיים להרחבה ולמידה עצמית.</a:t>
            </a:r>
          </a:p>
          <a:p>
            <a:pPr marL="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109B1-69DB-4BF6-AEFD-F36FE57A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96" y="5495430"/>
            <a:ext cx="854008" cy="12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35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2DB-7392-4B88-A9F9-6B44E2E8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נקודות לשיפור ולשימור - אופציונאלי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C2EAF-04B6-4EC6-B53D-7D8CAA820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60672"/>
            <a:ext cx="9613861" cy="4417559"/>
          </a:xfrm>
        </p:spPr>
        <p:txBody>
          <a:bodyPr/>
          <a:lstStyle/>
          <a:p>
            <a:pPr marL="0" indent="0" algn="r" rtl="1">
              <a:buNone/>
            </a:pPr>
            <a:r>
              <a:rPr lang="he-IL" dirty="0"/>
              <a:t>נקודה חשובה לבחינה היא – מה מהתכנים צריך להילמד במסגרת קורס ג'אווה למתחילות ומה שייך לג'אווה מתקדמות?</a:t>
            </a:r>
          </a:p>
          <a:p>
            <a:pPr marL="0" indent="0" algn="r" rtl="1">
              <a:buNone/>
            </a:pPr>
            <a:r>
              <a:rPr lang="he-IL" dirty="0"/>
              <a:t>האם כדאי לנו להוסיף את התכנים הבאים כחלק מהקורס הנוכחי, או לבחון פתיחת קורס נוסף ג'אווה למתקדמות:</a:t>
            </a:r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109B1-69DB-4BF6-AEFD-F36FE57A5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96" y="5495430"/>
            <a:ext cx="854008" cy="1259002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275D521-6B20-4144-A505-86BA2CB80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69888"/>
              </p:ext>
            </p:extLst>
          </p:nvPr>
        </p:nvGraphicFramePr>
        <p:xfrm>
          <a:off x="2032000" y="4053416"/>
          <a:ext cx="8128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3025">
                  <a:extLst>
                    <a:ext uri="{9D8B030D-6E8A-4147-A177-3AD203B41FA5}">
                      <a16:colId xmlns:a16="http://schemas.microsoft.com/office/drawing/2014/main" val="4003084216"/>
                    </a:ext>
                  </a:extLst>
                </a:gridCol>
                <a:gridCol w="4244975">
                  <a:extLst>
                    <a:ext uri="{9D8B030D-6E8A-4147-A177-3AD203B41FA5}">
                      <a16:colId xmlns:a16="http://schemas.microsoft.com/office/drawing/2014/main" val="37252782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2400" kern="1200" dirty="0">
                          <a:solidFill>
                            <a:schemeClr val="tx1"/>
                          </a:solidFill>
                          <a:effectLst>
                            <a:outerShdw blurRad="228600" algn="ctr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פיתוח 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228600" algn="ctr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Thread safe</a:t>
                      </a:r>
                      <a:endParaRPr lang="en-IL" sz="2400" kern="1200" dirty="0">
                        <a:solidFill>
                          <a:schemeClr val="tx1"/>
                        </a:solidFill>
                        <a:effectLst>
                          <a:outerShdw blurRad="228600" algn="ctr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2400" kern="1200" dirty="0">
                          <a:solidFill>
                            <a:schemeClr val="tx1"/>
                          </a:solidFill>
                          <a:effectLst>
                            <a:outerShdw blurRad="228600" algn="ctr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כתיבה לקובץ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87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sz="2400" kern="1200" dirty="0">
                          <a:solidFill>
                            <a:schemeClr val="tx1"/>
                          </a:solidFill>
                          <a:effectLst>
                            <a:outerShdw blurRad="228600" algn="ctr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ניהול זיכרון</a:t>
                      </a:r>
                      <a:endParaRPr lang="en-IL" sz="2400" kern="1200" dirty="0">
                        <a:solidFill>
                          <a:schemeClr val="tx1"/>
                        </a:solidFill>
                        <a:effectLst>
                          <a:outerShdw blurRad="228600" algn="ctr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228600" algn="ctr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UI</a:t>
                      </a:r>
                      <a:endParaRPr lang="en-IL" sz="2400" kern="1200" dirty="0">
                        <a:solidFill>
                          <a:schemeClr val="tx1"/>
                        </a:solidFill>
                        <a:effectLst>
                          <a:outerShdw blurRad="228600" algn="ctr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649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228600" algn="ctr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Functional Programming</a:t>
                      </a:r>
                      <a:endParaRPr lang="en-IL" sz="2400" kern="1200" dirty="0">
                        <a:solidFill>
                          <a:schemeClr val="tx1"/>
                        </a:solidFill>
                        <a:effectLst>
                          <a:outerShdw blurRad="228600" algn="ctr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228600" algn="ctr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Databases</a:t>
                      </a:r>
                      <a:endParaRPr lang="en-IL" sz="2400" kern="1200" dirty="0">
                        <a:solidFill>
                          <a:schemeClr val="tx1"/>
                        </a:solidFill>
                        <a:effectLst>
                          <a:outerShdw blurRad="228600" algn="ctr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19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en-IL" sz="2400" kern="1200" dirty="0">
                        <a:solidFill>
                          <a:schemeClr val="tx1"/>
                        </a:solidFill>
                        <a:effectLst>
                          <a:outerShdw blurRad="228600" algn="ctr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r" rtl="1">
                        <a:buFont typeface="Arial" panose="020B0604020202020204" pitchFamily="34" charset="0"/>
                        <a:buChar char="•"/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>
                            <a:outerShdw blurRad="228600" algn="ctr" rotWithShape="0">
                              <a:prstClr val="black">
                                <a:alpha val="53000"/>
                              </a:prst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Spring / Maven and more</a:t>
                      </a:r>
                      <a:endParaRPr lang="en-IL" sz="2400" kern="1200" dirty="0">
                        <a:solidFill>
                          <a:schemeClr val="tx1"/>
                        </a:solidFill>
                        <a:effectLst>
                          <a:outerShdw blurRad="228600" algn="ctr" rotWithShape="0">
                            <a:prstClr val="black">
                              <a:alpha val="53000"/>
                            </a:prst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799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4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CDB72-2728-4089-BFC5-3ADACBF8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רעיונות לעתיד...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054C2-643F-484D-B8E0-523DFB1A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שינוי ויזואלי של המצגות – כרגע קורס פיתון בהרצה ומתוכנן בעתיד גם לג'אווה.</a:t>
            </a:r>
          </a:p>
          <a:p>
            <a:pPr algn="r" rtl="1"/>
            <a:r>
              <a:rPr lang="he-IL" dirty="0"/>
              <a:t>שינויי תכנים – מי מכן שמעוניינת לקחת חלק בכתיבת התוכן לקורס, אישור תכנים חדשים ומתן הערות מוזמנת לשלוח לי הודעה בפרטי.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49BF5-4336-4E9E-A349-96188EB83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496" y="5495430"/>
            <a:ext cx="854008" cy="125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5296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218</TotalTime>
  <Words>381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Gisha</vt:lpstr>
      <vt:lpstr>Trebuchet MS</vt:lpstr>
      <vt:lpstr>Berlin</vt:lpstr>
      <vt:lpstr>Java Course</vt:lpstr>
      <vt:lpstr>נרגשת להכיר...</vt:lpstr>
      <vt:lpstr>הקורס</vt:lpstr>
      <vt:lpstr>למה כדאי לשים לב</vt:lpstr>
      <vt:lpstr>נקודות לשיפור ולשימור</vt:lpstr>
      <vt:lpstr>נקודות לשיפור ולשימור - אופציונאלי</vt:lpstr>
      <vt:lpstr>נקודות לשיפור ולשימור - אופציונאלי</vt:lpstr>
      <vt:lpstr>רעיונות לעתיד...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Course</dc:title>
  <dc:creator>Keren Solomon</dc:creator>
  <cp:lastModifiedBy>Keren Solomon</cp:lastModifiedBy>
  <cp:revision>6</cp:revision>
  <dcterms:created xsi:type="dcterms:W3CDTF">2022-01-10T16:59:00Z</dcterms:created>
  <dcterms:modified xsi:type="dcterms:W3CDTF">2022-01-11T16:14:02Z</dcterms:modified>
</cp:coreProperties>
</file>