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1" r:id="rId4"/>
    <p:sldMasterId id="2147483654" r:id="rId5"/>
  </p:sldMasterIdLst>
  <p:notesMasterIdLst>
    <p:notesMasterId r:id="rId24"/>
  </p:notesMasterIdLst>
  <p:handoutMasterIdLst>
    <p:handoutMasterId r:id="rId25"/>
  </p:handoutMasterIdLst>
  <p:sldIdLst>
    <p:sldId id="338" r:id="rId6"/>
    <p:sldId id="383" r:id="rId7"/>
    <p:sldId id="386" r:id="rId8"/>
    <p:sldId id="388" r:id="rId9"/>
    <p:sldId id="372" r:id="rId10"/>
    <p:sldId id="373" r:id="rId11"/>
    <p:sldId id="374" r:id="rId12"/>
    <p:sldId id="375" r:id="rId13"/>
    <p:sldId id="376" r:id="rId14"/>
    <p:sldId id="378" r:id="rId15"/>
    <p:sldId id="377" r:id="rId16"/>
    <p:sldId id="379" r:id="rId17"/>
    <p:sldId id="380" r:id="rId18"/>
    <p:sldId id="381" r:id="rId19"/>
    <p:sldId id="382" r:id="rId20"/>
    <p:sldId id="384" r:id="rId21"/>
    <p:sldId id="385" r:id="rId22"/>
    <p:sldId id="387" r:id="rId23"/>
  </p:sldIdLst>
  <p:sldSz cx="9144000" cy="6858000" type="screen4x3"/>
  <p:notesSz cx="9939338" cy="6807200"/>
  <p:custDataLst>
    <p:tags r:id="rId26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CAD9EC"/>
    <a:srgbClr val="E7CFCF"/>
    <a:srgbClr val="F7FCE0"/>
    <a:srgbClr val="E9F7A3"/>
    <a:srgbClr val="93176C"/>
    <a:srgbClr val="FFC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Objects="1" showGuides="1">
      <p:cViewPr varScale="1">
        <p:scale>
          <a:sx n="61" d="100"/>
          <a:sy n="61" d="100"/>
        </p:scale>
        <p:origin x="1272" y="64"/>
      </p:cViewPr>
      <p:guideLst>
        <p:guide orient="horz" pos="2614"/>
        <p:guide pos="2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604F-02DC-482D-AFEE-5BDBA002C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D8BAF-504F-489F-B142-D79120DD46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7D0E23B5-E032-41A0-A9E8-F318D9478D12}" type="datetimeFigureOut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372D-7742-458B-887F-126A48255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907A-1B62-49FB-962A-1ADE5F31CE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4B13ACCF-08E0-430C-9A9D-1845EB7725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99510-02CE-4AD1-A9E9-7C68FAA6CC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59BC2-A268-4048-892D-C2165FB61C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D2EE04E8-31F4-42C2-B95E-BFDAFD2674DA}" type="datetimeFigureOut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56ECF8-1E2B-455B-9DC0-85BB74547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9C99F-EA2B-4EE6-B715-31A1319F0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150"/>
            <a:ext cx="7951788" cy="3063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C1ED-1BF8-4E8B-B031-126FB30D8B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1131-2388-4048-9ABA-5F914F9F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BAAEEC78-BEC1-4E73-AE9E-66766B298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E0B277C-17CB-432A-8C2F-544391189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3299A5-2104-4241-807A-73BE69A2E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C8B8FC2-0C9A-462D-A65B-0B241A10A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C141B1B-7171-4450-B1E9-45D1BE6448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7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-4.jpg">
            <a:extLst>
              <a:ext uri="{FF2B5EF4-FFF2-40B4-BE49-F238E27FC236}">
                <a16:creationId xmlns:a16="http://schemas.microsoft.com/office/drawing/2014/main" id="{CC49FBEB-E28E-467F-B589-B691FC552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947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F914CA09-5CA4-434F-9526-F5E0FC74C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252413"/>
            <a:ext cx="20812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Untitled-4.jpg">
            <a:extLst>
              <a:ext uri="{FF2B5EF4-FFF2-40B4-BE49-F238E27FC236}">
                <a16:creationId xmlns:a16="http://schemas.microsoft.com/office/drawing/2014/main" id="{C6666E74-1F75-42FA-AB2D-1A2962D2B4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48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97C836E-6491-4AB5-87C0-52C6B5678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27113"/>
            <a:ext cx="25987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crudsample/public/login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0F0A00E-823B-4851-B915-47C782B33B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67000"/>
            <a:ext cx="8915400" cy="762000"/>
          </a:xfr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dirty="0"/>
              <a:t>Community Portal Project Help (PHP)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943F5AA-E44A-462B-A8FC-39B76FFACCDE}"/>
              </a:ext>
            </a:extLst>
          </p:cNvPr>
          <p:cNvSpPr txBox="1">
            <a:spLocks/>
          </p:cNvSpPr>
          <p:nvPr/>
        </p:nvSpPr>
        <p:spPr bwMode="auto">
          <a:xfrm>
            <a:off x="0" y="3289300"/>
            <a:ext cx="5867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500" dirty="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 dirty="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E2B7E-1984-4A38-B999-D3FC5F0148C2}"/>
              </a:ext>
            </a:extLst>
          </p:cNvPr>
          <p:cNvSpPr txBox="1">
            <a:spLocks/>
          </p:cNvSpPr>
          <p:nvPr/>
        </p:nvSpPr>
        <p:spPr bwMode="auto">
          <a:xfrm>
            <a:off x="3175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AE6609-8189-419A-853E-0A3E5EB230FA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: 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15E0A0B-FDBA-4215-B176-12BA2C0B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201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Including files URL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DAD6FD-67DA-4BAF-AE30-81C50FF5F9F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While including files we use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../ which means go up one folder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../../ which means go up one folder and again go up one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Get a grip of this as you will be referencing files from various folders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Always remember to code the links in files within includes folder using absolute path ex: /</a:t>
            </a:r>
            <a:r>
              <a:rPr lang="en-IN" dirty="0" err="1"/>
              <a:t>phpcrudsample</a:t>
            </a:r>
            <a:r>
              <a:rPr lang="en-IN" dirty="0"/>
              <a:t>/………up to/</a:t>
            </a:r>
            <a:r>
              <a:rPr lang="en-IN" dirty="0" err="1"/>
              <a:t>somefile.php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is done because include files may be referenced from pages which are in different folder level, so if you use relative </a:t>
            </a:r>
            <a:r>
              <a:rPr lang="en-IN" dirty="0" err="1"/>
              <a:t>url</a:t>
            </a:r>
            <a:r>
              <a:rPr lang="en-IN" dirty="0"/>
              <a:t> such as ../../ it wont work in one php page and might work in another php page where it is included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15E0A0B-FDBA-4215-B176-12BA2C0B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Header, Footer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DAD6FD-67DA-4BAF-AE30-81C50FF5F9F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are HTML content files with .php extension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keep your page header html in </a:t>
            </a:r>
            <a:r>
              <a:rPr lang="en-IN" dirty="0" err="1"/>
              <a:t>header.php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Keep footer html in </a:t>
            </a:r>
            <a:r>
              <a:rPr lang="en-IN" dirty="0" err="1"/>
              <a:t>footer.php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Include in php pages which will need common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9425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57DC054-BA6E-4799-9BF1-D0DA2DDF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215393-EE73-412F-BF76-6DD9C2B5BDC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When the user login using login.php page we set the session variable “email”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 is a file called </a:t>
            </a:r>
            <a:r>
              <a:rPr lang="en-IN" dirty="0" err="1"/>
              <a:t>security.php</a:t>
            </a:r>
            <a:r>
              <a:rPr lang="en-IN" dirty="0"/>
              <a:t> under includes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Include this page at the top of all the php pages which requires users being logged in (such as Community Dashboard page, update profile page etc..)</a:t>
            </a:r>
          </a:p>
        </p:txBody>
      </p:sp>
    </p:spTree>
    <p:extLst>
      <p:ext uri="{BB962C8B-B14F-4D97-AF65-F5344CB8AC3E}">
        <p14:creationId xmlns:p14="http://schemas.microsoft.com/office/powerpoint/2010/main" val="234779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E3ED3E9-A625-4440-9E11-8F89C81C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Enable Output Buffering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4CCDE3-91A0-437E-A5C5-E05AE8B1E94A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Some pages have </a:t>
            </a:r>
            <a:r>
              <a:rPr lang="en-SG" i="1" dirty="0" err="1"/>
              <a:t>ob_start</a:t>
            </a:r>
            <a:r>
              <a:rPr lang="en-SG" i="1" dirty="0"/>
              <a:t>(); at the top of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i="1" dirty="0"/>
              <a:t>Include this function to ensure the page is buffered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i="1" dirty="0"/>
              <a:t>The page need to be buffered, if you </a:t>
            </a:r>
            <a:r>
              <a:rPr lang="en-SG" b="1" i="1" dirty="0"/>
              <a:t>might</a:t>
            </a:r>
            <a:r>
              <a:rPr lang="en-SG" i="1" dirty="0"/>
              <a:t> redirect to another </a:t>
            </a:r>
            <a:r>
              <a:rPr lang="en-SG" i="1" dirty="0" err="1"/>
              <a:t>url</a:t>
            </a:r>
            <a:r>
              <a:rPr lang="en-SG" i="1" dirty="0"/>
              <a:t> down the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i="1" dirty="0"/>
              <a:t>This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0B7FACF-0925-4DCE-8F43-E97E669C4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Calling Static &amp; Member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F56F0D-4EC9-4FA1-AE23-DCC555CE1F3A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You call the static function by specifying </a:t>
            </a:r>
            <a:r>
              <a:rPr lang="en-SG" dirty="0" err="1"/>
              <a:t>ClassName</a:t>
            </a:r>
            <a:r>
              <a:rPr lang="en-SG" dirty="0"/>
              <a:t>::</a:t>
            </a:r>
            <a:r>
              <a:rPr lang="en-SG" dirty="0" err="1"/>
              <a:t>functionname</a:t>
            </a:r>
            <a:r>
              <a:rPr lang="en-SG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Example in Business layer class User Manager</a:t>
            </a:r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You call a member function by first instantiating the class and calling them. Example in </a:t>
            </a:r>
            <a:r>
              <a:rPr lang="en-SG" dirty="0" err="1"/>
              <a:t>register.php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D4535-9B43-4A75-9C86-9AC4F8C3FEF9}"/>
              </a:ext>
            </a:extLst>
          </p:cNvPr>
          <p:cNvSpPr/>
          <p:nvPr/>
        </p:nvSpPr>
        <p:spPr>
          <a:xfrm>
            <a:off x="466829" y="2060848"/>
            <a:ext cx="7542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</a:t>
            </a:r>
            <a:endParaRPr lang="en-SG" b="1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858DF-818C-4BA4-9946-E44BB541EDFC}"/>
              </a:ext>
            </a:extLst>
          </p:cNvPr>
          <p:cNvSpPr/>
          <p:nvPr/>
        </p:nvSpPr>
        <p:spPr>
          <a:xfrm>
            <a:off x="466829" y="4606308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$UM=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SG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u="sng" dirty="0"/>
              <a:t>$</a:t>
            </a:r>
            <a:r>
              <a:rPr lang="en-SG" u="sng" dirty="0" err="1"/>
              <a:t>existuser</a:t>
            </a:r>
            <a:r>
              <a:rPr lang="en-SG" u="sng" dirty="0"/>
              <a:t>=$UM-&gt;</a:t>
            </a:r>
            <a:r>
              <a:rPr lang="en-SG" u="sng" dirty="0" err="1"/>
              <a:t>getUserByEmail</a:t>
            </a:r>
            <a:r>
              <a:rPr lang="en-SG" u="sng" dirty="0"/>
              <a:t>($email);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469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8657085-8241-4324-B476-5A4FF41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Entity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91152-4DF6-4D1E-BCDF-34B4608740F1}"/>
              </a:ext>
            </a:extLst>
          </p:cNvPr>
          <p:cNvSpPr/>
          <p:nvPr/>
        </p:nvSpPr>
        <p:spPr>
          <a:xfrm>
            <a:off x="179512" y="148478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b="1" dirty="0">
                <a:solidFill>
                  <a:srgbClr val="005032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$id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$email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$password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BFCC2-62DB-4BDC-A9B0-5BE71A6A50FE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Entity classes look like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91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8657085-8241-4324-B476-5A4FF41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Business Layer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BFCC2-62DB-4BDC-A9B0-5BE71A6A50FE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Business Layer classes look like below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73495-44F8-45A1-B773-E61D6A768890}"/>
              </a:ext>
            </a:extLst>
          </p:cNvPr>
          <p:cNvSpPr/>
          <p:nvPr/>
        </p:nvSpPr>
        <p:spPr>
          <a:xfrm>
            <a:off x="135351" y="1628800"/>
            <a:ext cx="10422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classes\business;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classes\entity\User;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classes\data\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</a:t>
            </a:r>
            <a:endParaRPr lang="en-SG" b="1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getAllUsers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getUserByEmailPassword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email,$password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UserManagerDB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getUserByEmailPassword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email,$password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08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8657085-8241-4324-B476-5A4FF418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Data Layer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BFCC2-62DB-4BDC-A9B0-5BE71A6A50FE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Data Layer classes look like below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7AC84-DDB7-4089-A59C-A80B1A04824A}"/>
              </a:ext>
            </a:extLst>
          </p:cNvPr>
          <p:cNvSpPr/>
          <p:nvPr/>
        </p:nvSpPr>
        <p:spPr>
          <a:xfrm>
            <a:off x="34925" y="1341290"/>
            <a:ext cx="88780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classes\data;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classes\entity\User;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</a:t>
            </a:r>
            <a:r>
              <a:rPr lang="en-SG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util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SG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DBUtil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SG" sz="12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UserManagerDB</a:t>
            </a:r>
            <a:endParaRPr lang="en-SG" sz="1200" b="1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fillUser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$row){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SG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User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"id"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"email"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$user-&gt;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$row[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"password"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$user;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getUserByEmailPassword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email,$password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$user=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$conn=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DBUtil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SG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$email=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mysqli_real_escape_string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conn,$email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$password=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mysqli_real_escape_string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SG" sz="12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conn,$password</a:t>
            </a:r>
            <a:r>
              <a:rPr lang="en-SG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"select * from 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tb_user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 where email='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$email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' and password='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$password</a:t>
            </a:r>
            <a:r>
              <a:rPr lang="en-SG" sz="1200" u="sng" dirty="0">
                <a:solidFill>
                  <a:srgbClr val="0000C0"/>
                </a:solidFill>
                <a:latin typeface="Consolas" panose="020B0609020204030204" pitchFamily="49" charset="0"/>
              </a:rPr>
              <a:t>'"</a:t>
            </a:r>
            <a:r>
              <a:rPr lang="en-SG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$result = $conn-&gt;query($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($result-&gt;</a:t>
            </a:r>
            <a:r>
              <a:rPr lang="en-SG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num_rows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($row = $result-&gt;</a:t>
            </a:r>
            <a:r>
              <a:rPr lang="en-SG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$user=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self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fillUser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($row);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$conn-&gt;close();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$user;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0899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5968C-BCDC-4548-9FF3-47B83009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7993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Concepts – MySQL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1F538-3FEF-4A38-8677-C8704BD7AAD9}"/>
              </a:ext>
            </a:extLst>
          </p:cNvPr>
          <p:cNvSpPr/>
          <p:nvPr/>
        </p:nvSpPr>
        <p:spPr>
          <a:xfrm>
            <a:off x="179512" y="1557947"/>
            <a:ext cx="102251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DELIMITER $$</a:t>
            </a:r>
          </a:p>
          <a:p>
            <a:r>
              <a:rPr lang="en-SG" dirty="0"/>
              <a:t>CREATE DEFINER=`</a:t>
            </a:r>
            <a:r>
              <a:rPr lang="en-SG" dirty="0" err="1"/>
              <a:t>root`@`localhost</a:t>
            </a:r>
            <a:r>
              <a:rPr lang="en-SG" dirty="0"/>
              <a:t>` PROCEDURE `</a:t>
            </a:r>
            <a:r>
              <a:rPr lang="en-SG" dirty="0" err="1"/>
              <a:t>procSaveUser</a:t>
            </a:r>
            <a:r>
              <a:rPr lang="en-SG" dirty="0"/>
              <a:t>`(id </a:t>
            </a:r>
            <a:r>
              <a:rPr lang="en-SG" dirty="0" err="1"/>
              <a:t>int,firstname</a:t>
            </a:r>
            <a:r>
              <a:rPr lang="en-SG" dirty="0"/>
              <a:t> varchar(50),</a:t>
            </a:r>
            <a:r>
              <a:rPr lang="en-SG" dirty="0" err="1"/>
              <a:t>lastname</a:t>
            </a:r>
            <a:r>
              <a:rPr lang="en-SG" dirty="0"/>
              <a:t> varchar(50),email varchar(50),password varchar(20))</a:t>
            </a:r>
          </a:p>
          <a:p>
            <a:r>
              <a:rPr lang="en-SG" dirty="0"/>
              <a:t>BEGIN</a:t>
            </a:r>
          </a:p>
          <a:p>
            <a:r>
              <a:rPr lang="en-SG" dirty="0"/>
              <a:t>    if(id=0) then</a:t>
            </a:r>
          </a:p>
          <a:p>
            <a:r>
              <a:rPr lang="en-SG" dirty="0"/>
              <a:t>      insert into </a:t>
            </a:r>
            <a:r>
              <a:rPr lang="en-SG" dirty="0" err="1"/>
              <a:t>tb_user</a:t>
            </a:r>
            <a:r>
              <a:rPr lang="en-SG" dirty="0"/>
              <a:t>(</a:t>
            </a:r>
            <a:r>
              <a:rPr lang="en-SG" dirty="0" err="1"/>
              <a:t>firstname,lastname,email,password</a:t>
            </a:r>
            <a:r>
              <a:rPr lang="en-SG" dirty="0"/>
              <a:t>) values(</a:t>
            </a:r>
            <a:r>
              <a:rPr lang="en-SG" dirty="0" err="1"/>
              <a:t>firstname,lastname,email,password</a:t>
            </a:r>
            <a:r>
              <a:rPr lang="en-SG" dirty="0"/>
              <a:t>);</a:t>
            </a:r>
          </a:p>
          <a:p>
            <a:r>
              <a:rPr lang="en-SG" dirty="0"/>
              <a:t>    Else</a:t>
            </a:r>
          </a:p>
          <a:p>
            <a:r>
              <a:rPr lang="en-SG" dirty="0"/>
              <a:t>	   update </a:t>
            </a:r>
            <a:r>
              <a:rPr lang="en-SG" dirty="0" err="1"/>
              <a:t>tb_user</a:t>
            </a:r>
            <a:r>
              <a:rPr lang="en-SG" dirty="0"/>
              <a:t> set </a:t>
            </a:r>
            <a:r>
              <a:rPr lang="en-SG" dirty="0" err="1"/>
              <a:t>firstname</a:t>
            </a:r>
            <a:r>
              <a:rPr lang="en-SG" dirty="0"/>
              <a:t>=</a:t>
            </a:r>
            <a:r>
              <a:rPr lang="en-SG" dirty="0" err="1"/>
              <a:t>firstname,lastname</a:t>
            </a:r>
            <a:r>
              <a:rPr lang="en-SG" dirty="0"/>
              <a:t>=</a:t>
            </a:r>
            <a:r>
              <a:rPr lang="en-SG" dirty="0" err="1"/>
              <a:t>lastname,email</a:t>
            </a:r>
            <a:r>
              <a:rPr lang="en-SG" dirty="0"/>
              <a:t>=</a:t>
            </a:r>
            <a:r>
              <a:rPr lang="en-SG" dirty="0" err="1"/>
              <a:t>email,password</a:t>
            </a:r>
            <a:r>
              <a:rPr lang="en-SG" dirty="0"/>
              <a:t>=password where id=id;</a:t>
            </a:r>
          </a:p>
          <a:p>
            <a:r>
              <a:rPr lang="en-SG" dirty="0"/>
              <a:t>    end if;</a:t>
            </a:r>
          </a:p>
          <a:p>
            <a:r>
              <a:rPr lang="en-SG" dirty="0"/>
              <a:t>END$$</a:t>
            </a:r>
          </a:p>
          <a:p>
            <a:r>
              <a:rPr lang="en-SG" dirty="0"/>
              <a:t>DELIMITER 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5942F-252C-4B6E-9CB6-F538CADB63BC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Below is the procedure which handle both insert &amp; 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2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1E96868-6CDC-4E6B-84C1-110FD411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What is in the Sample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5D4EED-08D5-45E8-82F3-67444CD5B15D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Sample contains one </a:t>
            </a:r>
            <a:r>
              <a:rPr lang="en-IN" dirty="0" err="1"/>
              <a:t>sql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Which create 1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1 stored procedure</a:t>
            </a:r>
          </a:p>
          <a:p>
            <a:pPr lvl="2"/>
            <a:r>
              <a:rPr lang="en-IN" dirty="0"/>
              <a:t>This stored procedure updates or insert based on whether id is 0 or some integer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eclipse project folder which provides sample 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Insert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Update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Login Mechanism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Listing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refer to the organization of classes, files, functions etc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With ideas in this sample, student can complete the community portal project in php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D841D3C-F7AB-4F98-946A-F09C9795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What is not in the Sample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A67AAE-54CB-42E0-86DD-B9BE462908DA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sample do not contain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Error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Javascript functions etc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Student need to add them where required</a:t>
            </a:r>
          </a:p>
        </p:txBody>
      </p:sp>
    </p:spTree>
    <p:extLst>
      <p:ext uri="{BB962C8B-B14F-4D97-AF65-F5344CB8AC3E}">
        <p14:creationId xmlns:p14="http://schemas.microsoft.com/office/powerpoint/2010/main" val="357357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13904A3-26A1-4DE2-A4A8-CDECF9BA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Setting up the Sample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D4511A-A66B-467E-A55C-D9D9E21472C3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Copy the </a:t>
            </a:r>
            <a:r>
              <a:rPr lang="en-IN" dirty="0" err="1"/>
              <a:t>phpcrudsample</a:t>
            </a:r>
            <a:r>
              <a:rPr lang="en-IN" dirty="0"/>
              <a:t> folder in the zip file to </a:t>
            </a:r>
            <a:r>
              <a:rPr lang="en-IN" dirty="0" err="1"/>
              <a:t>htdocs</a:t>
            </a:r>
            <a:r>
              <a:rPr lang="en-IN" dirty="0"/>
              <a:t> folder of your apache installation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a database called </a:t>
            </a:r>
            <a:r>
              <a:rPr lang="en-IN" dirty="0" err="1"/>
              <a:t>phpcrudsample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Run the given </a:t>
            </a:r>
            <a:r>
              <a:rPr lang="en-IN" dirty="0" err="1"/>
              <a:t>phpcrudsample.sql</a:t>
            </a:r>
            <a:r>
              <a:rPr lang="en-IN" dirty="0"/>
              <a:t> on the database to create sample table </a:t>
            </a:r>
            <a:r>
              <a:rPr lang="en-IN" dirty="0" err="1"/>
              <a:t>tb_user</a:t>
            </a:r>
            <a:r>
              <a:rPr lang="en-IN" dirty="0"/>
              <a:t> and </a:t>
            </a:r>
            <a:r>
              <a:rPr lang="en-IN" dirty="0" err="1"/>
              <a:t>procSaveUser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Change the </a:t>
            </a:r>
            <a:r>
              <a:rPr lang="en-IN" dirty="0" err="1"/>
              <a:t>servername</a:t>
            </a:r>
            <a:r>
              <a:rPr lang="en-IN" dirty="0"/>
              <a:t>, username, password and </a:t>
            </a:r>
            <a:r>
              <a:rPr lang="en-IN" dirty="0" err="1"/>
              <a:t>dbname</a:t>
            </a:r>
            <a:r>
              <a:rPr lang="en-IN" dirty="0"/>
              <a:t> as required in the configuration file phpcrudsample.ini which is in the config folder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Access the application using the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http://localhost/phpcrudsample/public/login.php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4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3">
            <a:extLst>
              <a:ext uri="{FF2B5EF4-FFF2-40B4-BE49-F238E27FC236}">
                <a16:creationId xmlns:a16="http://schemas.microsoft.com/office/drawing/2014/main" id="{B4E8A053-B954-469B-BAA0-0BAD6B4D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Organize your Folder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07AA6-E838-4D73-BF9D-6120BB22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" y="1254620"/>
            <a:ext cx="2307492" cy="54817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B9244D-70A2-4B5B-9535-07E7AF77B6EA}"/>
              </a:ext>
            </a:extLst>
          </p:cNvPr>
          <p:cNvCxnSpPr>
            <a:cxnSpLocks/>
          </p:cNvCxnSpPr>
          <p:nvPr/>
        </p:nvCxnSpPr>
        <p:spPr>
          <a:xfrm flipH="1">
            <a:off x="1043609" y="1484784"/>
            <a:ext cx="2336178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A12AF2-112B-4A01-B64B-3352908B94FA}"/>
              </a:ext>
            </a:extLst>
          </p:cNvPr>
          <p:cNvSpPr txBox="1"/>
          <p:nvPr/>
        </p:nvSpPr>
        <p:spPr>
          <a:xfrm>
            <a:off x="3351101" y="118503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your business tier classes go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8BC741-F57F-4628-BBA2-593805E06540}"/>
              </a:ext>
            </a:extLst>
          </p:cNvPr>
          <p:cNvCxnSpPr>
            <a:cxnSpLocks/>
          </p:cNvCxnSpPr>
          <p:nvPr/>
        </p:nvCxnSpPr>
        <p:spPr>
          <a:xfrm flipH="1">
            <a:off x="755576" y="1700808"/>
            <a:ext cx="280831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98413E-D6C7-424F-BD55-3D0F51E895C7}"/>
              </a:ext>
            </a:extLst>
          </p:cNvPr>
          <p:cNvSpPr txBox="1"/>
          <p:nvPr/>
        </p:nvSpPr>
        <p:spPr>
          <a:xfrm>
            <a:off x="3503501" y="151614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your data tier classes go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D64806-1F49-4D86-9C91-A7BA2255BC96}"/>
              </a:ext>
            </a:extLst>
          </p:cNvPr>
          <p:cNvCxnSpPr>
            <a:cxnSpLocks/>
          </p:cNvCxnSpPr>
          <p:nvPr/>
        </p:nvCxnSpPr>
        <p:spPr>
          <a:xfrm flipH="1">
            <a:off x="755576" y="2432604"/>
            <a:ext cx="2952328" cy="420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386AD8-836D-4934-A20D-C0A44E4EFE47}"/>
              </a:ext>
            </a:extLst>
          </p:cNvPr>
          <p:cNvSpPr txBox="1"/>
          <p:nvPr/>
        </p:nvSpPr>
        <p:spPr>
          <a:xfrm>
            <a:off x="3670230" y="221658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your entity classes go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338EB-AA54-4157-9F48-688BF7568DE9}"/>
              </a:ext>
            </a:extLst>
          </p:cNvPr>
          <p:cNvCxnSpPr>
            <a:cxnSpLocks/>
          </p:cNvCxnSpPr>
          <p:nvPr/>
        </p:nvCxnSpPr>
        <p:spPr>
          <a:xfrm flipH="1">
            <a:off x="755576" y="2711344"/>
            <a:ext cx="2952328" cy="501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C7842-A63F-4D02-944F-A0BD5A735062}"/>
              </a:ext>
            </a:extLst>
          </p:cNvPr>
          <p:cNvSpPr txBox="1"/>
          <p:nvPr/>
        </p:nvSpPr>
        <p:spPr>
          <a:xfrm>
            <a:off x="3677497" y="254768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Organize commonly used functions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824471-82C8-4E19-B592-EE17915BF7DD}"/>
              </a:ext>
            </a:extLst>
          </p:cNvPr>
          <p:cNvCxnSpPr>
            <a:cxnSpLocks/>
          </p:cNvCxnSpPr>
          <p:nvPr/>
        </p:nvCxnSpPr>
        <p:spPr>
          <a:xfrm flipH="1">
            <a:off x="698977" y="3176972"/>
            <a:ext cx="2808312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AECD00-63B5-4D77-AF49-4C8D5DDFA38C}"/>
              </a:ext>
            </a:extLst>
          </p:cNvPr>
          <p:cNvSpPr txBox="1"/>
          <p:nvPr/>
        </p:nvSpPr>
        <p:spPr>
          <a:xfrm>
            <a:off x="3575521" y="2907883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Place your configuration file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CA5E6-00D1-4F40-9640-FF56C5A41061}"/>
              </a:ext>
            </a:extLst>
          </p:cNvPr>
          <p:cNvCxnSpPr>
            <a:cxnSpLocks/>
          </p:cNvCxnSpPr>
          <p:nvPr/>
        </p:nvCxnSpPr>
        <p:spPr>
          <a:xfrm flipH="1">
            <a:off x="971601" y="3789040"/>
            <a:ext cx="2592287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8F0044-E21C-4324-B5F8-969A39F43AF2}"/>
              </a:ext>
            </a:extLst>
          </p:cNvPr>
          <p:cNvSpPr txBox="1"/>
          <p:nvPr/>
        </p:nvSpPr>
        <p:spPr>
          <a:xfrm>
            <a:off x="3563888" y="3538580"/>
            <a:ext cx="421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Place html include files and other files you include in PHP files here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35311-12B9-4A0F-BF6D-542BECA84B17}"/>
              </a:ext>
            </a:extLst>
          </p:cNvPr>
          <p:cNvCxnSpPr>
            <a:cxnSpLocks/>
          </p:cNvCxnSpPr>
          <p:nvPr/>
        </p:nvCxnSpPr>
        <p:spPr>
          <a:xfrm flipH="1">
            <a:off x="899592" y="4692624"/>
            <a:ext cx="2603909" cy="68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D3D5BE-80EB-41E6-B72E-A18F3DCA0032}"/>
              </a:ext>
            </a:extLst>
          </p:cNvPr>
          <p:cNvSpPr txBox="1"/>
          <p:nvPr/>
        </p:nvSpPr>
        <p:spPr>
          <a:xfrm>
            <a:off x="3539063" y="4437141"/>
            <a:ext cx="43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one folder for each module here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066FD-7A68-4163-A52A-7AA5474B95B4}"/>
              </a:ext>
            </a:extLst>
          </p:cNvPr>
          <p:cNvCxnSpPr>
            <a:cxnSpLocks/>
          </p:cNvCxnSpPr>
          <p:nvPr/>
        </p:nvCxnSpPr>
        <p:spPr>
          <a:xfrm flipH="1">
            <a:off x="755576" y="3409515"/>
            <a:ext cx="2952328" cy="45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9D56FC-1FB7-482F-A08A-C75BDBEA9F52}"/>
              </a:ext>
            </a:extLst>
          </p:cNvPr>
          <p:cNvSpPr txBox="1"/>
          <p:nvPr/>
        </p:nvSpPr>
        <p:spPr>
          <a:xfrm>
            <a:off x="3630438" y="324024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Place your public portal files below this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637940-8056-4D49-987F-A0163444D426}"/>
              </a:ext>
            </a:extLst>
          </p:cNvPr>
          <p:cNvCxnSpPr/>
          <p:nvPr/>
        </p:nvCxnSpPr>
        <p:spPr>
          <a:xfrm flipH="1">
            <a:off x="1115616" y="5661248"/>
            <a:ext cx="2514822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D65257-EAA3-4C0F-A361-FA6401446807}"/>
              </a:ext>
            </a:extLst>
          </p:cNvPr>
          <p:cNvSpPr txBox="1"/>
          <p:nvPr/>
        </p:nvSpPr>
        <p:spPr>
          <a:xfrm>
            <a:off x="3580260" y="5449375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Place your top level php pages below public folder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E9E43B5-8227-4277-8354-CCB00E47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9651E-DD0A-4056-BA78-FA3982ACE5A1}"/>
              </a:ext>
            </a:extLst>
          </p:cNvPr>
          <p:cNvSpPr/>
          <p:nvPr/>
        </p:nvSpPr>
        <p:spPr>
          <a:xfrm>
            <a:off x="467544" y="2060848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FAC6A-7B2A-4808-A7BB-DA057474938E}"/>
              </a:ext>
            </a:extLst>
          </p:cNvPr>
          <p:cNvSpPr/>
          <p:nvPr/>
        </p:nvSpPr>
        <p:spPr>
          <a:xfrm>
            <a:off x="467544" y="4229472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Contains include files such as header, footer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Secured pages include </a:t>
            </a:r>
            <a:r>
              <a:rPr lang="en-SG" dirty="0" err="1"/>
              <a:t>security.php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A9EFC-2751-496A-A03F-EB32AEEAF887}"/>
              </a:ext>
            </a:extLst>
          </p:cNvPr>
          <p:cNvSpPr/>
          <p:nvPr/>
        </p:nvSpPr>
        <p:spPr>
          <a:xfrm>
            <a:off x="2915816" y="2060848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Business Layer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865EC-B2E1-41BF-B7CF-7C307F9C720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11760" y="306896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6750E4-E868-4830-B1D2-400E07EACAD1}"/>
              </a:ext>
            </a:extLst>
          </p:cNvPr>
          <p:cNvSpPr/>
          <p:nvPr/>
        </p:nvSpPr>
        <p:spPr>
          <a:xfrm>
            <a:off x="5269089" y="2060848"/>
            <a:ext cx="1944216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Layer Class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46E26E4-2633-487C-8CAF-9137A6EE0A6E}"/>
              </a:ext>
            </a:extLst>
          </p:cNvPr>
          <p:cNvSpPr/>
          <p:nvPr/>
        </p:nvSpPr>
        <p:spPr>
          <a:xfrm>
            <a:off x="7740352" y="2456892"/>
            <a:ext cx="1152128" cy="12241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9C417-E48A-49E7-84D7-94EAFE01C54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860032" y="3068960"/>
            <a:ext cx="40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ABC14-86FD-41EC-8AE3-94828FE35203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7213305" y="3068960"/>
            <a:ext cx="5270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5F1CE8-0AD0-491A-9663-FE9390BE00C0}"/>
              </a:ext>
            </a:extLst>
          </p:cNvPr>
          <p:cNvCxnSpPr>
            <a:endCxn id="4" idx="1"/>
          </p:cNvCxnSpPr>
          <p:nvPr/>
        </p:nvCxnSpPr>
        <p:spPr>
          <a:xfrm>
            <a:off x="34925" y="3068960"/>
            <a:ext cx="432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7DFFB0A-F3EF-4E08-B963-AA3E384B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Configuration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D00D39-10C5-494D-A6EE-09159E1CA37C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Configuration file phpcrudsample.ini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read a configuration file such as phpcrudsample.ini by using code as below (Refer to </a:t>
            </a:r>
            <a:r>
              <a:rPr lang="en-IN" dirty="0" err="1"/>
              <a:t>Config.php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A51E2-590B-490F-8EB4-D43C269A8BBF}"/>
              </a:ext>
            </a:extLst>
          </p:cNvPr>
          <p:cNvSpPr/>
          <p:nvPr/>
        </p:nvSpPr>
        <p:spPr>
          <a:xfrm>
            <a:off x="491208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err="1">
                <a:latin typeface="Consolas" panose="020B0609020204030204" pitchFamily="49" charset="0"/>
              </a:rPr>
              <a:t>mysqlserver</a:t>
            </a:r>
            <a:r>
              <a:rPr lang="en-SG" dirty="0">
                <a:latin typeface="Consolas" panose="020B0609020204030204" pitchFamily="49" charset="0"/>
              </a:rPr>
              <a:t>=localhost</a:t>
            </a:r>
          </a:p>
          <a:p>
            <a:r>
              <a:rPr lang="en-SG" dirty="0" err="1">
                <a:latin typeface="Consolas" panose="020B0609020204030204" pitchFamily="49" charset="0"/>
              </a:rPr>
              <a:t>mysqluser</a:t>
            </a:r>
            <a:r>
              <a:rPr lang="en-SG" dirty="0">
                <a:latin typeface="Consolas" panose="020B0609020204030204" pitchFamily="49" charset="0"/>
              </a:rPr>
              <a:t>=root</a:t>
            </a:r>
          </a:p>
          <a:p>
            <a:r>
              <a:rPr lang="en-SG" dirty="0" err="1">
                <a:latin typeface="Consolas" panose="020B0609020204030204" pitchFamily="49" charset="0"/>
              </a:rPr>
              <a:t>mysqlpassword</a:t>
            </a:r>
            <a:r>
              <a:rPr lang="en-SG" dirty="0">
                <a:latin typeface="Consolas" panose="020B0609020204030204" pitchFamily="49" charset="0"/>
              </a:rPr>
              <a:t>=test123</a:t>
            </a:r>
          </a:p>
          <a:p>
            <a:r>
              <a:rPr lang="en-SG" dirty="0" err="1">
                <a:latin typeface="Consolas" panose="020B0609020204030204" pitchFamily="49" charset="0"/>
              </a:rPr>
              <a:t>mysqldb</a:t>
            </a:r>
            <a:r>
              <a:rPr lang="en-SG" dirty="0">
                <a:latin typeface="Consolas" panose="020B0609020204030204" pitchFamily="49" charset="0"/>
              </a:rPr>
              <a:t>=</a:t>
            </a:r>
            <a:r>
              <a:rPr lang="en-SG" dirty="0" err="1">
                <a:latin typeface="Consolas" panose="020B0609020204030204" pitchFamily="49" charset="0"/>
              </a:rPr>
              <a:t>phpcrudsample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0732B-4D4E-4FDB-B321-310B457C8D91}"/>
              </a:ext>
            </a:extLst>
          </p:cNvPr>
          <p:cNvSpPr/>
          <p:nvPr/>
        </p:nvSpPr>
        <p:spPr>
          <a:xfrm>
            <a:off x="128822" y="3676418"/>
            <a:ext cx="80435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getConfig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$reload = </a:t>
            </a:r>
            <a:r>
              <a:rPr lang="en-SG" sz="1200" b="1" i="1" u="sng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SG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isset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($config)==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SG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$reload==</a:t>
            </a:r>
            <a:r>
              <a:rPr lang="en-SG" sz="12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SG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SG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parse_ini_file</a:t>
            </a:r>
            <a:r>
              <a:rPr lang="en-SG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self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getApplicationRoot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SG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"/config/phpcrudsample.ini"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$config=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SG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Config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mysqlServer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mysqlserver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mysqlUser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mysqluser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mysqlPassword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mysqlpassword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$config-&gt;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mysqlDB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=$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mysqldb</a:t>
            </a:r>
            <a:r>
              <a:rPr lang="en-SG" sz="12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$config;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$config;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200" b="1" dirty="0">
                <a:solidFill>
                  <a:srgbClr val="22804C"/>
                </a:solidFill>
                <a:latin typeface="Consolas" panose="020B0609020204030204" pitchFamily="49" charset="0"/>
              </a:rPr>
              <a:t>public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function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getApplicationRoot</a:t>
            </a:r>
            <a:r>
              <a:rPr lang="en-SG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$path =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$_SERVER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'DOCUMENT_ROOT'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. </a:t>
            </a:r>
            <a:r>
              <a:rPr lang="en-SG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"/</a:t>
            </a:r>
            <a:r>
              <a:rPr lang="en-SG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phpcrudsample</a:t>
            </a:r>
            <a:r>
              <a:rPr lang="en-SG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en-SG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$path;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5071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896DA16-B927-4A62-932C-6AEDBAF0C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Including PHP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C9B0B-35A9-4179-A70D-44B5BE18A264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There is a file called </a:t>
            </a:r>
            <a:r>
              <a:rPr lang="en-IN" dirty="0" err="1"/>
              <a:t>autoload.php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This file includes required php class files, if you reference the classes using “use” keyword and use it in your php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Include this file in all php pages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Above is the function which is in </a:t>
            </a:r>
            <a:r>
              <a:rPr lang="en-IN" dirty="0" err="1"/>
              <a:t>autoload.php</a:t>
            </a:r>
            <a:r>
              <a:rPr lang="en-IN" dirty="0"/>
              <a:t>. This function will be invoked when ever php couldn’t find a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What we have done is find the document root, which your </a:t>
            </a:r>
            <a:r>
              <a:rPr lang="en-IN" dirty="0" err="1"/>
              <a:t>htdocs</a:t>
            </a:r>
            <a:r>
              <a:rPr lang="en-IN" dirty="0"/>
              <a:t> folder, add the project folder /</a:t>
            </a:r>
            <a:r>
              <a:rPr lang="en-IN" dirty="0" err="1"/>
              <a:t>phpcrudsample</a:t>
            </a:r>
            <a:r>
              <a:rPr lang="en-IN" dirty="0"/>
              <a:t>/ and add class name along with .php extension (This is the files in classes sub folder)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C27B7-C625-4867-9CC2-4FD926FA6167}"/>
              </a:ext>
            </a:extLst>
          </p:cNvPr>
          <p:cNvSpPr/>
          <p:nvPr/>
        </p:nvSpPr>
        <p:spPr>
          <a:xfrm>
            <a:off x="251520" y="2780928"/>
            <a:ext cx="8262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spl_autoload_register</a:t>
            </a:r>
            <a:r>
              <a:rPr lang="en-SG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i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SG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class_name</a:t>
            </a:r>
            <a:r>
              <a:rPr lang="en-SG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include $_SERVER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'DOCUMENT_ROOT'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] .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"/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phpcrudsample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/"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class_name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SG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'.php'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06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CC04B8B-0B43-4931-81AC-FD4AEAF7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Concepts – Importing Classes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EEA77-815C-4B01-B704-35C8F6B193D4}"/>
              </a:ext>
            </a:extLst>
          </p:cNvPr>
          <p:cNvSpPr txBox="1">
            <a:spLocks/>
          </p:cNvSpPr>
          <p:nvPr/>
        </p:nvSpPr>
        <p:spPr>
          <a:xfrm>
            <a:off x="135351" y="1052736"/>
            <a:ext cx="8878020" cy="57297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2pPr>
            <a:lvl3pPr marL="8572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3pPr>
            <a:lvl4pPr marL="12001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4pPr>
            <a:lvl5pPr marL="1543050" indent="-171450" algn="l" defTabSz="3429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ヒラギノ角ゴ Pro W3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import your business layer classes in php pages, use the importing function as below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Example </a:t>
            </a:r>
            <a:r>
              <a:rPr lang="en-IN" dirty="0" err="1"/>
              <a:t>register.php</a:t>
            </a:r>
            <a:r>
              <a:rPr lang="en-IN" dirty="0"/>
              <a:t> import like below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Take note of the use keyword with the classes you are importing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C5EDC-4747-46E9-A65D-F2583EB7FD43}"/>
              </a:ext>
            </a:extLst>
          </p:cNvPr>
          <p:cNvSpPr/>
          <p:nvPr/>
        </p:nvSpPr>
        <p:spPr>
          <a:xfrm>
            <a:off x="323528" y="2433146"/>
            <a:ext cx="6984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SG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require_once</a:t>
            </a:r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'../../includes/</a:t>
            </a:r>
            <a:r>
              <a:rPr lang="en-SG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autoload.php</a:t>
            </a:r>
            <a:r>
              <a:rPr lang="en-SG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classes\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util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SG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DBUtil</a:t>
            </a:r>
            <a:r>
              <a:rPr lang="en-SG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classes\business\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b="1" dirty="0">
                <a:solidFill>
                  <a:srgbClr val="7F0055"/>
                </a:solidFill>
                <a:latin typeface="Consolas" panose="020B0609020204030204" pitchFamily="49" charset="0"/>
              </a:rPr>
              <a:t>use 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classes\entity\User;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8030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7cfa4c9c9d99588569e4929a391d755d23d3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2FA94CC64944985BE93158E9ADE0" ma:contentTypeVersion="0" ma:contentTypeDescription="Create a new document." ma:contentTypeScope="" ma:versionID="01a1c0778f5d85e1f1b68635343aa6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8df3bfa6a24a2ffcf512df2f51dd6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6D54F9-6676-40B4-88DE-4E587CD57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F3EE97-662C-45BD-AEBD-57BE7DC9224B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44945</TotalTime>
  <Words>1474</Words>
  <Application>Microsoft Office PowerPoint</Application>
  <PresentationFormat>On-screen Show (4:3)</PresentationFormat>
  <Paragraphs>227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Consolas</vt:lpstr>
      <vt:lpstr>Wingdings</vt:lpstr>
      <vt:lpstr>ヒラギノ角ゴ Pro W3</vt:lpstr>
      <vt:lpstr>Office Theme</vt:lpstr>
      <vt:lpstr>1_Office Theme</vt:lpstr>
      <vt:lpstr>2_Office Theme</vt:lpstr>
      <vt:lpstr>Community Portal Project Help (PHP)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Shrinivas Krishnamoorthi Ramji</cp:lastModifiedBy>
  <cp:revision>1733</cp:revision>
  <cp:lastPrinted>2015-07-27T02:04:21Z</cp:lastPrinted>
  <dcterms:created xsi:type="dcterms:W3CDTF">2012-01-26T10:45:43Z</dcterms:created>
  <dcterms:modified xsi:type="dcterms:W3CDTF">2017-11-06T14:33:37Z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0x010100CCA42FA94CC64944985BE93158E9ADE0</vt:lpwstr>
  </property>
</Properties>
</file>