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DE2"/>
    <a:srgbClr val="E93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4CEEA-C214-4ACB-81A1-2F084D857E7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7881D-84A0-4AF8-8F15-94D955BBE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7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7881D-84A0-4AF8-8F15-94D955BBEE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2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3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8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2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7E11D-FEB1-472B-A75D-296341B0175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1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A3559765-44D1-4304-BD21-A1B47548909F}"/>
              </a:ext>
            </a:extLst>
          </p:cNvPr>
          <p:cNvGrpSpPr/>
          <p:nvPr/>
        </p:nvGrpSpPr>
        <p:grpSpPr>
          <a:xfrm>
            <a:off x="28692" y="154311"/>
            <a:ext cx="1487780" cy="698037"/>
            <a:chOff x="3555591" y="239789"/>
            <a:chExt cx="1996165" cy="698037"/>
          </a:xfrm>
          <a:noFill/>
        </p:grpSpPr>
        <p:sp>
          <p:nvSpPr>
            <p:cNvPr id="221" name="矩形: 圆角 220">
              <a:extLst>
                <a:ext uri="{FF2B5EF4-FFF2-40B4-BE49-F238E27FC236}">
                  <a16:creationId xmlns:a16="http://schemas.microsoft.com/office/drawing/2014/main" id="{0FD9C0D4-DE22-4C3A-9C8B-EFFFEA289ACA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文本框 474">
              <a:extLst>
                <a:ext uri="{FF2B5EF4-FFF2-40B4-BE49-F238E27FC236}">
                  <a16:creationId xmlns:a16="http://schemas.microsoft.com/office/drawing/2014/main" id="{B123E5CE-2A26-48AF-9B44-AAEB3BAC7222}"/>
                </a:ext>
              </a:extLst>
            </p:cNvPr>
            <p:cNvSpPr txBox="1"/>
            <p:nvPr/>
          </p:nvSpPr>
          <p:spPr>
            <a:xfrm>
              <a:off x="3555591" y="296625"/>
              <a:ext cx="1996165" cy="64120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FASTQ (SE/PE)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Rep1 (</a:t>
              </a: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fastQC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Rep2 (</a:t>
              </a: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fastQC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cxnSp>
        <p:nvCxnSpPr>
          <p:cNvPr id="305" name="连接符: 肘形 530">
            <a:extLst>
              <a:ext uri="{FF2B5EF4-FFF2-40B4-BE49-F238E27FC236}">
                <a16:creationId xmlns:a16="http://schemas.microsoft.com/office/drawing/2014/main" id="{31695BE7-10B0-4620-ADD0-DDA01F4C1EB7}"/>
              </a:ext>
            </a:extLst>
          </p:cNvPr>
          <p:cNvCxnSpPr>
            <a:cxnSpLocks/>
          </p:cNvCxnSpPr>
          <p:nvPr/>
        </p:nvCxnSpPr>
        <p:spPr>
          <a:xfrm rot="-5400000">
            <a:off x="1602204" y="410286"/>
            <a:ext cx="0" cy="182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本框 310">
            <a:extLst>
              <a:ext uri="{FF2B5EF4-FFF2-40B4-BE49-F238E27FC236}">
                <a16:creationId xmlns:a16="http://schemas.microsoft.com/office/drawing/2014/main" id="{36D88971-1F2D-40DB-BD4D-EB209A7E79E4}"/>
              </a:ext>
            </a:extLst>
          </p:cNvPr>
          <p:cNvSpPr txBox="1"/>
          <p:nvPr/>
        </p:nvSpPr>
        <p:spPr>
          <a:xfrm>
            <a:off x="4695655" y="3935268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Optional, not fully-compatible</a:t>
            </a:r>
          </a:p>
        </p:txBody>
      </p:sp>
      <p:cxnSp>
        <p:nvCxnSpPr>
          <p:cNvPr id="323" name="连接符: 肘形 530">
            <a:extLst>
              <a:ext uri="{FF2B5EF4-FFF2-40B4-BE49-F238E27FC236}">
                <a16:creationId xmlns:a16="http://schemas.microsoft.com/office/drawing/2014/main" id="{62D7684C-B89D-4F6A-8F8C-E9E4561AAC61}"/>
              </a:ext>
            </a:extLst>
          </p:cNvPr>
          <p:cNvCxnSpPr>
            <a:cxnSpLocks/>
          </p:cNvCxnSpPr>
          <p:nvPr/>
        </p:nvCxnSpPr>
        <p:spPr>
          <a:xfrm flipH="1">
            <a:off x="3400061" y="5153275"/>
            <a:ext cx="4823" cy="548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8C6AE4C-8DF1-45AD-A505-B8266EDE2CA6}"/>
              </a:ext>
            </a:extLst>
          </p:cNvPr>
          <p:cNvSpPr txBox="1"/>
          <p:nvPr/>
        </p:nvSpPr>
        <p:spPr>
          <a:xfrm>
            <a:off x="3429000" y="5146315"/>
            <a:ext cx="307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 Blacklisted Regions:</a:t>
            </a:r>
          </a:p>
          <a:p>
            <a:pPr lvl="0">
              <a:defRPr/>
            </a:pP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centromeres, telomeres, satellite repeats</a:t>
            </a:r>
          </a:p>
        </p:txBody>
      </p:sp>
      <p:grpSp>
        <p:nvGrpSpPr>
          <p:cNvPr id="84" name="组合 23">
            <a:extLst>
              <a:ext uri="{FF2B5EF4-FFF2-40B4-BE49-F238E27FC236}">
                <a16:creationId xmlns:a16="http://schemas.microsoft.com/office/drawing/2014/main" id="{C038D166-9A2B-4506-AD84-ECCF61DFB234}"/>
              </a:ext>
            </a:extLst>
          </p:cNvPr>
          <p:cNvGrpSpPr/>
          <p:nvPr/>
        </p:nvGrpSpPr>
        <p:grpSpPr>
          <a:xfrm>
            <a:off x="1620345" y="154346"/>
            <a:ext cx="1693092" cy="683924"/>
            <a:chOff x="3522583" y="239789"/>
            <a:chExt cx="2093593" cy="683924"/>
          </a:xfrm>
          <a:noFill/>
        </p:grpSpPr>
        <p:sp>
          <p:nvSpPr>
            <p:cNvPr id="85" name="矩形: 圆角 220">
              <a:extLst>
                <a:ext uri="{FF2B5EF4-FFF2-40B4-BE49-F238E27FC236}">
                  <a16:creationId xmlns:a16="http://schemas.microsoft.com/office/drawing/2014/main" id="{616456FA-6F66-423A-843D-04F3A461F329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474">
              <a:extLst>
                <a:ext uri="{FF2B5EF4-FFF2-40B4-BE49-F238E27FC236}">
                  <a16:creationId xmlns:a16="http://schemas.microsoft.com/office/drawing/2014/main" id="{D23514EE-8BA6-42A8-A710-581C4C2690FD}"/>
                </a:ext>
              </a:extLst>
            </p:cNvPr>
            <p:cNvSpPr txBox="1"/>
            <p:nvPr/>
          </p:nvSpPr>
          <p:spPr>
            <a:xfrm>
              <a:off x="3522583" y="309325"/>
              <a:ext cx="2093593" cy="47448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Genome Mapping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bowtie2</a:t>
              </a:r>
            </a:p>
          </p:txBody>
        </p:sp>
      </p:grpSp>
      <p:cxnSp>
        <p:nvCxnSpPr>
          <p:cNvPr id="87" name="连接符: 肘形 530">
            <a:extLst>
              <a:ext uri="{FF2B5EF4-FFF2-40B4-BE49-F238E27FC236}">
                <a16:creationId xmlns:a16="http://schemas.microsoft.com/office/drawing/2014/main" id="{CC30CDF4-A3D8-444A-8FA5-D44173FD61D7}"/>
              </a:ext>
            </a:extLst>
          </p:cNvPr>
          <p:cNvCxnSpPr>
            <a:cxnSpLocks/>
          </p:cNvCxnSpPr>
          <p:nvPr/>
        </p:nvCxnSpPr>
        <p:spPr>
          <a:xfrm rot="-5400000">
            <a:off x="3343418" y="416451"/>
            <a:ext cx="0" cy="182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23">
            <a:extLst>
              <a:ext uri="{FF2B5EF4-FFF2-40B4-BE49-F238E27FC236}">
                <a16:creationId xmlns:a16="http://schemas.microsoft.com/office/drawing/2014/main" id="{610650B1-BEF8-4B17-B8D8-E5884EFC0BCD}"/>
              </a:ext>
            </a:extLst>
          </p:cNvPr>
          <p:cNvGrpSpPr/>
          <p:nvPr/>
        </p:nvGrpSpPr>
        <p:grpSpPr>
          <a:xfrm>
            <a:off x="3431956" y="96050"/>
            <a:ext cx="1450360" cy="854853"/>
            <a:chOff x="3613221" y="239789"/>
            <a:chExt cx="1880904" cy="699004"/>
          </a:xfrm>
          <a:noFill/>
        </p:grpSpPr>
        <p:sp>
          <p:nvSpPr>
            <p:cNvPr id="89" name="矩形: 圆角 220">
              <a:extLst>
                <a:ext uri="{FF2B5EF4-FFF2-40B4-BE49-F238E27FC236}">
                  <a16:creationId xmlns:a16="http://schemas.microsoft.com/office/drawing/2014/main" id="{851B6CAD-A2C4-4037-B86E-BCBE357CDE33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474">
              <a:extLst>
                <a:ext uri="{FF2B5EF4-FFF2-40B4-BE49-F238E27FC236}">
                  <a16:creationId xmlns:a16="http://schemas.microsoft.com/office/drawing/2014/main" id="{F0E6E4B3-E16D-48ED-AFAF-2FF250547C4E}"/>
                </a:ext>
              </a:extLst>
            </p:cNvPr>
            <p:cNvSpPr txBox="1"/>
            <p:nvPr/>
          </p:nvSpPr>
          <p:spPr>
            <a:xfrm>
              <a:off x="3704897" y="278171"/>
              <a:ext cx="1565797" cy="66062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Filter reads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Unmapped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 quality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Duplicates</a:t>
              </a:r>
            </a:p>
          </p:txBody>
        </p:sp>
      </p:grpSp>
      <p:cxnSp>
        <p:nvCxnSpPr>
          <p:cNvPr id="94" name="连接符: 肘形 530">
            <a:extLst>
              <a:ext uri="{FF2B5EF4-FFF2-40B4-BE49-F238E27FC236}">
                <a16:creationId xmlns:a16="http://schemas.microsoft.com/office/drawing/2014/main" id="{0B167A61-CC69-4A4F-87C1-7FBE66A31421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4284204" y="998935"/>
            <a:ext cx="609057" cy="5063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F9E1CB3C-0999-4802-961D-46B183F17358}"/>
              </a:ext>
            </a:extLst>
          </p:cNvPr>
          <p:cNvGrpSpPr/>
          <p:nvPr/>
        </p:nvGrpSpPr>
        <p:grpSpPr>
          <a:xfrm>
            <a:off x="1016253" y="1393151"/>
            <a:ext cx="2480580" cy="1041456"/>
            <a:chOff x="3082433" y="3049462"/>
            <a:chExt cx="2480580" cy="738385"/>
          </a:xfrm>
        </p:grpSpPr>
        <p:sp>
          <p:nvSpPr>
            <p:cNvPr id="334" name="矩形: 圆角 333">
              <a:extLst>
                <a:ext uri="{FF2B5EF4-FFF2-40B4-BE49-F238E27FC236}">
                  <a16:creationId xmlns:a16="http://schemas.microsoft.com/office/drawing/2014/main" id="{212F5714-2D2B-4BCA-9C84-77BFFB20E642}"/>
                </a:ext>
              </a:extLst>
            </p:cNvPr>
            <p:cNvSpPr/>
            <p:nvPr/>
          </p:nvSpPr>
          <p:spPr>
            <a:xfrm>
              <a:off x="3082433" y="3055194"/>
              <a:ext cx="2480580" cy="7326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文本框 474">
              <a:extLst>
                <a:ext uri="{FF2B5EF4-FFF2-40B4-BE49-F238E27FC236}">
                  <a16:creationId xmlns:a16="http://schemas.microsoft.com/office/drawing/2014/main" id="{F99476CA-0627-4CED-8C5F-67899F6A114E}"/>
                </a:ext>
              </a:extLst>
            </p:cNvPr>
            <p:cNvSpPr txBox="1"/>
            <p:nvPr/>
          </p:nvSpPr>
          <p:spPr>
            <a:xfrm>
              <a:off x="3687508" y="3049462"/>
              <a:ext cx="1242084" cy="696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Peak Calling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Macs2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 &lt;= 0.05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Shift value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Extend size</a:t>
              </a:r>
            </a:p>
          </p:txBody>
        </p:sp>
      </p:grpSp>
      <p:cxnSp>
        <p:nvCxnSpPr>
          <p:cNvPr id="96" name="连接符: 肘形 530">
            <a:extLst>
              <a:ext uri="{FF2B5EF4-FFF2-40B4-BE49-F238E27FC236}">
                <a16:creationId xmlns:a16="http://schemas.microsoft.com/office/drawing/2014/main" id="{2E58FFB2-97CC-4D85-B9EC-CD4613F844A5}"/>
              </a:ext>
            </a:extLst>
          </p:cNvPr>
          <p:cNvCxnSpPr>
            <a:cxnSpLocks/>
          </p:cNvCxnSpPr>
          <p:nvPr/>
        </p:nvCxnSpPr>
        <p:spPr>
          <a:xfrm rot="-5400000">
            <a:off x="5006739" y="416062"/>
            <a:ext cx="0" cy="182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23">
            <a:extLst>
              <a:ext uri="{FF2B5EF4-FFF2-40B4-BE49-F238E27FC236}">
                <a16:creationId xmlns:a16="http://schemas.microsoft.com/office/drawing/2014/main" id="{EC7CB737-8E55-4CFE-9311-BC79401B573D}"/>
              </a:ext>
            </a:extLst>
          </p:cNvPr>
          <p:cNvGrpSpPr/>
          <p:nvPr/>
        </p:nvGrpSpPr>
        <p:grpSpPr>
          <a:xfrm>
            <a:off x="4925085" y="95661"/>
            <a:ext cx="2009115" cy="836410"/>
            <a:chOff x="3401846" y="239789"/>
            <a:chExt cx="2314187" cy="683924"/>
          </a:xfrm>
          <a:noFill/>
        </p:grpSpPr>
        <p:sp>
          <p:nvSpPr>
            <p:cNvPr id="98" name="矩形: 圆角 220">
              <a:extLst>
                <a:ext uri="{FF2B5EF4-FFF2-40B4-BE49-F238E27FC236}">
                  <a16:creationId xmlns:a16="http://schemas.microsoft.com/office/drawing/2014/main" id="{8DFC3756-D7AB-4F74-8A87-B601B2E8BA29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文本框 474">
              <a:extLst>
                <a:ext uri="{FF2B5EF4-FFF2-40B4-BE49-F238E27FC236}">
                  <a16:creationId xmlns:a16="http://schemas.microsoft.com/office/drawing/2014/main" id="{64D89860-EEAB-4F31-B7D2-AFDC8E5562D7}"/>
                </a:ext>
              </a:extLst>
            </p:cNvPr>
            <p:cNvSpPr txBox="1"/>
            <p:nvPr/>
          </p:nvSpPr>
          <p:spPr>
            <a:xfrm>
              <a:off x="3401846" y="297753"/>
              <a:ext cx="2314187" cy="4278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Subsample</a:t>
              </a:r>
            </a:p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Pseudo-Replicates</a:t>
              </a:r>
            </a:p>
          </p:txBody>
        </p:sp>
      </p:grpSp>
      <p:grpSp>
        <p:nvGrpSpPr>
          <p:cNvPr id="100" name="组合 23">
            <a:extLst>
              <a:ext uri="{FF2B5EF4-FFF2-40B4-BE49-F238E27FC236}">
                <a16:creationId xmlns:a16="http://schemas.microsoft.com/office/drawing/2014/main" id="{9DB9DE8A-DCB5-49C7-BCF5-185592666EAC}"/>
              </a:ext>
            </a:extLst>
          </p:cNvPr>
          <p:cNvGrpSpPr/>
          <p:nvPr/>
        </p:nvGrpSpPr>
        <p:grpSpPr>
          <a:xfrm>
            <a:off x="3917439" y="1505242"/>
            <a:ext cx="1962397" cy="836410"/>
            <a:chOff x="3596826" y="239789"/>
            <a:chExt cx="1924241" cy="683924"/>
          </a:xfrm>
          <a:noFill/>
        </p:grpSpPr>
        <p:sp>
          <p:nvSpPr>
            <p:cNvPr id="101" name="矩形: 圆角 220">
              <a:extLst>
                <a:ext uri="{FF2B5EF4-FFF2-40B4-BE49-F238E27FC236}">
                  <a16:creationId xmlns:a16="http://schemas.microsoft.com/office/drawing/2014/main" id="{F78E59F7-F8CA-4F27-9F56-3849F3D8B413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474">
              <a:extLst>
                <a:ext uri="{FF2B5EF4-FFF2-40B4-BE49-F238E27FC236}">
                  <a16:creationId xmlns:a16="http://schemas.microsoft.com/office/drawing/2014/main" id="{0B24CCA8-9A2C-49C9-BF00-157B5C773BA0}"/>
                </a:ext>
              </a:extLst>
            </p:cNvPr>
            <p:cNvSpPr txBox="1"/>
            <p:nvPr/>
          </p:nvSpPr>
          <p:spPr>
            <a:xfrm>
              <a:off x="3596826" y="297753"/>
              <a:ext cx="1924241" cy="603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Individual Replicates</a:t>
              </a:r>
            </a:p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Pooled Replicates</a:t>
              </a:r>
            </a:p>
          </p:txBody>
        </p:sp>
      </p:grpSp>
      <p:cxnSp>
        <p:nvCxnSpPr>
          <p:cNvPr id="103" name="连接符: 肘形 530">
            <a:extLst>
              <a:ext uri="{FF2B5EF4-FFF2-40B4-BE49-F238E27FC236}">
                <a16:creationId xmlns:a16="http://schemas.microsoft.com/office/drawing/2014/main" id="{F57626D8-796F-4505-A4C5-65DEF972956A}"/>
              </a:ext>
            </a:extLst>
          </p:cNvPr>
          <p:cNvCxnSpPr>
            <a:cxnSpLocks/>
          </p:cNvCxnSpPr>
          <p:nvPr/>
        </p:nvCxnSpPr>
        <p:spPr>
          <a:xfrm flipH="1">
            <a:off x="4915299" y="947533"/>
            <a:ext cx="958513" cy="545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530">
            <a:extLst>
              <a:ext uri="{FF2B5EF4-FFF2-40B4-BE49-F238E27FC236}">
                <a16:creationId xmlns:a16="http://schemas.microsoft.com/office/drawing/2014/main" id="{33E4FB36-4520-4AD0-9566-BFA9C8E85AFD}"/>
              </a:ext>
            </a:extLst>
          </p:cNvPr>
          <p:cNvCxnSpPr>
            <a:cxnSpLocks/>
          </p:cNvCxnSpPr>
          <p:nvPr/>
        </p:nvCxnSpPr>
        <p:spPr>
          <a:xfrm rot="5400000">
            <a:off x="3707021" y="1770274"/>
            <a:ext cx="0" cy="36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8823D4-AA5B-48C8-BE75-FE736B2CE451}"/>
              </a:ext>
            </a:extLst>
          </p:cNvPr>
          <p:cNvGrpSpPr/>
          <p:nvPr/>
        </p:nvGrpSpPr>
        <p:grpSpPr>
          <a:xfrm>
            <a:off x="304817" y="2935951"/>
            <a:ext cx="1956434" cy="854628"/>
            <a:chOff x="215917" y="3369145"/>
            <a:chExt cx="1956434" cy="854628"/>
          </a:xfrm>
        </p:grpSpPr>
        <p:sp>
          <p:nvSpPr>
            <p:cNvPr id="106" name="矩形: 圆角 220">
              <a:extLst>
                <a:ext uri="{FF2B5EF4-FFF2-40B4-BE49-F238E27FC236}">
                  <a16:creationId xmlns:a16="http://schemas.microsoft.com/office/drawing/2014/main" id="{265894CD-8C9D-4742-B3E2-23F49B5DB72C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474">
              <a:extLst>
                <a:ext uri="{FF2B5EF4-FFF2-40B4-BE49-F238E27FC236}">
                  <a16:creationId xmlns:a16="http://schemas.microsoft.com/office/drawing/2014/main" id="{AAA360AB-CBF9-453C-9A23-974396FD5D1F}"/>
                </a:ext>
              </a:extLst>
            </p:cNvPr>
            <p:cNvSpPr txBox="1"/>
            <p:nvPr/>
          </p:nvSpPr>
          <p:spPr>
            <a:xfrm>
              <a:off x="215917" y="3369145"/>
              <a:ext cx="1956434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Signal Tracks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ChIP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Fold-enrichment</a:t>
              </a:r>
            </a:p>
            <a:p>
              <a:pPr>
                <a:lnSpc>
                  <a:spcPts val="1300"/>
                </a:lnSpc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over input samples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Bigwig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FDBFF58-69EF-4CC4-B1C8-F2C29762A163}"/>
              </a:ext>
            </a:extLst>
          </p:cNvPr>
          <p:cNvGrpSpPr/>
          <p:nvPr/>
        </p:nvGrpSpPr>
        <p:grpSpPr>
          <a:xfrm>
            <a:off x="2376076" y="2935951"/>
            <a:ext cx="1956434" cy="854628"/>
            <a:chOff x="215917" y="3369145"/>
            <a:chExt cx="1956434" cy="854628"/>
          </a:xfrm>
        </p:grpSpPr>
        <p:sp>
          <p:nvSpPr>
            <p:cNvPr id="114" name="矩形: 圆角 220">
              <a:extLst>
                <a:ext uri="{FF2B5EF4-FFF2-40B4-BE49-F238E27FC236}">
                  <a16:creationId xmlns:a16="http://schemas.microsoft.com/office/drawing/2014/main" id="{3B964A4E-AE1C-45DD-9A63-F0803CDF0B74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文本框 474">
              <a:extLst>
                <a:ext uri="{FF2B5EF4-FFF2-40B4-BE49-F238E27FC236}">
                  <a16:creationId xmlns:a16="http://schemas.microsoft.com/office/drawing/2014/main" id="{181E4B9D-C002-4384-B44B-FD06814A4680}"/>
                </a:ext>
              </a:extLst>
            </p:cNvPr>
            <p:cNvSpPr txBox="1"/>
            <p:nvPr/>
          </p:nvSpPr>
          <p:spPr>
            <a:xfrm>
              <a:off x="215917" y="3369145"/>
              <a:ext cx="1956434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Narrow Peaks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Transcription factors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Histone modification (Narrow peak)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072ABD5-B8E0-40F7-9E81-94106942082B}"/>
              </a:ext>
            </a:extLst>
          </p:cNvPr>
          <p:cNvGrpSpPr/>
          <p:nvPr/>
        </p:nvGrpSpPr>
        <p:grpSpPr>
          <a:xfrm>
            <a:off x="4447332" y="2935951"/>
            <a:ext cx="1956434" cy="854628"/>
            <a:chOff x="215917" y="3369145"/>
            <a:chExt cx="1956434" cy="854628"/>
          </a:xfrm>
        </p:grpSpPr>
        <p:sp>
          <p:nvSpPr>
            <p:cNvPr id="118" name="矩形: 圆角 220">
              <a:extLst>
                <a:ext uri="{FF2B5EF4-FFF2-40B4-BE49-F238E27FC236}">
                  <a16:creationId xmlns:a16="http://schemas.microsoft.com/office/drawing/2014/main" id="{6F93AE21-9560-43CB-9B91-EC91BE814196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474">
              <a:extLst>
                <a:ext uri="{FF2B5EF4-FFF2-40B4-BE49-F238E27FC236}">
                  <a16:creationId xmlns:a16="http://schemas.microsoft.com/office/drawing/2014/main" id="{958C302B-48FE-4B16-8B96-E1997B27EC31}"/>
                </a:ext>
              </a:extLst>
            </p:cNvPr>
            <p:cNvSpPr txBox="1"/>
            <p:nvPr/>
          </p:nvSpPr>
          <p:spPr>
            <a:xfrm>
              <a:off x="215917" y="3369145"/>
              <a:ext cx="1956434" cy="641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Broad Peaks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Histone modification (Broad peak)</a:t>
              </a:r>
            </a:p>
          </p:txBody>
        </p:sp>
      </p:grpSp>
      <p:cxnSp>
        <p:nvCxnSpPr>
          <p:cNvPr id="120" name="连接符: 肘形 530">
            <a:extLst>
              <a:ext uri="{FF2B5EF4-FFF2-40B4-BE49-F238E27FC236}">
                <a16:creationId xmlns:a16="http://schemas.microsoft.com/office/drawing/2014/main" id="{2863532D-4C5B-4E23-92E2-8032338D1513}"/>
              </a:ext>
            </a:extLst>
          </p:cNvPr>
          <p:cNvCxnSpPr>
            <a:cxnSpLocks/>
          </p:cNvCxnSpPr>
          <p:nvPr/>
        </p:nvCxnSpPr>
        <p:spPr>
          <a:xfrm flipH="1">
            <a:off x="2334492" y="2479199"/>
            <a:ext cx="18" cy="36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ACC4B5-0E8F-48E4-869D-8BAFDF09E55C}"/>
              </a:ext>
            </a:extLst>
          </p:cNvPr>
          <p:cNvCxnSpPr/>
          <p:nvPr/>
        </p:nvCxnSpPr>
        <p:spPr>
          <a:xfrm>
            <a:off x="229414" y="2870518"/>
            <a:ext cx="62963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肘形 530">
            <a:extLst>
              <a:ext uri="{FF2B5EF4-FFF2-40B4-BE49-F238E27FC236}">
                <a16:creationId xmlns:a16="http://schemas.microsoft.com/office/drawing/2014/main" id="{5D3E88D5-5EB7-4684-B13F-B8575580DF73}"/>
              </a:ext>
            </a:extLst>
          </p:cNvPr>
          <p:cNvCxnSpPr>
            <a:cxnSpLocks/>
          </p:cNvCxnSpPr>
          <p:nvPr/>
        </p:nvCxnSpPr>
        <p:spPr>
          <a:xfrm flipH="1">
            <a:off x="1282478" y="3827464"/>
            <a:ext cx="18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23">
            <a:extLst>
              <a:ext uri="{FF2B5EF4-FFF2-40B4-BE49-F238E27FC236}">
                <a16:creationId xmlns:a16="http://schemas.microsoft.com/office/drawing/2014/main" id="{E115DB46-6BF5-47F1-B86E-D93E97898BC5}"/>
              </a:ext>
            </a:extLst>
          </p:cNvPr>
          <p:cNvGrpSpPr/>
          <p:nvPr/>
        </p:nvGrpSpPr>
        <p:grpSpPr>
          <a:xfrm>
            <a:off x="567547" y="4111980"/>
            <a:ext cx="1471809" cy="569893"/>
            <a:chOff x="3585405" y="239789"/>
            <a:chExt cx="1908720" cy="683924"/>
          </a:xfrm>
          <a:noFill/>
        </p:grpSpPr>
        <p:sp>
          <p:nvSpPr>
            <p:cNvPr id="130" name="矩形: 圆角 220">
              <a:extLst>
                <a:ext uri="{FF2B5EF4-FFF2-40B4-BE49-F238E27FC236}">
                  <a16:creationId xmlns:a16="http://schemas.microsoft.com/office/drawing/2014/main" id="{DA68F8B6-215C-4638-BE20-D2810FAD6D79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文本框 474">
              <a:extLst>
                <a:ext uri="{FF2B5EF4-FFF2-40B4-BE49-F238E27FC236}">
                  <a16:creationId xmlns:a16="http://schemas.microsoft.com/office/drawing/2014/main" id="{00CE067B-F1FC-4226-BB3C-B310C63B9ABD}"/>
                </a:ext>
              </a:extLst>
            </p:cNvPr>
            <p:cNvSpPr txBox="1"/>
            <p:nvPr/>
          </p:nvSpPr>
          <p:spPr>
            <a:xfrm>
              <a:off x="3585405" y="288556"/>
              <a:ext cx="1804783" cy="33595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Visualization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 into IGV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3111DD1-3FFB-4A5E-B8AE-25D175E157C6}"/>
              </a:ext>
            </a:extLst>
          </p:cNvPr>
          <p:cNvGrpSpPr/>
          <p:nvPr/>
        </p:nvGrpSpPr>
        <p:grpSpPr>
          <a:xfrm>
            <a:off x="2166381" y="4252851"/>
            <a:ext cx="2695202" cy="807913"/>
            <a:chOff x="3082433" y="3049462"/>
            <a:chExt cx="2485753" cy="771112"/>
          </a:xfrm>
        </p:grpSpPr>
        <p:sp>
          <p:nvSpPr>
            <p:cNvPr id="133" name="矩形: 圆角 333">
              <a:extLst>
                <a:ext uri="{FF2B5EF4-FFF2-40B4-BE49-F238E27FC236}">
                  <a16:creationId xmlns:a16="http://schemas.microsoft.com/office/drawing/2014/main" id="{6B40F9FC-BFBD-4826-AE42-743AFA191DF4}"/>
                </a:ext>
              </a:extLst>
            </p:cNvPr>
            <p:cNvSpPr/>
            <p:nvPr/>
          </p:nvSpPr>
          <p:spPr>
            <a:xfrm>
              <a:off x="3082433" y="3055194"/>
              <a:ext cx="2480580" cy="7326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文本框 474">
              <a:extLst>
                <a:ext uri="{FF2B5EF4-FFF2-40B4-BE49-F238E27FC236}">
                  <a16:creationId xmlns:a16="http://schemas.microsoft.com/office/drawing/2014/main" id="{D3EFEA62-F932-4D62-BBB0-D123B1F7ECE8}"/>
                </a:ext>
              </a:extLst>
            </p:cNvPr>
            <p:cNvSpPr txBox="1"/>
            <p:nvPr/>
          </p:nvSpPr>
          <p:spPr>
            <a:xfrm>
              <a:off x="3142162" y="3049462"/>
              <a:ext cx="2426024" cy="771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IDR Algorithm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Irreproducibility discovery rate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FDR &lt; 0.05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Replicates, Pseudo-replicates</a:t>
              </a:r>
            </a:p>
          </p:txBody>
        </p:sp>
      </p:grpSp>
      <p:cxnSp>
        <p:nvCxnSpPr>
          <p:cNvPr id="135" name="连接符: 肘形 530">
            <a:extLst>
              <a:ext uri="{FF2B5EF4-FFF2-40B4-BE49-F238E27FC236}">
                <a16:creationId xmlns:a16="http://schemas.microsoft.com/office/drawing/2014/main" id="{77EA645C-9E60-4C2C-8174-4C406D7A039B}"/>
              </a:ext>
            </a:extLst>
          </p:cNvPr>
          <p:cNvCxnSpPr>
            <a:cxnSpLocks/>
          </p:cNvCxnSpPr>
          <p:nvPr/>
        </p:nvCxnSpPr>
        <p:spPr>
          <a:xfrm flipH="1">
            <a:off x="3483469" y="3827464"/>
            <a:ext cx="18" cy="36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530">
            <a:extLst>
              <a:ext uri="{FF2B5EF4-FFF2-40B4-BE49-F238E27FC236}">
                <a16:creationId xmlns:a16="http://schemas.microsoft.com/office/drawing/2014/main" id="{E77B4A0A-FD4A-47D2-8615-9255F822CE56}"/>
              </a:ext>
            </a:extLst>
          </p:cNvPr>
          <p:cNvCxnSpPr>
            <a:cxnSpLocks/>
          </p:cNvCxnSpPr>
          <p:nvPr/>
        </p:nvCxnSpPr>
        <p:spPr>
          <a:xfrm flipH="1">
            <a:off x="4382852" y="3855342"/>
            <a:ext cx="625607" cy="3409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62FE0CF-89D9-4DFA-A412-0C82CA37ADFA}"/>
              </a:ext>
            </a:extLst>
          </p:cNvPr>
          <p:cNvGrpSpPr/>
          <p:nvPr/>
        </p:nvGrpSpPr>
        <p:grpSpPr>
          <a:xfrm>
            <a:off x="2135868" y="5737970"/>
            <a:ext cx="2695202" cy="820803"/>
            <a:chOff x="3082433" y="3049462"/>
            <a:chExt cx="2485753" cy="738385"/>
          </a:xfrm>
        </p:grpSpPr>
        <p:sp>
          <p:nvSpPr>
            <p:cNvPr id="138" name="矩形: 圆角 333">
              <a:extLst>
                <a:ext uri="{FF2B5EF4-FFF2-40B4-BE49-F238E27FC236}">
                  <a16:creationId xmlns:a16="http://schemas.microsoft.com/office/drawing/2014/main" id="{0E3098E7-6395-4ABF-973F-449AEA312F8F}"/>
                </a:ext>
              </a:extLst>
            </p:cNvPr>
            <p:cNvSpPr/>
            <p:nvPr/>
          </p:nvSpPr>
          <p:spPr>
            <a:xfrm>
              <a:off x="3082433" y="3055194"/>
              <a:ext cx="2480580" cy="7326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文本框 474">
              <a:extLst>
                <a:ext uri="{FF2B5EF4-FFF2-40B4-BE49-F238E27FC236}">
                  <a16:creationId xmlns:a16="http://schemas.microsoft.com/office/drawing/2014/main" id="{3DA910D9-AAAA-4E19-A1E7-29A06C1A4604}"/>
                </a:ext>
              </a:extLst>
            </p:cNvPr>
            <p:cNvSpPr txBox="1"/>
            <p:nvPr/>
          </p:nvSpPr>
          <p:spPr>
            <a:xfrm>
              <a:off x="3142162" y="3049462"/>
              <a:ext cx="2426024" cy="726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Final: </a:t>
              </a:r>
              <a:r>
                <a:rPr lang="en-US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Consevative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 Peaks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 binding sites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Histone modification sites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Downstream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71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5092</TotalTime>
  <Words>109</Words>
  <Application>Microsoft Office PowerPoint</Application>
  <PresentationFormat>A4 Paper (210x297 mm)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KerenChow</dc:creator>
  <cp:lastModifiedBy>Keren Zhou</cp:lastModifiedBy>
  <cp:revision>297</cp:revision>
  <cp:lastPrinted>2019-01-18T02:19:43Z</cp:lastPrinted>
  <dcterms:created xsi:type="dcterms:W3CDTF">2019-01-14T09:04:28Z</dcterms:created>
  <dcterms:modified xsi:type="dcterms:W3CDTF">2019-11-21T17:27:42Z</dcterms:modified>
</cp:coreProperties>
</file>