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DE2"/>
    <a:srgbClr val="E93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4CEEA-C214-4ACB-81A1-2F084D857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881D-84A0-4AF8-8F15-94D955BBE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7881D-84A0-4AF8-8F15-94D955BBE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11D-FEB1-472B-A75D-296341B0175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559765-44D1-4304-BD21-A1B47548909F}"/>
              </a:ext>
            </a:extLst>
          </p:cNvPr>
          <p:cNvGrpSpPr/>
          <p:nvPr/>
        </p:nvGrpSpPr>
        <p:grpSpPr>
          <a:xfrm>
            <a:off x="56990" y="273188"/>
            <a:ext cx="1854381" cy="683924"/>
            <a:chOff x="3613221" y="239789"/>
            <a:chExt cx="1880904" cy="683924"/>
          </a:xfrm>
          <a:noFill/>
        </p:grpSpPr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0FD9C0D4-DE22-4C3A-9C8B-EFFFEA289AC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B123E5CE-2A26-48AF-9B44-AAEB3BAC7222}"/>
                </a:ext>
              </a:extLst>
            </p:cNvPr>
            <p:cNvSpPr txBox="1"/>
            <p:nvPr/>
          </p:nvSpPr>
          <p:spPr>
            <a:xfrm>
              <a:off x="3673535" y="272933"/>
              <a:ext cx="1793726" cy="6412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Peaks of DBPs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reproducible peaks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narrowPeak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5" name="连接符: 肘形 530">
            <a:extLst>
              <a:ext uri="{FF2B5EF4-FFF2-40B4-BE49-F238E27FC236}">
                <a16:creationId xmlns:a16="http://schemas.microsoft.com/office/drawing/2014/main" id="{31695BE7-10B0-4620-ADD0-DDA01F4C1EB7}"/>
              </a:ext>
            </a:extLst>
          </p:cNvPr>
          <p:cNvCxnSpPr>
            <a:cxnSpLocks/>
          </p:cNvCxnSpPr>
          <p:nvPr/>
        </p:nvCxnSpPr>
        <p:spPr>
          <a:xfrm rot="-5400000">
            <a:off x="-2563396" y="941008"/>
            <a:ext cx="0" cy="182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23">
            <a:extLst>
              <a:ext uri="{FF2B5EF4-FFF2-40B4-BE49-F238E27FC236}">
                <a16:creationId xmlns:a16="http://schemas.microsoft.com/office/drawing/2014/main" id="{C038D166-9A2B-4506-AD84-ECCF61DFB234}"/>
              </a:ext>
            </a:extLst>
          </p:cNvPr>
          <p:cNvGrpSpPr/>
          <p:nvPr/>
        </p:nvGrpSpPr>
        <p:grpSpPr>
          <a:xfrm>
            <a:off x="2186836" y="269192"/>
            <a:ext cx="2548508" cy="683924"/>
            <a:chOff x="3324379" y="239789"/>
            <a:chExt cx="2490032" cy="683924"/>
          </a:xfrm>
          <a:noFill/>
        </p:grpSpPr>
        <p:sp>
          <p:nvSpPr>
            <p:cNvPr id="85" name="矩形: 圆角 220">
              <a:extLst>
                <a:ext uri="{FF2B5EF4-FFF2-40B4-BE49-F238E27FC236}">
                  <a16:creationId xmlns:a16="http://schemas.microsoft.com/office/drawing/2014/main" id="{616456FA-6F66-423A-843D-04F3A461F32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474">
              <a:extLst>
                <a:ext uri="{FF2B5EF4-FFF2-40B4-BE49-F238E27FC236}">
                  <a16:creationId xmlns:a16="http://schemas.microsoft.com/office/drawing/2014/main" id="{D23514EE-8BA6-42A8-A710-581C4C2690FD}"/>
                </a:ext>
              </a:extLst>
            </p:cNvPr>
            <p:cNvSpPr txBox="1"/>
            <p:nvPr/>
          </p:nvSpPr>
          <p:spPr>
            <a:xfrm>
              <a:off x="3324379" y="309325"/>
              <a:ext cx="249003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Genomic coordinates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of amplicons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组合 23">
            <a:extLst>
              <a:ext uri="{FF2B5EF4-FFF2-40B4-BE49-F238E27FC236}">
                <a16:creationId xmlns:a16="http://schemas.microsoft.com/office/drawing/2014/main" id="{EC7CB737-8E55-4CFE-9311-BC79401B573D}"/>
              </a:ext>
            </a:extLst>
          </p:cNvPr>
          <p:cNvGrpSpPr/>
          <p:nvPr/>
        </p:nvGrpSpPr>
        <p:grpSpPr>
          <a:xfrm>
            <a:off x="4632155" y="197443"/>
            <a:ext cx="2420332" cy="759669"/>
            <a:chOff x="3381670" y="239789"/>
            <a:chExt cx="2354541" cy="683924"/>
          </a:xfrm>
          <a:noFill/>
        </p:grpSpPr>
        <p:sp>
          <p:nvSpPr>
            <p:cNvPr id="98" name="矩形: 圆角 220">
              <a:extLst>
                <a:ext uri="{FF2B5EF4-FFF2-40B4-BE49-F238E27FC236}">
                  <a16:creationId xmlns:a16="http://schemas.microsoft.com/office/drawing/2014/main" id="{8DFC3756-D7AB-4F74-8A87-B601B2E8BA2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474">
              <a:extLst>
                <a:ext uri="{FF2B5EF4-FFF2-40B4-BE49-F238E27FC236}">
                  <a16:creationId xmlns:a16="http://schemas.microsoft.com/office/drawing/2014/main" id="{64D89860-EEAB-4F31-B7D2-AFDC8E5562D7}"/>
                </a:ext>
              </a:extLst>
            </p:cNvPr>
            <p:cNvSpPr txBox="1"/>
            <p:nvPr/>
          </p:nvSpPr>
          <p:spPr>
            <a:xfrm>
              <a:off x="3381670" y="297753"/>
              <a:ext cx="2354541" cy="427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Genomic Coordinates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of TEs</a:t>
              </a:r>
            </a:p>
          </p:txBody>
        </p:sp>
      </p:grpSp>
      <p:grpSp>
        <p:nvGrpSpPr>
          <p:cNvPr id="100" name="组合 23">
            <a:extLst>
              <a:ext uri="{FF2B5EF4-FFF2-40B4-BE49-F238E27FC236}">
                <a16:creationId xmlns:a16="http://schemas.microsoft.com/office/drawing/2014/main" id="{9DB9DE8A-DCB5-49C7-BCF5-185592666EAC}"/>
              </a:ext>
            </a:extLst>
          </p:cNvPr>
          <p:cNvGrpSpPr/>
          <p:nvPr/>
        </p:nvGrpSpPr>
        <p:grpSpPr>
          <a:xfrm>
            <a:off x="1260497" y="1695630"/>
            <a:ext cx="2069797" cy="793594"/>
            <a:chOff x="3544191" y="239789"/>
            <a:chExt cx="2029553" cy="683924"/>
          </a:xfrm>
          <a:noFill/>
        </p:grpSpPr>
        <p:sp>
          <p:nvSpPr>
            <p:cNvPr id="101" name="矩形: 圆角 220">
              <a:extLst>
                <a:ext uri="{FF2B5EF4-FFF2-40B4-BE49-F238E27FC236}">
                  <a16:creationId xmlns:a16="http://schemas.microsoft.com/office/drawing/2014/main" id="{F78E59F7-F8CA-4F27-9F56-3849F3D8B413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474">
              <a:extLst>
                <a:ext uri="{FF2B5EF4-FFF2-40B4-BE49-F238E27FC236}">
                  <a16:creationId xmlns:a16="http://schemas.microsoft.com/office/drawing/2014/main" id="{0B24CCA8-9A2C-49C9-BF00-157B5C773BA0}"/>
                </a:ext>
              </a:extLst>
            </p:cNvPr>
            <p:cNvSpPr txBox="1"/>
            <p:nvPr/>
          </p:nvSpPr>
          <p:spPr>
            <a:xfrm>
              <a:off x="3544191" y="375726"/>
              <a:ext cx="2029553" cy="427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Identification of peaks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of DBPs in amplicons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8823D4-AA5B-48C8-BE75-FE736B2CE451}"/>
              </a:ext>
            </a:extLst>
          </p:cNvPr>
          <p:cNvGrpSpPr/>
          <p:nvPr/>
        </p:nvGrpSpPr>
        <p:grpSpPr>
          <a:xfrm>
            <a:off x="304817" y="3266151"/>
            <a:ext cx="6498766" cy="1300141"/>
            <a:chOff x="215917" y="3369145"/>
            <a:chExt cx="1956434" cy="854628"/>
          </a:xfrm>
        </p:grpSpPr>
        <p:sp>
          <p:nvSpPr>
            <p:cNvPr id="106" name="矩形: 圆角 220">
              <a:extLst>
                <a:ext uri="{FF2B5EF4-FFF2-40B4-BE49-F238E27FC236}">
                  <a16:creationId xmlns:a16="http://schemas.microsoft.com/office/drawing/2014/main" id="{265894CD-8C9D-4742-B3E2-23F49B5DB72C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474">
              <a:extLst>
                <a:ext uri="{FF2B5EF4-FFF2-40B4-BE49-F238E27FC236}">
                  <a16:creationId xmlns:a16="http://schemas.microsoft.com/office/drawing/2014/main" id="{AAA360AB-CBF9-453C-9A23-974396FD5D1F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75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DBPs in amplicons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 of amplicons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percentage of amplicons that DBPs reside in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PcPeakAmp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 number of peaks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 density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percentage of peaks reside in TEs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PcPeakTes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FDBFF58-69EF-4CC4-B1C8-F2C29762A163}"/>
              </a:ext>
            </a:extLst>
          </p:cNvPr>
          <p:cNvGrpSpPr/>
          <p:nvPr/>
        </p:nvGrpSpPr>
        <p:grpSpPr>
          <a:xfrm>
            <a:off x="497234" y="7498689"/>
            <a:ext cx="2616079" cy="854628"/>
            <a:chOff x="215917" y="3369145"/>
            <a:chExt cx="1956434" cy="854628"/>
          </a:xfrm>
        </p:grpSpPr>
        <p:sp>
          <p:nvSpPr>
            <p:cNvPr id="114" name="矩形: 圆角 220">
              <a:extLst>
                <a:ext uri="{FF2B5EF4-FFF2-40B4-BE49-F238E27FC236}">
                  <a16:creationId xmlns:a16="http://schemas.microsoft.com/office/drawing/2014/main" id="{3B964A4E-AE1C-45DD-9A63-F0803CDF0B74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474">
              <a:extLst>
                <a:ext uri="{FF2B5EF4-FFF2-40B4-BE49-F238E27FC236}">
                  <a16:creationId xmlns:a16="http://schemas.microsoft.com/office/drawing/2014/main" id="{181E4B9D-C002-4384-B44B-FD06814A4680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641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Data visualization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bar plots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tracks in IGV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CC4B5-0E8F-48E4-869D-8BAFDF09E55C}"/>
              </a:ext>
            </a:extLst>
          </p:cNvPr>
          <p:cNvCxnSpPr>
            <a:cxnSpLocks/>
          </p:cNvCxnSpPr>
          <p:nvPr/>
        </p:nvCxnSpPr>
        <p:spPr>
          <a:xfrm>
            <a:off x="229414" y="3200718"/>
            <a:ext cx="65106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23">
            <a:extLst>
              <a:ext uri="{FF2B5EF4-FFF2-40B4-BE49-F238E27FC236}">
                <a16:creationId xmlns:a16="http://schemas.microsoft.com/office/drawing/2014/main" id="{E115DB46-6BF5-47F1-B86E-D93E97898BC5}"/>
              </a:ext>
            </a:extLst>
          </p:cNvPr>
          <p:cNvGrpSpPr/>
          <p:nvPr/>
        </p:nvGrpSpPr>
        <p:grpSpPr>
          <a:xfrm>
            <a:off x="1015605" y="5192384"/>
            <a:ext cx="4768911" cy="1524144"/>
            <a:chOff x="3613221" y="239789"/>
            <a:chExt cx="1880904" cy="683924"/>
          </a:xfrm>
          <a:noFill/>
        </p:grpSpPr>
        <p:sp>
          <p:nvSpPr>
            <p:cNvPr id="130" name="矩形: 圆角 220">
              <a:extLst>
                <a:ext uri="{FF2B5EF4-FFF2-40B4-BE49-F238E27FC236}">
                  <a16:creationId xmlns:a16="http://schemas.microsoft.com/office/drawing/2014/main" id="{DA68F8B6-215C-4638-BE20-D2810FAD6D7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文本框 474">
              <a:extLst>
                <a:ext uri="{FF2B5EF4-FFF2-40B4-BE49-F238E27FC236}">
                  <a16:creationId xmlns:a16="http://schemas.microsoft.com/office/drawing/2014/main" id="{00CE067B-F1FC-4226-BB3C-B310C63B9ABD}"/>
                </a:ext>
              </a:extLst>
            </p:cNvPr>
            <p:cNvSpPr txBox="1"/>
            <p:nvPr/>
          </p:nvSpPr>
          <p:spPr>
            <a:xfrm>
              <a:off x="3629719" y="288556"/>
              <a:ext cx="1864406" cy="5869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Filtering results </a:t>
              </a:r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(candidate DBP)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300"/>
                </a:lnSpc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a class of TEs: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PcPeakAmp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(ecDNA-like) &gt;= 25%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peakNumPerCycle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(ecDNA-like) &gt;= 1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PcPeakTes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(ecDNA-like) &gt;= 15%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PcPeakTes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(ecDNA-like) &gt;= 2 * 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PcPeakTes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(L</a:t>
              </a:r>
              <a:r>
                <a:rPr lang="en-US" altLang="zh-C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inear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PcPeakTes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(ecDNA-like) &gt;= 2 * 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PcPeakTes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No_</a:t>
              </a:r>
              <a:r>
                <a:rPr lang="en-US" altLang="zh-CN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fSNA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 </a:t>
              </a:r>
            </a:p>
          </p:txBody>
        </p:sp>
      </p:grpSp>
      <p:cxnSp>
        <p:nvCxnSpPr>
          <p:cNvPr id="135" name="连接符: 肘形 530">
            <a:extLst>
              <a:ext uri="{FF2B5EF4-FFF2-40B4-BE49-F238E27FC236}">
                <a16:creationId xmlns:a16="http://schemas.microsoft.com/office/drawing/2014/main" id="{77EA645C-9E60-4C2C-8174-4C406D7A039B}"/>
              </a:ext>
            </a:extLst>
          </p:cNvPr>
          <p:cNvCxnSpPr>
            <a:cxnSpLocks/>
          </p:cNvCxnSpPr>
          <p:nvPr/>
        </p:nvCxnSpPr>
        <p:spPr>
          <a:xfrm flipH="1">
            <a:off x="3400061" y="4718935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30">
            <a:extLst>
              <a:ext uri="{FF2B5EF4-FFF2-40B4-BE49-F238E27FC236}">
                <a16:creationId xmlns:a16="http://schemas.microsoft.com/office/drawing/2014/main" id="{0A2714C0-3DD4-4E75-A712-9A23DA5A19E6}"/>
              </a:ext>
            </a:extLst>
          </p:cNvPr>
          <p:cNvCxnSpPr>
            <a:cxnSpLocks/>
          </p:cNvCxnSpPr>
          <p:nvPr/>
        </p:nvCxnSpPr>
        <p:spPr>
          <a:xfrm>
            <a:off x="1504773" y="1115117"/>
            <a:ext cx="609057" cy="506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30">
            <a:extLst>
              <a:ext uri="{FF2B5EF4-FFF2-40B4-BE49-F238E27FC236}">
                <a16:creationId xmlns:a16="http://schemas.microsoft.com/office/drawing/2014/main" id="{C51466E8-C3A3-4FA0-A6B5-6798C493C90A}"/>
              </a:ext>
            </a:extLst>
          </p:cNvPr>
          <p:cNvCxnSpPr>
            <a:cxnSpLocks/>
          </p:cNvCxnSpPr>
          <p:nvPr/>
        </p:nvCxnSpPr>
        <p:spPr>
          <a:xfrm flipH="1">
            <a:off x="2334492" y="1063715"/>
            <a:ext cx="759890" cy="57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30">
            <a:extLst>
              <a:ext uri="{FF2B5EF4-FFF2-40B4-BE49-F238E27FC236}">
                <a16:creationId xmlns:a16="http://schemas.microsoft.com/office/drawing/2014/main" id="{B4AC5459-C7A1-4F34-8BB6-A2DD1A014C81}"/>
              </a:ext>
            </a:extLst>
          </p:cNvPr>
          <p:cNvCxnSpPr>
            <a:cxnSpLocks/>
          </p:cNvCxnSpPr>
          <p:nvPr/>
        </p:nvCxnSpPr>
        <p:spPr>
          <a:xfrm>
            <a:off x="4178740" y="1115117"/>
            <a:ext cx="609057" cy="506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30">
            <a:extLst>
              <a:ext uri="{FF2B5EF4-FFF2-40B4-BE49-F238E27FC236}">
                <a16:creationId xmlns:a16="http://schemas.microsoft.com/office/drawing/2014/main" id="{886A2992-BF87-4B1A-9FC1-0C2A56ED3682}"/>
              </a:ext>
            </a:extLst>
          </p:cNvPr>
          <p:cNvCxnSpPr>
            <a:cxnSpLocks/>
          </p:cNvCxnSpPr>
          <p:nvPr/>
        </p:nvCxnSpPr>
        <p:spPr>
          <a:xfrm flipH="1">
            <a:off x="5008459" y="1063715"/>
            <a:ext cx="759890" cy="57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23">
            <a:extLst>
              <a:ext uri="{FF2B5EF4-FFF2-40B4-BE49-F238E27FC236}">
                <a16:creationId xmlns:a16="http://schemas.microsoft.com/office/drawing/2014/main" id="{A9EEF8B4-4D75-4F8A-B773-CED65A38013C}"/>
              </a:ext>
            </a:extLst>
          </p:cNvPr>
          <p:cNvGrpSpPr/>
          <p:nvPr/>
        </p:nvGrpSpPr>
        <p:grpSpPr>
          <a:xfrm>
            <a:off x="3930441" y="1695630"/>
            <a:ext cx="2069797" cy="793594"/>
            <a:chOff x="3544191" y="239789"/>
            <a:chExt cx="2029553" cy="683924"/>
          </a:xfrm>
          <a:noFill/>
        </p:grpSpPr>
        <p:sp>
          <p:nvSpPr>
            <p:cNvPr id="58" name="矩形: 圆角 220">
              <a:extLst>
                <a:ext uri="{FF2B5EF4-FFF2-40B4-BE49-F238E27FC236}">
                  <a16:creationId xmlns:a16="http://schemas.microsoft.com/office/drawing/2014/main" id="{74D8D251-03B5-4203-8361-A6D1AE1F73C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474">
              <a:extLst>
                <a:ext uri="{FF2B5EF4-FFF2-40B4-BE49-F238E27FC236}">
                  <a16:creationId xmlns:a16="http://schemas.microsoft.com/office/drawing/2014/main" id="{A1D26394-FC34-4FA9-9B1F-2439D08FE144}"/>
                </a:ext>
              </a:extLst>
            </p:cNvPr>
            <p:cNvSpPr txBox="1"/>
            <p:nvPr/>
          </p:nvSpPr>
          <p:spPr>
            <a:xfrm>
              <a:off x="3544191" y="375726"/>
              <a:ext cx="2029553" cy="4509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Identification of peaks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of TEs in amplicons</a:t>
              </a:r>
            </a:p>
          </p:txBody>
        </p:sp>
      </p:grpSp>
      <p:cxnSp>
        <p:nvCxnSpPr>
          <p:cNvPr id="60" name="连接符: 肘形 530">
            <a:extLst>
              <a:ext uri="{FF2B5EF4-FFF2-40B4-BE49-F238E27FC236}">
                <a16:creationId xmlns:a16="http://schemas.microsoft.com/office/drawing/2014/main" id="{4F44ABF2-39BA-44DF-94AC-F6F30D57F676}"/>
              </a:ext>
            </a:extLst>
          </p:cNvPr>
          <p:cNvCxnSpPr>
            <a:cxnSpLocks/>
          </p:cNvCxnSpPr>
          <p:nvPr/>
        </p:nvCxnSpPr>
        <p:spPr>
          <a:xfrm>
            <a:off x="2742901" y="2573207"/>
            <a:ext cx="609057" cy="506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530">
            <a:extLst>
              <a:ext uri="{FF2B5EF4-FFF2-40B4-BE49-F238E27FC236}">
                <a16:creationId xmlns:a16="http://schemas.microsoft.com/office/drawing/2014/main" id="{CC14D5DA-2FC7-4264-98BB-CAC8E1C222E4}"/>
              </a:ext>
            </a:extLst>
          </p:cNvPr>
          <p:cNvCxnSpPr>
            <a:cxnSpLocks/>
          </p:cNvCxnSpPr>
          <p:nvPr/>
        </p:nvCxnSpPr>
        <p:spPr>
          <a:xfrm flipH="1">
            <a:off x="3572620" y="2521805"/>
            <a:ext cx="759890" cy="57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530">
            <a:extLst>
              <a:ext uri="{FF2B5EF4-FFF2-40B4-BE49-F238E27FC236}">
                <a16:creationId xmlns:a16="http://schemas.microsoft.com/office/drawing/2014/main" id="{FC243DA7-2CB5-465A-A78B-B0F09FE45530}"/>
              </a:ext>
            </a:extLst>
          </p:cNvPr>
          <p:cNvCxnSpPr>
            <a:cxnSpLocks/>
          </p:cNvCxnSpPr>
          <p:nvPr/>
        </p:nvCxnSpPr>
        <p:spPr>
          <a:xfrm flipH="1">
            <a:off x="1847228" y="6824217"/>
            <a:ext cx="759890" cy="57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2C0C2E-F3B8-4E24-AB4E-02931F3863F1}"/>
              </a:ext>
            </a:extLst>
          </p:cNvPr>
          <p:cNvGrpSpPr/>
          <p:nvPr/>
        </p:nvGrpSpPr>
        <p:grpSpPr>
          <a:xfrm>
            <a:off x="3384795" y="7498689"/>
            <a:ext cx="2616079" cy="854628"/>
            <a:chOff x="215917" y="3369145"/>
            <a:chExt cx="1956434" cy="854628"/>
          </a:xfrm>
        </p:grpSpPr>
        <p:sp>
          <p:nvSpPr>
            <p:cNvPr id="38" name="矩形: 圆角 220">
              <a:extLst>
                <a:ext uri="{FF2B5EF4-FFF2-40B4-BE49-F238E27FC236}">
                  <a16:creationId xmlns:a16="http://schemas.microsoft.com/office/drawing/2014/main" id="{C5ACDD08-702D-45C2-B546-391B1E52C022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474">
              <a:extLst>
                <a:ext uri="{FF2B5EF4-FFF2-40B4-BE49-F238E27FC236}">
                  <a16:creationId xmlns:a16="http://schemas.microsoft.com/office/drawing/2014/main" id="{3C545FFF-5ABB-451C-B055-838837B59835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641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Literature research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DBS-related protein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NHEJ-related protein</a:t>
              </a:r>
            </a:p>
          </p:txBody>
        </p:sp>
      </p:grpSp>
      <p:cxnSp>
        <p:nvCxnSpPr>
          <p:cNvPr id="40" name="连接符: 肘形 530">
            <a:extLst>
              <a:ext uri="{FF2B5EF4-FFF2-40B4-BE49-F238E27FC236}">
                <a16:creationId xmlns:a16="http://schemas.microsoft.com/office/drawing/2014/main" id="{8DF4B569-88B8-4318-BD1C-B5840F0B1ED9}"/>
              </a:ext>
            </a:extLst>
          </p:cNvPr>
          <p:cNvCxnSpPr>
            <a:cxnSpLocks/>
          </p:cNvCxnSpPr>
          <p:nvPr/>
        </p:nvCxnSpPr>
        <p:spPr>
          <a:xfrm>
            <a:off x="3967224" y="6833579"/>
            <a:ext cx="609057" cy="506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5190</TotalTime>
  <Words>130</Words>
  <Application>Microsoft Office PowerPoint</Application>
  <PresentationFormat>A4 Paper (210x297 mm)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KerenChow</dc:creator>
  <cp:lastModifiedBy>Keren Zhou</cp:lastModifiedBy>
  <cp:revision>307</cp:revision>
  <cp:lastPrinted>2019-01-18T02:19:43Z</cp:lastPrinted>
  <dcterms:created xsi:type="dcterms:W3CDTF">2019-01-14T09:04:28Z</dcterms:created>
  <dcterms:modified xsi:type="dcterms:W3CDTF">2021-01-21T08:51:24Z</dcterms:modified>
</cp:coreProperties>
</file>