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223884" y="271507"/>
            <a:ext cx="1621999" cy="811014"/>
            <a:chOff x="3613221" y="239789"/>
            <a:chExt cx="1880904" cy="698037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626480" y="296625"/>
              <a:ext cx="1854387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Rep1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Rep2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4636189" y="255241"/>
            <a:ext cx="2105721" cy="843547"/>
            <a:chOff x="3589306" y="239789"/>
            <a:chExt cx="1945576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89306" y="267712"/>
              <a:ext cx="1945576" cy="5198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max_diff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BWA aligner</a:t>
              </a: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4400224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2316377" y="251586"/>
            <a:ext cx="1844879" cy="850857"/>
            <a:chOff x="3613221" y="239789"/>
            <a:chExt cx="1888062" cy="68392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689947" y="268390"/>
              <a:ext cx="1811336" cy="6494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Reads Treatment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Adapter + barcode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PCR Duplicates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433993" y="3090170"/>
            <a:ext cx="1956434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statistics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“valley seeking” algorithm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2505252" y="3090170"/>
            <a:ext cx="2032132" cy="854628"/>
            <a:chOff x="215917" y="3369145"/>
            <a:chExt cx="2032132" cy="854628"/>
          </a:xfrm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15917" y="3369145"/>
              <a:ext cx="2032132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CIMS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-&gt;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 mutation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FDR &lt;= 0.05 (permutation), optional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072ABD5-B8E0-40F7-9E81-94106942082B}"/>
              </a:ext>
            </a:extLst>
          </p:cNvPr>
          <p:cNvGrpSpPr/>
          <p:nvPr/>
        </p:nvGrpSpPr>
        <p:grpSpPr>
          <a:xfrm>
            <a:off x="4576508" y="3090170"/>
            <a:ext cx="1956434" cy="854628"/>
            <a:chOff x="215917" y="3369145"/>
            <a:chExt cx="1956434" cy="854628"/>
          </a:xfrm>
        </p:grpSpPr>
        <p:sp>
          <p:nvSpPr>
            <p:cNvPr id="118" name="矩形: 圆角 220">
              <a:extLst>
                <a:ext uri="{FF2B5EF4-FFF2-40B4-BE49-F238E27FC236}">
                  <a16:creationId xmlns:a16="http://schemas.microsoft.com/office/drawing/2014/main" id="{6F93AE21-9560-43CB-9B91-EC91BE814196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474">
              <a:extLst>
                <a:ext uri="{FF2B5EF4-FFF2-40B4-BE49-F238E27FC236}">
                  <a16:creationId xmlns:a16="http://schemas.microsoft.com/office/drawing/2014/main" id="{958C302B-48FE-4B16-8B96-E1997B27EC31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CITS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Potential truncation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</a:t>
              </a:r>
            </a:p>
          </p:txBody>
        </p:sp>
      </p:grpSp>
      <p:cxnSp>
        <p:nvCxnSpPr>
          <p:cNvPr id="120" name="连接符: 肘形 530">
            <a:extLst>
              <a:ext uri="{FF2B5EF4-FFF2-40B4-BE49-F238E27FC236}">
                <a16:creationId xmlns:a16="http://schemas.microsoft.com/office/drawing/2014/main" id="{2863532D-4C5B-4E23-92E2-8032338D1513}"/>
              </a:ext>
            </a:extLst>
          </p:cNvPr>
          <p:cNvCxnSpPr>
            <a:cxnSpLocks/>
          </p:cNvCxnSpPr>
          <p:nvPr/>
        </p:nvCxnSpPr>
        <p:spPr>
          <a:xfrm flipH="1">
            <a:off x="2178027" y="2504136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343714" y="2908466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111DD1-3FFB-4A5E-B8AE-25D175E157C6}"/>
              </a:ext>
            </a:extLst>
          </p:cNvPr>
          <p:cNvGrpSpPr/>
          <p:nvPr/>
        </p:nvGrpSpPr>
        <p:grpSpPr>
          <a:xfrm>
            <a:off x="1697030" y="4557914"/>
            <a:ext cx="3806677" cy="974626"/>
            <a:chOff x="3082433" y="3049462"/>
            <a:chExt cx="2485753" cy="738707"/>
          </a:xfrm>
        </p:grpSpPr>
        <p:sp>
          <p:nvSpPr>
            <p:cNvPr id="133" name="矩形: 圆角 333">
              <a:extLst>
                <a:ext uri="{FF2B5EF4-FFF2-40B4-BE49-F238E27FC236}">
                  <a16:creationId xmlns:a16="http://schemas.microsoft.com/office/drawing/2014/main" id="{6B40F9FC-BFBD-4826-AE42-743AFA191DF4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474">
              <a:extLst>
                <a:ext uri="{FF2B5EF4-FFF2-40B4-BE49-F238E27FC236}">
                  <a16:creationId xmlns:a16="http://schemas.microsoft.com/office/drawing/2014/main" id="{D3EFEA62-F932-4D62-BBB0-D123B1F7ECE8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3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 m6A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CIMS sites, CITS sites, CMIS + CITS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Scanning “RRACH” motif: ±2 bp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Metagene patterns in mRNAs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analysis</a:t>
              </a:r>
            </a:p>
          </p:txBody>
        </p:sp>
      </p:grp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3546345" y="4017922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73D35DF5-B04B-476E-AAB4-7A0BD116AC7D}"/>
              </a:ext>
            </a:extLst>
          </p:cNvPr>
          <p:cNvCxnSpPr>
            <a:cxnSpLocks/>
          </p:cNvCxnSpPr>
          <p:nvPr/>
        </p:nvCxnSpPr>
        <p:spPr>
          <a:xfrm rot="-5400000">
            <a:off x="2067296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23">
            <a:extLst>
              <a:ext uri="{FF2B5EF4-FFF2-40B4-BE49-F238E27FC236}">
                <a16:creationId xmlns:a16="http://schemas.microsoft.com/office/drawing/2014/main" id="{455B3DE0-D28B-4A60-B912-FC57A7A0CFA2}"/>
              </a:ext>
            </a:extLst>
          </p:cNvPr>
          <p:cNvGrpSpPr/>
          <p:nvPr/>
        </p:nvGrpSpPr>
        <p:grpSpPr>
          <a:xfrm>
            <a:off x="3740023" y="1602646"/>
            <a:ext cx="3003640" cy="844766"/>
            <a:chOff x="3598701" y="239789"/>
            <a:chExt cx="1895424" cy="684912"/>
          </a:xfrm>
          <a:noFill/>
        </p:grpSpPr>
        <p:sp>
          <p:nvSpPr>
            <p:cNvPr id="55" name="矩形: 圆角 220">
              <a:extLst>
                <a:ext uri="{FF2B5EF4-FFF2-40B4-BE49-F238E27FC236}">
                  <a16:creationId xmlns:a16="http://schemas.microsoft.com/office/drawing/2014/main" id="{6B4B2CC0-0BC7-415A-830C-7198DC13F33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474">
              <a:extLst>
                <a:ext uri="{FF2B5EF4-FFF2-40B4-BE49-F238E27FC236}">
                  <a16:creationId xmlns:a16="http://schemas.microsoft.com/office/drawing/2014/main" id="{8BA0A109-73DE-45B0-B7E0-2D4ED2E89AE0}"/>
                </a:ext>
              </a:extLst>
            </p:cNvPr>
            <p:cNvSpPr txBox="1"/>
            <p:nvPr/>
          </p:nvSpPr>
          <p:spPr>
            <a:xfrm>
              <a:off x="3598701" y="269668"/>
              <a:ext cx="1880904" cy="6550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Parse Alignments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Exclude tRNA, rRNA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Collapse PCR duplicates (optional)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CLIP tags and mutations</a:t>
              </a:r>
            </a:p>
          </p:txBody>
        </p:sp>
      </p:grpSp>
      <p:cxnSp>
        <p:nvCxnSpPr>
          <p:cNvPr id="57" name="连接符: 肘形 530">
            <a:extLst>
              <a:ext uri="{FF2B5EF4-FFF2-40B4-BE49-F238E27FC236}">
                <a16:creationId xmlns:a16="http://schemas.microsoft.com/office/drawing/2014/main" id="{BB7AD245-B1B0-4090-BF47-F1AC1F86838F}"/>
              </a:ext>
            </a:extLst>
          </p:cNvPr>
          <p:cNvCxnSpPr>
            <a:cxnSpLocks/>
          </p:cNvCxnSpPr>
          <p:nvPr/>
        </p:nvCxnSpPr>
        <p:spPr>
          <a:xfrm flipH="1">
            <a:off x="5636400" y="1197716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23">
            <a:extLst>
              <a:ext uri="{FF2B5EF4-FFF2-40B4-BE49-F238E27FC236}">
                <a16:creationId xmlns:a16="http://schemas.microsoft.com/office/drawing/2014/main" id="{8AA366F1-2340-415B-B660-BACF22F8CFC3}"/>
              </a:ext>
            </a:extLst>
          </p:cNvPr>
          <p:cNvGrpSpPr/>
          <p:nvPr/>
        </p:nvGrpSpPr>
        <p:grpSpPr>
          <a:xfrm>
            <a:off x="1074730" y="1602646"/>
            <a:ext cx="2223628" cy="844765"/>
            <a:chOff x="3598701" y="239789"/>
            <a:chExt cx="1895424" cy="684911"/>
          </a:xfrm>
          <a:noFill/>
        </p:grpSpPr>
        <p:sp>
          <p:nvSpPr>
            <p:cNvPr id="59" name="矩形: 圆角 220">
              <a:extLst>
                <a:ext uri="{FF2B5EF4-FFF2-40B4-BE49-F238E27FC236}">
                  <a16:creationId xmlns:a16="http://schemas.microsoft.com/office/drawing/2014/main" id="{03E2BAE2-13FA-4B5F-B180-4D4E5560A9E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474">
              <a:extLst>
                <a:ext uri="{FF2B5EF4-FFF2-40B4-BE49-F238E27FC236}">
                  <a16:creationId xmlns:a16="http://schemas.microsoft.com/office/drawing/2014/main" id="{3F3BA829-32B1-4797-B796-D1B72B73A2BF}"/>
                </a:ext>
              </a:extLst>
            </p:cNvPr>
            <p:cNvSpPr txBox="1"/>
            <p:nvPr/>
          </p:nvSpPr>
          <p:spPr>
            <a:xfrm>
              <a:off x="3598701" y="269668"/>
              <a:ext cx="1880904" cy="6550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Pool Replicates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with colors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Unique tags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Unique mutations</a:t>
              </a:r>
            </a:p>
          </p:txBody>
        </p:sp>
      </p:grpSp>
      <p:cxnSp>
        <p:nvCxnSpPr>
          <p:cNvPr id="61" name="连接符: 肘形 530">
            <a:extLst>
              <a:ext uri="{FF2B5EF4-FFF2-40B4-BE49-F238E27FC236}">
                <a16:creationId xmlns:a16="http://schemas.microsoft.com/office/drawing/2014/main" id="{AC651364-D5FC-4371-85ED-DF87F7D8D1EB}"/>
              </a:ext>
            </a:extLst>
          </p:cNvPr>
          <p:cNvCxnSpPr>
            <a:cxnSpLocks/>
          </p:cNvCxnSpPr>
          <p:nvPr/>
        </p:nvCxnSpPr>
        <p:spPr>
          <a:xfrm rot="5400000">
            <a:off x="3519043" y="1869594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530">
            <a:extLst>
              <a:ext uri="{FF2B5EF4-FFF2-40B4-BE49-F238E27FC236}">
                <a16:creationId xmlns:a16="http://schemas.microsoft.com/office/drawing/2014/main" id="{1D9DEE7E-DEA4-4ECD-A397-BC62AC85B9BA}"/>
              </a:ext>
            </a:extLst>
          </p:cNvPr>
          <p:cNvCxnSpPr>
            <a:cxnSpLocks/>
          </p:cNvCxnSpPr>
          <p:nvPr/>
        </p:nvCxnSpPr>
        <p:spPr>
          <a:xfrm flipH="1">
            <a:off x="5636400" y="4017922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EF33D7-92CF-4FFE-8939-F0999DEAB057}"/>
              </a:ext>
            </a:extLst>
          </p:cNvPr>
          <p:cNvCxnSpPr/>
          <p:nvPr/>
        </p:nvCxnSpPr>
        <p:spPr>
          <a:xfrm>
            <a:off x="367657" y="4421782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530">
            <a:extLst>
              <a:ext uri="{FF2B5EF4-FFF2-40B4-BE49-F238E27FC236}">
                <a16:creationId xmlns:a16="http://schemas.microsoft.com/office/drawing/2014/main" id="{3CB7C599-FEDC-4DDC-95C4-936A1F35FF19}"/>
              </a:ext>
            </a:extLst>
          </p:cNvPr>
          <p:cNvCxnSpPr>
            <a:cxnSpLocks/>
          </p:cNvCxnSpPr>
          <p:nvPr/>
        </p:nvCxnSpPr>
        <p:spPr>
          <a:xfrm flipH="1">
            <a:off x="1379238" y="3992258"/>
            <a:ext cx="18" cy="3657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B36D-687B-4C06-82DB-CF2FCDD163A1}"/>
              </a:ext>
            </a:extLst>
          </p:cNvPr>
          <p:cNvSpPr/>
          <p:nvPr/>
        </p:nvSpPr>
        <p:spPr>
          <a:xfrm>
            <a:off x="1441553" y="4000410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5146</TotalTime>
  <Words>115</Words>
  <Application>Microsoft Office PowerPoint</Application>
  <PresentationFormat>A4 Paper (210x297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304</cp:revision>
  <cp:lastPrinted>2019-01-18T02:19:43Z</cp:lastPrinted>
  <dcterms:created xsi:type="dcterms:W3CDTF">2019-01-14T09:04:28Z</dcterms:created>
  <dcterms:modified xsi:type="dcterms:W3CDTF">2019-11-20T19:53:12Z</dcterms:modified>
</cp:coreProperties>
</file>