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DE2"/>
    <a:srgbClr val="E93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4CEEA-C214-4ACB-81A1-2F084D857E7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7881D-84A0-4AF8-8F15-94D955BBE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7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7881D-84A0-4AF8-8F15-94D955BBEE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8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2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3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8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2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7E11D-FEB1-472B-A75D-296341B0175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1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A3559765-44D1-4304-BD21-A1B47548909F}"/>
              </a:ext>
            </a:extLst>
          </p:cNvPr>
          <p:cNvGrpSpPr/>
          <p:nvPr/>
        </p:nvGrpSpPr>
        <p:grpSpPr>
          <a:xfrm>
            <a:off x="223884" y="271507"/>
            <a:ext cx="1621999" cy="811014"/>
            <a:chOff x="3613221" y="239789"/>
            <a:chExt cx="1880904" cy="698037"/>
          </a:xfrm>
          <a:noFill/>
        </p:grpSpPr>
        <p:sp>
          <p:nvSpPr>
            <p:cNvPr id="221" name="矩形: 圆角 220">
              <a:extLst>
                <a:ext uri="{FF2B5EF4-FFF2-40B4-BE49-F238E27FC236}">
                  <a16:creationId xmlns:a16="http://schemas.microsoft.com/office/drawing/2014/main" id="{0FD9C0D4-DE22-4C3A-9C8B-EFFFEA289ACA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文本框 474">
              <a:extLst>
                <a:ext uri="{FF2B5EF4-FFF2-40B4-BE49-F238E27FC236}">
                  <a16:creationId xmlns:a16="http://schemas.microsoft.com/office/drawing/2014/main" id="{B123E5CE-2A26-48AF-9B44-AAEB3BAC7222}"/>
                </a:ext>
              </a:extLst>
            </p:cNvPr>
            <p:cNvSpPr txBox="1"/>
            <p:nvPr/>
          </p:nvSpPr>
          <p:spPr>
            <a:xfrm>
              <a:off x="3626480" y="296625"/>
              <a:ext cx="1854387" cy="64120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FASTQ (SE)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Rep1 (</a:t>
              </a: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fastQC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Rep2 (</a:t>
              </a: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fastQC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84" name="组合 23">
            <a:extLst>
              <a:ext uri="{FF2B5EF4-FFF2-40B4-BE49-F238E27FC236}">
                <a16:creationId xmlns:a16="http://schemas.microsoft.com/office/drawing/2014/main" id="{C038D166-9A2B-4506-AD84-ECCF61DFB234}"/>
              </a:ext>
            </a:extLst>
          </p:cNvPr>
          <p:cNvGrpSpPr/>
          <p:nvPr/>
        </p:nvGrpSpPr>
        <p:grpSpPr>
          <a:xfrm>
            <a:off x="4636189" y="255241"/>
            <a:ext cx="2105721" cy="843547"/>
            <a:chOff x="3589306" y="239789"/>
            <a:chExt cx="1945576" cy="683924"/>
          </a:xfrm>
          <a:noFill/>
        </p:grpSpPr>
        <p:sp>
          <p:nvSpPr>
            <p:cNvPr id="85" name="矩形: 圆角 220">
              <a:extLst>
                <a:ext uri="{FF2B5EF4-FFF2-40B4-BE49-F238E27FC236}">
                  <a16:creationId xmlns:a16="http://schemas.microsoft.com/office/drawing/2014/main" id="{616456FA-6F66-423A-843D-04F3A461F329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474">
              <a:extLst>
                <a:ext uri="{FF2B5EF4-FFF2-40B4-BE49-F238E27FC236}">
                  <a16:creationId xmlns:a16="http://schemas.microsoft.com/office/drawing/2014/main" id="{D23514EE-8BA6-42A8-A710-581C4C2690FD}"/>
                </a:ext>
              </a:extLst>
            </p:cNvPr>
            <p:cNvSpPr txBox="1"/>
            <p:nvPr/>
          </p:nvSpPr>
          <p:spPr>
            <a:xfrm>
              <a:off x="3589306" y="267712"/>
              <a:ext cx="1945576" cy="6550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Genome Mapping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Bowtie aligner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 aligner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 replicates</a:t>
              </a:r>
            </a:p>
          </p:txBody>
        </p:sp>
      </p:grpSp>
      <p:cxnSp>
        <p:nvCxnSpPr>
          <p:cNvPr id="87" name="连接符: 肘形 530">
            <a:extLst>
              <a:ext uri="{FF2B5EF4-FFF2-40B4-BE49-F238E27FC236}">
                <a16:creationId xmlns:a16="http://schemas.microsoft.com/office/drawing/2014/main" id="{CC30CDF4-A3D8-444A-8FA5-D44173FD61D7}"/>
              </a:ext>
            </a:extLst>
          </p:cNvPr>
          <p:cNvCxnSpPr>
            <a:cxnSpLocks/>
          </p:cNvCxnSpPr>
          <p:nvPr/>
        </p:nvCxnSpPr>
        <p:spPr>
          <a:xfrm rot="-5400000">
            <a:off x="4400224" y="522768"/>
            <a:ext cx="0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23">
            <a:extLst>
              <a:ext uri="{FF2B5EF4-FFF2-40B4-BE49-F238E27FC236}">
                <a16:creationId xmlns:a16="http://schemas.microsoft.com/office/drawing/2014/main" id="{610650B1-BEF8-4B17-B8D8-E5884EFC0BCD}"/>
              </a:ext>
            </a:extLst>
          </p:cNvPr>
          <p:cNvGrpSpPr/>
          <p:nvPr/>
        </p:nvGrpSpPr>
        <p:grpSpPr>
          <a:xfrm>
            <a:off x="2316377" y="251586"/>
            <a:ext cx="1844879" cy="850857"/>
            <a:chOff x="3613221" y="239789"/>
            <a:chExt cx="1888062" cy="683924"/>
          </a:xfrm>
          <a:noFill/>
        </p:grpSpPr>
        <p:sp>
          <p:nvSpPr>
            <p:cNvPr id="89" name="矩形: 圆角 220">
              <a:extLst>
                <a:ext uri="{FF2B5EF4-FFF2-40B4-BE49-F238E27FC236}">
                  <a16:creationId xmlns:a16="http://schemas.microsoft.com/office/drawing/2014/main" id="{851B6CAD-A2C4-4037-B86E-BCBE357CDE33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文本框 474">
              <a:extLst>
                <a:ext uri="{FF2B5EF4-FFF2-40B4-BE49-F238E27FC236}">
                  <a16:creationId xmlns:a16="http://schemas.microsoft.com/office/drawing/2014/main" id="{F0E6E4B3-E16D-48ED-AFAF-2FF250547C4E}"/>
                </a:ext>
              </a:extLst>
            </p:cNvPr>
            <p:cNvSpPr txBox="1"/>
            <p:nvPr/>
          </p:nvSpPr>
          <p:spPr>
            <a:xfrm>
              <a:off x="3689947" y="268390"/>
              <a:ext cx="1811336" cy="64940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Reads Treatment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 quality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Adapter + barcode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PCR Duplicates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8823D4-AA5B-48C8-BE75-FE736B2CE451}"/>
              </a:ext>
            </a:extLst>
          </p:cNvPr>
          <p:cNvGrpSpPr/>
          <p:nvPr/>
        </p:nvGrpSpPr>
        <p:grpSpPr>
          <a:xfrm>
            <a:off x="408593" y="1553470"/>
            <a:ext cx="1956434" cy="854628"/>
            <a:chOff x="215917" y="3369145"/>
            <a:chExt cx="1956434" cy="854628"/>
          </a:xfrm>
        </p:grpSpPr>
        <p:sp>
          <p:nvSpPr>
            <p:cNvPr id="106" name="矩形: 圆角 220">
              <a:extLst>
                <a:ext uri="{FF2B5EF4-FFF2-40B4-BE49-F238E27FC236}">
                  <a16:creationId xmlns:a16="http://schemas.microsoft.com/office/drawing/2014/main" id="{265894CD-8C9D-4742-B3E2-23F49B5DB72C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474">
              <a:extLst>
                <a:ext uri="{FF2B5EF4-FFF2-40B4-BE49-F238E27FC236}">
                  <a16:creationId xmlns:a16="http://schemas.microsoft.com/office/drawing/2014/main" id="{AAA360AB-CBF9-453C-9A23-974396FD5D1F}"/>
                </a:ext>
              </a:extLst>
            </p:cNvPr>
            <p:cNvSpPr txBox="1"/>
            <p:nvPr/>
          </p:nvSpPr>
          <p:spPr>
            <a:xfrm>
              <a:off x="215917" y="3369145"/>
              <a:ext cx="1956434" cy="641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Peaks Calling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P-value &lt;= 0.05, optional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FDBFF58-69EF-4CC4-B1C8-F2C29762A163}"/>
              </a:ext>
            </a:extLst>
          </p:cNvPr>
          <p:cNvGrpSpPr/>
          <p:nvPr/>
        </p:nvGrpSpPr>
        <p:grpSpPr>
          <a:xfrm>
            <a:off x="2479852" y="1553470"/>
            <a:ext cx="2032132" cy="854628"/>
            <a:chOff x="215917" y="3369145"/>
            <a:chExt cx="2032132" cy="854628"/>
          </a:xfrm>
        </p:grpSpPr>
        <p:sp>
          <p:nvSpPr>
            <p:cNvPr id="114" name="矩形: 圆角 220">
              <a:extLst>
                <a:ext uri="{FF2B5EF4-FFF2-40B4-BE49-F238E27FC236}">
                  <a16:creationId xmlns:a16="http://schemas.microsoft.com/office/drawing/2014/main" id="{3B964A4E-AE1C-45DD-9A63-F0803CDF0B74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文本框 474">
              <a:extLst>
                <a:ext uri="{FF2B5EF4-FFF2-40B4-BE49-F238E27FC236}">
                  <a16:creationId xmlns:a16="http://schemas.microsoft.com/office/drawing/2014/main" id="{181E4B9D-C002-4384-B44B-FD06814A4680}"/>
                </a:ext>
              </a:extLst>
            </p:cNvPr>
            <p:cNvSpPr txBox="1"/>
            <p:nvPr/>
          </p:nvSpPr>
          <p:spPr>
            <a:xfrm>
              <a:off x="215917" y="3369145"/>
              <a:ext cx="2032132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CIMS Calling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-&gt;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 mutation sites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P-value &lt;= 0.05, optional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072ABD5-B8E0-40F7-9E81-94106942082B}"/>
              </a:ext>
            </a:extLst>
          </p:cNvPr>
          <p:cNvGrpSpPr/>
          <p:nvPr/>
        </p:nvGrpSpPr>
        <p:grpSpPr>
          <a:xfrm>
            <a:off x="4519426" y="1566170"/>
            <a:ext cx="2306892" cy="841928"/>
            <a:chOff x="168645" y="3381845"/>
            <a:chExt cx="2146654" cy="841928"/>
          </a:xfrm>
        </p:grpSpPr>
        <p:sp>
          <p:nvSpPr>
            <p:cNvPr id="118" name="矩形: 圆角 220">
              <a:extLst>
                <a:ext uri="{FF2B5EF4-FFF2-40B4-BE49-F238E27FC236}">
                  <a16:creationId xmlns:a16="http://schemas.microsoft.com/office/drawing/2014/main" id="{6F93AE21-9560-43CB-9B91-EC91BE814196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文本框 474">
              <a:extLst>
                <a:ext uri="{FF2B5EF4-FFF2-40B4-BE49-F238E27FC236}">
                  <a16:creationId xmlns:a16="http://schemas.microsoft.com/office/drawing/2014/main" id="{958C302B-48FE-4B16-8B96-E1997B27EC31}"/>
                </a:ext>
              </a:extLst>
            </p:cNvPr>
            <p:cNvSpPr txBox="1"/>
            <p:nvPr/>
          </p:nvSpPr>
          <p:spPr>
            <a:xfrm>
              <a:off x="168645" y="3381845"/>
              <a:ext cx="2146654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CITS Calling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Potential truncation sites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P-value &lt;= 0.05, optional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ACC4B5-0E8F-48E4-869D-8BAFDF09E55C}"/>
              </a:ext>
            </a:extLst>
          </p:cNvPr>
          <p:cNvCxnSpPr/>
          <p:nvPr/>
        </p:nvCxnSpPr>
        <p:spPr>
          <a:xfrm>
            <a:off x="318314" y="1371766"/>
            <a:ext cx="62963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3111DD1-3FFB-4A5E-B8AE-25D175E157C6}"/>
              </a:ext>
            </a:extLst>
          </p:cNvPr>
          <p:cNvGrpSpPr/>
          <p:nvPr/>
        </p:nvGrpSpPr>
        <p:grpSpPr>
          <a:xfrm>
            <a:off x="1671630" y="3021214"/>
            <a:ext cx="3806677" cy="974626"/>
            <a:chOff x="3082433" y="3049462"/>
            <a:chExt cx="2485753" cy="738707"/>
          </a:xfrm>
        </p:grpSpPr>
        <p:sp>
          <p:nvSpPr>
            <p:cNvPr id="133" name="矩形: 圆角 333">
              <a:extLst>
                <a:ext uri="{FF2B5EF4-FFF2-40B4-BE49-F238E27FC236}">
                  <a16:creationId xmlns:a16="http://schemas.microsoft.com/office/drawing/2014/main" id="{6B40F9FC-BFBD-4826-AE42-743AFA191DF4}"/>
                </a:ext>
              </a:extLst>
            </p:cNvPr>
            <p:cNvSpPr/>
            <p:nvPr/>
          </p:nvSpPr>
          <p:spPr>
            <a:xfrm>
              <a:off x="3082433" y="3055194"/>
              <a:ext cx="2480580" cy="7326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文本框 474">
              <a:extLst>
                <a:ext uri="{FF2B5EF4-FFF2-40B4-BE49-F238E27FC236}">
                  <a16:creationId xmlns:a16="http://schemas.microsoft.com/office/drawing/2014/main" id="{D3EFEA62-F932-4D62-BBB0-D123B1F7ECE8}"/>
                </a:ext>
              </a:extLst>
            </p:cNvPr>
            <p:cNvSpPr txBox="1"/>
            <p:nvPr/>
          </p:nvSpPr>
          <p:spPr>
            <a:xfrm>
              <a:off x="3142162" y="3049462"/>
              <a:ext cx="2426024" cy="738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Final: 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m6A Sites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CIMS sites, CITS sites, CMIS + CITS sites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Scanning “RRACH” motif: ±2 bp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Metagene patterns in mRNAs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Downstream analysis</a:t>
              </a:r>
            </a:p>
          </p:txBody>
        </p:sp>
      </p:grpSp>
      <p:cxnSp>
        <p:nvCxnSpPr>
          <p:cNvPr id="135" name="连接符: 肘形 530">
            <a:extLst>
              <a:ext uri="{FF2B5EF4-FFF2-40B4-BE49-F238E27FC236}">
                <a16:creationId xmlns:a16="http://schemas.microsoft.com/office/drawing/2014/main" id="{77EA645C-9E60-4C2C-8174-4C406D7A039B}"/>
              </a:ext>
            </a:extLst>
          </p:cNvPr>
          <p:cNvCxnSpPr>
            <a:cxnSpLocks/>
          </p:cNvCxnSpPr>
          <p:nvPr/>
        </p:nvCxnSpPr>
        <p:spPr>
          <a:xfrm flipH="1">
            <a:off x="3520945" y="2469990"/>
            <a:ext cx="18" cy="36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30">
            <a:extLst>
              <a:ext uri="{FF2B5EF4-FFF2-40B4-BE49-F238E27FC236}">
                <a16:creationId xmlns:a16="http://schemas.microsoft.com/office/drawing/2014/main" id="{73D35DF5-B04B-476E-AAB4-7A0BD116AC7D}"/>
              </a:ext>
            </a:extLst>
          </p:cNvPr>
          <p:cNvCxnSpPr>
            <a:cxnSpLocks/>
          </p:cNvCxnSpPr>
          <p:nvPr/>
        </p:nvCxnSpPr>
        <p:spPr>
          <a:xfrm rot="-5400000">
            <a:off x="2067296" y="522768"/>
            <a:ext cx="0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530">
            <a:extLst>
              <a:ext uri="{FF2B5EF4-FFF2-40B4-BE49-F238E27FC236}">
                <a16:creationId xmlns:a16="http://schemas.microsoft.com/office/drawing/2014/main" id="{1D9DEE7E-DEA4-4ECD-A397-BC62AC85B9BA}"/>
              </a:ext>
            </a:extLst>
          </p:cNvPr>
          <p:cNvCxnSpPr>
            <a:cxnSpLocks/>
          </p:cNvCxnSpPr>
          <p:nvPr/>
        </p:nvCxnSpPr>
        <p:spPr>
          <a:xfrm flipH="1">
            <a:off x="5611000" y="2469990"/>
            <a:ext cx="18" cy="36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EF33D7-92CF-4FFE-8939-F0999DEAB057}"/>
              </a:ext>
            </a:extLst>
          </p:cNvPr>
          <p:cNvCxnSpPr/>
          <p:nvPr/>
        </p:nvCxnSpPr>
        <p:spPr>
          <a:xfrm>
            <a:off x="342257" y="2885082"/>
            <a:ext cx="62963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530">
            <a:extLst>
              <a:ext uri="{FF2B5EF4-FFF2-40B4-BE49-F238E27FC236}">
                <a16:creationId xmlns:a16="http://schemas.microsoft.com/office/drawing/2014/main" id="{D9FF07AF-C30A-4FEF-AD51-43236DB61537}"/>
              </a:ext>
            </a:extLst>
          </p:cNvPr>
          <p:cNvCxnSpPr>
            <a:cxnSpLocks/>
          </p:cNvCxnSpPr>
          <p:nvPr/>
        </p:nvCxnSpPr>
        <p:spPr>
          <a:xfrm flipH="1">
            <a:off x="1324493" y="2469990"/>
            <a:ext cx="18" cy="36576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D40518E-19E4-42AB-BD31-421E2C1ECCED}"/>
              </a:ext>
            </a:extLst>
          </p:cNvPr>
          <p:cNvSpPr/>
          <p:nvPr/>
        </p:nvSpPr>
        <p:spPr>
          <a:xfrm>
            <a:off x="1386808" y="2478142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1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5169</TotalTime>
  <Words>89</Words>
  <Application>Microsoft Office PowerPoint</Application>
  <PresentationFormat>A4 Paper (210x297 mm)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KerenChow</dc:creator>
  <cp:lastModifiedBy>Keren Zhou</cp:lastModifiedBy>
  <cp:revision>306</cp:revision>
  <cp:lastPrinted>2019-01-18T02:19:43Z</cp:lastPrinted>
  <dcterms:created xsi:type="dcterms:W3CDTF">2019-01-14T09:04:28Z</dcterms:created>
  <dcterms:modified xsi:type="dcterms:W3CDTF">2019-11-20T06:01:56Z</dcterms:modified>
</cp:coreProperties>
</file>