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2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4E2D"/>
    <a:srgbClr val="544126"/>
    <a:srgbClr val="D7CAB9"/>
    <a:srgbClr val="3D3D3D"/>
    <a:srgbClr val="BD9A6B"/>
    <a:srgbClr val="CDB390"/>
    <a:srgbClr val="7D5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3" autoAdjust="0"/>
    <p:restoredTop sz="94660"/>
  </p:normalViewPr>
  <p:slideViewPr>
    <p:cSldViewPr snapToGrid="0">
      <p:cViewPr>
        <p:scale>
          <a:sx n="125" d="100"/>
          <a:sy n="125" d="100"/>
        </p:scale>
        <p:origin x="634" y="-2165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0482-0E8A-4A93-8E0C-71BECA376CDF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DFB1-A989-4168-8666-4B9FF6C9EA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0482-0E8A-4A93-8E0C-71BECA376CDF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DFB1-A989-4168-8666-4B9FF6C9EA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09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0482-0E8A-4A93-8E0C-71BECA376CDF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DFB1-A989-4168-8666-4B9FF6C9EA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57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0482-0E8A-4A93-8E0C-71BECA376CDF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DFB1-A989-4168-8666-4B9FF6C9EA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5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0482-0E8A-4A93-8E0C-71BECA376CDF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DFB1-A989-4168-8666-4B9FF6C9EA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26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0482-0E8A-4A93-8E0C-71BECA376CDF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DFB1-A989-4168-8666-4B9FF6C9EA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06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0482-0E8A-4A93-8E0C-71BECA376CDF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DFB1-A989-4168-8666-4B9FF6C9EA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44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0482-0E8A-4A93-8E0C-71BECA376CDF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DFB1-A989-4168-8666-4B9FF6C9EA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42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0482-0E8A-4A93-8E0C-71BECA376CDF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DFB1-A989-4168-8666-4B9FF6C9EA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2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0482-0E8A-4A93-8E0C-71BECA376CDF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DFB1-A989-4168-8666-4B9FF6C9EA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79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0482-0E8A-4A93-8E0C-71BECA376CDF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DFB1-A989-4168-8666-4B9FF6C9EA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24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A0482-0E8A-4A93-8E0C-71BECA376CDF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7DFB1-A989-4168-8666-4B9FF6C9EA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73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photos.app.goo.gl/PvJyqFhkpVZG3FTG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églalap 11">
            <a:extLst>
              <a:ext uri="{FF2B5EF4-FFF2-40B4-BE49-F238E27FC236}">
                <a16:creationId xmlns:a16="http://schemas.microsoft.com/office/drawing/2014/main" id="{36EE9087-CC6B-4444-B3A9-7EB6529410C5}"/>
              </a:ext>
            </a:extLst>
          </p:cNvPr>
          <p:cNvSpPr/>
          <p:nvPr/>
        </p:nvSpPr>
        <p:spPr>
          <a:xfrm>
            <a:off x="-24669" y="6885"/>
            <a:ext cx="2240026" cy="9905999"/>
          </a:xfrm>
          <a:prstGeom prst="rect">
            <a:avLst/>
          </a:prstGeom>
          <a:solidFill>
            <a:srgbClr val="D7CAB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cap="all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Csoportba foglalás 79">
            <a:extLst>
              <a:ext uri="{FF2B5EF4-FFF2-40B4-BE49-F238E27FC236}">
                <a16:creationId xmlns:a16="http://schemas.microsoft.com/office/drawing/2014/main" id="{D0B3A3A2-9EFA-459A-88CE-EBF8CC405437}"/>
              </a:ext>
            </a:extLst>
          </p:cNvPr>
          <p:cNvGrpSpPr/>
          <p:nvPr/>
        </p:nvGrpSpPr>
        <p:grpSpPr>
          <a:xfrm>
            <a:off x="53487" y="3622185"/>
            <a:ext cx="2137328" cy="621145"/>
            <a:chOff x="6372" y="3079868"/>
            <a:chExt cx="2137328" cy="621145"/>
          </a:xfrm>
        </p:grpSpPr>
        <p:sp>
          <p:nvSpPr>
            <p:cNvPr id="46" name="Szövegdoboz 45">
              <a:extLst>
                <a:ext uri="{FF2B5EF4-FFF2-40B4-BE49-F238E27FC236}">
                  <a16:creationId xmlns:a16="http://schemas.microsoft.com/office/drawing/2014/main" id="{16DB7C28-9399-4BCF-B245-07812C5882E1}"/>
                </a:ext>
              </a:extLst>
            </p:cNvPr>
            <p:cNvSpPr txBox="1"/>
            <p:nvPr/>
          </p:nvSpPr>
          <p:spPr>
            <a:xfrm>
              <a:off x="6372" y="3439403"/>
              <a:ext cx="21373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050" strike="noStrike" dirty="0">
                  <a:solidFill>
                    <a:srgbClr val="544126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writeanemailtodavid@gmail.com</a:t>
              </a:r>
              <a:endParaRPr lang="hu-HU" sz="1050" noProof="1">
                <a:solidFill>
                  <a:srgbClr val="544126"/>
                </a:solidFill>
              </a:endParaRPr>
            </a:p>
          </p:txBody>
        </p:sp>
        <p:pic>
          <p:nvPicPr>
            <p:cNvPr id="50" name="Ábra 49" descr="Boríték">
              <a:extLst>
                <a:ext uri="{FF2B5EF4-FFF2-40B4-BE49-F238E27FC236}">
                  <a16:creationId xmlns:a16="http://schemas.microsoft.com/office/drawing/2014/main" id="{E17FECFE-AFA2-4A8D-9690-F006A46BB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7276" y="3079868"/>
              <a:ext cx="370147" cy="370147"/>
            </a:xfrm>
            <a:prstGeom prst="rect">
              <a:avLst/>
            </a:prstGeom>
          </p:spPr>
        </p:pic>
      </p:grpSp>
      <p:grpSp>
        <p:nvGrpSpPr>
          <p:cNvPr id="81" name="Csoportba foglalás 80">
            <a:extLst>
              <a:ext uri="{FF2B5EF4-FFF2-40B4-BE49-F238E27FC236}">
                <a16:creationId xmlns:a16="http://schemas.microsoft.com/office/drawing/2014/main" id="{668CAF8F-82FB-4628-9C39-FDCDAB5A8279}"/>
              </a:ext>
            </a:extLst>
          </p:cNvPr>
          <p:cNvGrpSpPr/>
          <p:nvPr/>
        </p:nvGrpSpPr>
        <p:grpSpPr>
          <a:xfrm>
            <a:off x="296394" y="4405912"/>
            <a:ext cx="1705362" cy="824721"/>
            <a:chOff x="252440" y="3794716"/>
            <a:chExt cx="1705362" cy="824721"/>
          </a:xfrm>
        </p:grpSpPr>
        <p:sp>
          <p:nvSpPr>
            <p:cNvPr id="40" name="Szövegdoboz 39">
              <a:extLst>
                <a:ext uri="{FF2B5EF4-FFF2-40B4-BE49-F238E27FC236}">
                  <a16:creationId xmlns:a16="http://schemas.microsoft.com/office/drawing/2014/main" id="{6CFBA83E-EC87-4440-9855-EA83DED9CD21}"/>
                </a:ext>
              </a:extLst>
            </p:cNvPr>
            <p:cNvSpPr txBox="1"/>
            <p:nvPr/>
          </p:nvSpPr>
          <p:spPr>
            <a:xfrm>
              <a:off x="252440" y="4203939"/>
              <a:ext cx="170536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050" noProof="1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Matildelundsvej 44, 1/3, Viby J, Denmark 8260</a:t>
              </a:r>
              <a:endParaRPr lang="hu-HU" sz="1050" noProof="1"/>
            </a:p>
          </p:txBody>
        </p:sp>
        <p:pic>
          <p:nvPicPr>
            <p:cNvPr id="52" name="Ábra 51" descr="Ház">
              <a:extLst>
                <a:ext uri="{FF2B5EF4-FFF2-40B4-BE49-F238E27FC236}">
                  <a16:creationId xmlns:a16="http://schemas.microsoft.com/office/drawing/2014/main" id="{8ECDD482-4EE3-42E8-92AD-48943D011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8139" y="3794716"/>
              <a:ext cx="430599" cy="430599"/>
            </a:xfrm>
            <a:prstGeom prst="rect">
              <a:avLst/>
            </a:prstGeom>
          </p:spPr>
        </p:pic>
      </p:grpSp>
      <p:grpSp>
        <p:nvGrpSpPr>
          <p:cNvPr id="79" name="Csoportba foglalás 78">
            <a:extLst>
              <a:ext uri="{FF2B5EF4-FFF2-40B4-BE49-F238E27FC236}">
                <a16:creationId xmlns:a16="http://schemas.microsoft.com/office/drawing/2014/main" id="{EB1FDC65-42CB-4D3E-B64C-FA61E05B0A06}"/>
              </a:ext>
            </a:extLst>
          </p:cNvPr>
          <p:cNvGrpSpPr/>
          <p:nvPr/>
        </p:nvGrpSpPr>
        <p:grpSpPr>
          <a:xfrm>
            <a:off x="575671" y="2894488"/>
            <a:ext cx="1247648" cy="540353"/>
            <a:chOff x="536684" y="2469949"/>
            <a:chExt cx="1247648" cy="540353"/>
          </a:xfrm>
        </p:grpSpPr>
        <p:pic>
          <p:nvPicPr>
            <p:cNvPr id="45" name="Ábra 44" descr="Vevőegység">
              <a:extLst>
                <a:ext uri="{FF2B5EF4-FFF2-40B4-BE49-F238E27FC236}">
                  <a16:creationId xmlns:a16="http://schemas.microsoft.com/office/drawing/2014/main" id="{4E1592B4-F38B-4324-837A-E20BF7974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7051" y="2469949"/>
              <a:ext cx="276999" cy="276999"/>
            </a:xfrm>
            <a:prstGeom prst="rect">
              <a:avLst/>
            </a:prstGeom>
          </p:spPr>
        </p:pic>
        <p:sp>
          <p:nvSpPr>
            <p:cNvPr id="53" name="Szövegdoboz 52">
              <a:extLst>
                <a:ext uri="{FF2B5EF4-FFF2-40B4-BE49-F238E27FC236}">
                  <a16:creationId xmlns:a16="http://schemas.microsoft.com/office/drawing/2014/main" id="{14961267-D652-4DDD-A300-C965924FC1A7}"/>
                </a:ext>
              </a:extLst>
            </p:cNvPr>
            <p:cNvSpPr txBox="1"/>
            <p:nvPr/>
          </p:nvSpPr>
          <p:spPr>
            <a:xfrm>
              <a:off x="536684" y="2748692"/>
              <a:ext cx="1247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05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45 91 82 3000</a:t>
              </a:r>
              <a:endParaRPr lang="hu-HU" sz="1050" noProof="1"/>
            </a:p>
          </p:txBody>
        </p:sp>
      </p:grpSp>
      <p:sp>
        <p:nvSpPr>
          <p:cNvPr id="62" name="Szövegdoboz 61">
            <a:extLst>
              <a:ext uri="{FF2B5EF4-FFF2-40B4-BE49-F238E27FC236}">
                <a16:creationId xmlns:a16="http://schemas.microsoft.com/office/drawing/2014/main" id="{896B82C5-65F9-4EF4-A6CC-2146F83D9025}"/>
              </a:ext>
            </a:extLst>
          </p:cNvPr>
          <p:cNvSpPr txBox="1"/>
          <p:nvPr/>
        </p:nvSpPr>
        <p:spPr>
          <a:xfrm>
            <a:off x="2444983" y="2329780"/>
            <a:ext cx="4353707" cy="334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hu-HU" sz="1200" noProof="1">
                <a:solidFill>
                  <a:srgbClr val="3D3D3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br>
              <a:rPr lang="hu-HU" sz="1200" noProof="1">
                <a:solidFill>
                  <a:srgbClr val="3D3D3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1200" b="1" noProof="1">
                <a:solidFill>
                  <a:srgbClr val="3D3D3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Kitchen assist,</a:t>
            </a:r>
            <a:r>
              <a:rPr lang="hu-HU" sz="1200" noProof="1">
                <a:solidFill>
                  <a:srgbClr val="3D3D3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Fratelli Pizza</a:t>
            </a:r>
          </a:p>
          <a:p>
            <a:pPr algn="ctr">
              <a:spcAft>
                <a:spcPts val="300"/>
              </a:spcAft>
            </a:pPr>
            <a:r>
              <a:rPr lang="en-US" sz="1200" noProof="1">
                <a:solidFill>
                  <a:srgbClr val="3D3D3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leader kitchen assistant I am responsible for keeping the orders on time. I calculate the time it takes to prepare the meals on incoming orders (can be 30-40/hour).</a:t>
            </a:r>
            <a:br>
              <a:rPr lang="en-US" sz="1200" noProof="1">
                <a:solidFill>
                  <a:srgbClr val="3D3D3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sz="1200" noProof="1">
                <a:solidFill>
                  <a:srgbClr val="3D3D3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1200" noProof="1">
                <a:solidFill>
                  <a:srgbClr val="3D3D3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2018 – 2019</a:t>
            </a:r>
            <a:br>
              <a:rPr lang="hu-HU" sz="1200" noProof="1">
                <a:solidFill>
                  <a:srgbClr val="3D3D3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1200" b="1" noProof="1">
                <a:solidFill>
                  <a:srgbClr val="3D3D3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Sourcing intern, </a:t>
            </a:r>
            <a:r>
              <a:rPr lang="hu-HU" sz="1200" noProof="1">
                <a:solidFill>
                  <a:srgbClr val="3D3D3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Rexel Hungary</a:t>
            </a:r>
          </a:p>
          <a:p>
            <a:pPr algn="ctr">
              <a:spcAft>
                <a:spcPts val="300"/>
              </a:spcAft>
            </a:pPr>
            <a:r>
              <a:rPr lang="en-US" sz="1200" noProof="1">
                <a:solidFill>
                  <a:srgbClr val="3D3D3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an IT intern I was responsible for operating the database of a company of 50 people. Among other things I updated the items in the webshop, I was in contact with suppliers daily.</a:t>
            </a:r>
            <a:br>
              <a:rPr lang="en-US" sz="1200" noProof="1">
                <a:solidFill>
                  <a:srgbClr val="3D3D3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sz="1200" noProof="1">
                <a:solidFill>
                  <a:srgbClr val="3D3D3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1200" noProof="1">
                <a:solidFill>
                  <a:srgbClr val="3D3D3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2016 – 2017</a:t>
            </a:r>
            <a:br>
              <a:rPr lang="hu-HU" sz="1200" noProof="1">
                <a:solidFill>
                  <a:srgbClr val="3D3D3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1200" b="1" noProof="1">
                <a:solidFill>
                  <a:srgbClr val="3D3D3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Volunteer,</a:t>
            </a:r>
            <a:r>
              <a:rPr lang="hu-HU" sz="1200" noProof="1">
                <a:solidFill>
                  <a:srgbClr val="3D3D3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Pivar Ignac Special School </a:t>
            </a:r>
          </a:p>
          <a:p>
            <a:pPr algn="ctr">
              <a:spcAft>
                <a:spcPts val="300"/>
              </a:spcAft>
            </a:pPr>
            <a:r>
              <a:rPr lang="en-US" sz="1200" noProof="1">
                <a:solidFill>
                  <a:srgbClr val="3D3D3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became a part of an 8th grade special class, I gave lectures in history and assisted the teacher and the students in everyday life.</a:t>
            </a:r>
            <a:endParaRPr lang="hu-HU" sz="1200" noProof="1">
              <a:solidFill>
                <a:srgbClr val="3D3D3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Szövegdoboz 65">
            <a:extLst>
              <a:ext uri="{FF2B5EF4-FFF2-40B4-BE49-F238E27FC236}">
                <a16:creationId xmlns:a16="http://schemas.microsoft.com/office/drawing/2014/main" id="{F44B062A-2E15-4355-B467-FE7F9F7431B5}"/>
              </a:ext>
            </a:extLst>
          </p:cNvPr>
          <p:cNvSpPr txBox="1"/>
          <p:nvPr/>
        </p:nvSpPr>
        <p:spPr>
          <a:xfrm>
            <a:off x="3061078" y="493597"/>
            <a:ext cx="2837434" cy="506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hu-HU" sz="2000" cap="all" noProof="1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Borbála Kovács</a:t>
            </a:r>
            <a:endParaRPr lang="hu-HU" sz="2000" cap="all" noProof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Szövegdoboz 67">
            <a:extLst>
              <a:ext uri="{FF2B5EF4-FFF2-40B4-BE49-F238E27FC236}">
                <a16:creationId xmlns:a16="http://schemas.microsoft.com/office/drawing/2014/main" id="{8527BA6B-9F82-40AA-9EAF-3AF2D52DBF78}"/>
              </a:ext>
            </a:extLst>
          </p:cNvPr>
          <p:cNvSpPr txBox="1"/>
          <p:nvPr/>
        </p:nvSpPr>
        <p:spPr>
          <a:xfrm>
            <a:off x="3779088" y="1026160"/>
            <a:ext cx="141871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hu-HU" sz="1400" b="1" cap="all" spc="300" noProof="1">
                <a:solidFill>
                  <a:schemeClr val="bg1"/>
                </a:solidFill>
                <a:latin typeface="Arial Nova Cond Light" panose="020B0604020202020204" pitchFamily="34" charset="0"/>
                <a:cs typeface="Arial" panose="020B0604020202020204" pitchFamily="34" charset="0"/>
              </a:rPr>
              <a:t>Internship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1F9D7089-0399-423E-A712-248C7839E7F7}"/>
              </a:ext>
            </a:extLst>
          </p:cNvPr>
          <p:cNvSpPr/>
          <p:nvPr/>
        </p:nvSpPr>
        <p:spPr>
          <a:xfrm>
            <a:off x="2477894" y="261138"/>
            <a:ext cx="4115946" cy="1536074"/>
          </a:xfrm>
          <a:prstGeom prst="rect">
            <a:avLst/>
          </a:prstGeom>
          <a:solidFill>
            <a:srgbClr val="654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cap="all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75CA67FC-FACF-45AD-BC53-68241F8571A8}"/>
              </a:ext>
            </a:extLst>
          </p:cNvPr>
          <p:cNvSpPr/>
          <p:nvPr/>
        </p:nvSpPr>
        <p:spPr>
          <a:xfrm>
            <a:off x="390101" y="2407216"/>
            <a:ext cx="1421254" cy="326390"/>
          </a:xfrm>
          <a:prstGeom prst="rect">
            <a:avLst/>
          </a:prstGeom>
          <a:solidFill>
            <a:srgbClr val="654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noProof="1">
                <a:latin typeface="Arial" panose="020B0604020202020204" pitchFamily="34" charset="0"/>
              </a:rPr>
              <a:t>Contact</a:t>
            </a:r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40B84164-3DE3-4DEA-A3B8-5AD322CB4A96}"/>
              </a:ext>
            </a:extLst>
          </p:cNvPr>
          <p:cNvSpPr/>
          <p:nvPr/>
        </p:nvSpPr>
        <p:spPr>
          <a:xfrm>
            <a:off x="2576553" y="5606124"/>
            <a:ext cx="4064000" cy="326390"/>
          </a:xfrm>
          <a:prstGeom prst="rect">
            <a:avLst/>
          </a:prstGeom>
          <a:solidFill>
            <a:srgbClr val="654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cap="all" spc="300" noProof="1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hu-HU" sz="1050" cap="all" spc="3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Szövegdoboz 71">
            <a:extLst>
              <a:ext uri="{FF2B5EF4-FFF2-40B4-BE49-F238E27FC236}">
                <a16:creationId xmlns:a16="http://schemas.microsoft.com/office/drawing/2014/main" id="{516FC66D-C6F3-4C93-9055-0F631B183900}"/>
              </a:ext>
            </a:extLst>
          </p:cNvPr>
          <p:cNvSpPr txBox="1"/>
          <p:nvPr/>
        </p:nvSpPr>
        <p:spPr>
          <a:xfrm>
            <a:off x="2431699" y="6039054"/>
            <a:ext cx="4353707" cy="166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  <a:spcAft>
                <a:spcPts val="800"/>
              </a:spcAft>
            </a:pPr>
            <a:r>
              <a:rPr lang="hu-HU" sz="1200" b="1" noProof="1">
                <a:solidFill>
                  <a:srgbClr val="3D3D3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Multimedia Design</a:t>
            </a:r>
            <a:br>
              <a:rPr lang="hu-HU" sz="1200" b="1" noProof="1">
                <a:solidFill>
                  <a:srgbClr val="3D3D3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1200" noProof="1">
                <a:solidFill>
                  <a:srgbClr val="3D3D3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Academy Aarhus</a:t>
            </a:r>
            <a:endParaRPr lang="hu-HU" sz="1200" b="1" noProof="1">
              <a:solidFill>
                <a:srgbClr val="3D3D3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  <a:spcAft>
                <a:spcPts val="800"/>
              </a:spcAft>
            </a:pPr>
            <a:r>
              <a:rPr lang="hu-HU" sz="1200" b="1" noProof="1">
                <a:solidFill>
                  <a:srgbClr val="3D3D3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Enginer IT Specialist</a:t>
            </a:r>
            <a:br>
              <a:rPr lang="hu-HU" sz="1200" b="1" noProof="1">
                <a:solidFill>
                  <a:srgbClr val="3D3D3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1200" noProof="1">
                <a:solidFill>
                  <a:srgbClr val="3D3D3D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Óbuda University</a:t>
            </a:r>
            <a:endParaRPr lang="hu-HU" sz="1200" noProof="1">
              <a:solidFill>
                <a:srgbClr val="3D3D3D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  <a:spcAft>
                <a:spcPts val="800"/>
              </a:spcAft>
            </a:pPr>
            <a:r>
              <a:rPr lang="hu-HU" sz="1200" b="1" noProof="1">
                <a:solidFill>
                  <a:srgbClr val="3D3D3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School Diploma</a:t>
            </a:r>
            <a:r>
              <a:rPr lang="hu-HU" sz="1200" noProof="1">
                <a:solidFill>
                  <a:srgbClr val="3D3D3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06/2018</a:t>
            </a:r>
            <a:br>
              <a:rPr lang="hu-HU" sz="1200" noProof="1">
                <a:solidFill>
                  <a:srgbClr val="3D3D3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1200" noProof="1">
                <a:solidFill>
                  <a:srgbClr val="3D3D3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Steiner’s Waldorf School of Fót</a:t>
            </a:r>
            <a:endParaRPr lang="hu-HU" sz="1200" noProof="1">
              <a:solidFill>
                <a:srgbClr val="3D3D3D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3D4308C-6FFC-4CEE-8464-55C794794699}"/>
              </a:ext>
            </a:extLst>
          </p:cNvPr>
          <p:cNvSpPr txBox="1"/>
          <p:nvPr/>
        </p:nvSpPr>
        <p:spPr>
          <a:xfrm>
            <a:off x="3271911" y="462025"/>
            <a:ext cx="2673284" cy="588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hu-HU" sz="2400" cap="all" spc="300" noProof="1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David Papp</a:t>
            </a:r>
            <a:endParaRPr lang="hu-HU" sz="2400" cap="all" spc="300" noProof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7D14322-E491-446B-9676-62F61232B771}"/>
              </a:ext>
            </a:extLst>
          </p:cNvPr>
          <p:cNvSpPr txBox="1"/>
          <p:nvPr/>
        </p:nvSpPr>
        <p:spPr>
          <a:xfrm>
            <a:off x="3934701" y="995850"/>
            <a:ext cx="1202332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u-HU" sz="1400" b="1" cap="all" spc="300" noProof="1">
                <a:solidFill>
                  <a:schemeClr val="bg1"/>
                </a:solidFill>
                <a:latin typeface="Arial Nova Cond Light" panose="020B0604020202020204" pitchFamily="34" charset="0"/>
                <a:cs typeface="Arial" panose="020B0604020202020204" pitchFamily="34" charset="0"/>
              </a:rPr>
              <a:t>IT intern</a:t>
            </a:r>
          </a:p>
        </p:txBody>
      </p: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8F088CDA-F6E0-4BA5-A7F3-5964BACCCD33}"/>
              </a:ext>
            </a:extLst>
          </p:cNvPr>
          <p:cNvGrpSpPr/>
          <p:nvPr/>
        </p:nvGrpSpPr>
        <p:grpSpPr>
          <a:xfrm>
            <a:off x="201464" y="8436370"/>
            <a:ext cx="2311292" cy="1189494"/>
            <a:chOff x="212579" y="5231161"/>
            <a:chExt cx="2311292" cy="1189494"/>
          </a:xfrm>
        </p:grpSpPr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42ACDC2C-0B8B-4CA3-A18A-6D4DD1B6AC41}"/>
                </a:ext>
              </a:extLst>
            </p:cNvPr>
            <p:cNvSpPr/>
            <p:nvPr/>
          </p:nvSpPr>
          <p:spPr>
            <a:xfrm>
              <a:off x="373023" y="5231161"/>
              <a:ext cx="1421254" cy="326390"/>
            </a:xfrm>
            <a:prstGeom prst="rect">
              <a:avLst/>
            </a:prstGeom>
            <a:solidFill>
              <a:srgbClr val="654E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00" noProof="1">
                  <a:latin typeface="Arial" panose="020B0604020202020204" pitchFamily="34" charset="0"/>
                  <a:ea typeface="Times New Roman" panose="02020603050405020304" pitchFamily="18" charset="0"/>
                </a:rPr>
                <a:t>Hobbies</a:t>
              </a:r>
              <a:r>
                <a:rPr lang="hu-HU" sz="1050" noProof="1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endParaRPr lang="hu-HU" sz="1050" cap="all" spc="300" noProof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7A779BBE-E5C2-47D1-AA7D-C060E2D34146}"/>
                </a:ext>
              </a:extLst>
            </p:cNvPr>
            <p:cNvSpPr txBox="1"/>
            <p:nvPr/>
          </p:nvSpPr>
          <p:spPr>
            <a:xfrm>
              <a:off x="296562" y="5738352"/>
              <a:ext cx="2227309" cy="682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25000"/>
                </a:lnSpc>
              </a:pPr>
              <a:r>
                <a:rPr lang="hu-HU" sz="1050" noProof="1">
                  <a:solidFill>
                    <a:srgbClr val="3D3D3D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Motorcycling</a:t>
              </a:r>
              <a:br>
                <a:rPr lang="hu-HU" sz="1050" noProof="1">
                  <a:solidFill>
                    <a:srgbClr val="3D3D3D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hu-HU" sz="1050" noProof="1">
                  <a:solidFill>
                    <a:srgbClr val="3D3D3D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Cooking</a:t>
              </a:r>
              <a:br>
                <a:rPr lang="hu-HU" sz="1050" noProof="1">
                  <a:solidFill>
                    <a:srgbClr val="3D3D3D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hu-HU" sz="1050" noProof="1">
                  <a:solidFill>
                    <a:srgbClr val="3D3D3D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Wood and ironworking </a:t>
              </a:r>
              <a:endParaRPr lang="hu-HU" sz="1050" noProof="1">
                <a:solidFill>
                  <a:srgbClr val="3D3D3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" name="Csoportba foglalás 66">
              <a:extLst>
                <a:ext uri="{FF2B5EF4-FFF2-40B4-BE49-F238E27FC236}">
                  <a16:creationId xmlns:a16="http://schemas.microsoft.com/office/drawing/2014/main" id="{A967D6FB-CE76-4236-8E2C-39C1A79BAAE4}"/>
                </a:ext>
              </a:extLst>
            </p:cNvPr>
            <p:cNvGrpSpPr/>
            <p:nvPr/>
          </p:nvGrpSpPr>
          <p:grpSpPr>
            <a:xfrm>
              <a:off x="212579" y="5829737"/>
              <a:ext cx="114622" cy="501085"/>
              <a:chOff x="54221" y="7941707"/>
              <a:chExt cx="114622" cy="501085"/>
            </a:xfrm>
          </p:grpSpPr>
          <p:sp>
            <p:nvSpPr>
              <p:cNvPr id="69" name="Rombusz 68">
                <a:extLst>
                  <a:ext uri="{FF2B5EF4-FFF2-40B4-BE49-F238E27FC236}">
                    <a16:creationId xmlns:a16="http://schemas.microsoft.com/office/drawing/2014/main" id="{3BF5A23E-9D36-48CC-A567-CA6F975DA294}"/>
                  </a:ext>
                </a:extLst>
              </p:cNvPr>
              <p:cNvSpPr/>
              <p:nvPr/>
            </p:nvSpPr>
            <p:spPr>
              <a:xfrm>
                <a:off x="60843" y="7941707"/>
                <a:ext cx="108000" cy="108000"/>
              </a:xfrm>
              <a:prstGeom prst="diamond">
                <a:avLst/>
              </a:prstGeom>
              <a:solidFill>
                <a:srgbClr val="7D5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ombusz 70">
                <a:extLst>
                  <a:ext uri="{FF2B5EF4-FFF2-40B4-BE49-F238E27FC236}">
                    <a16:creationId xmlns:a16="http://schemas.microsoft.com/office/drawing/2014/main" id="{6CCFFA79-DF2E-4E2E-BB99-4E20ADBDD940}"/>
                  </a:ext>
                </a:extLst>
              </p:cNvPr>
              <p:cNvSpPr/>
              <p:nvPr/>
            </p:nvSpPr>
            <p:spPr>
              <a:xfrm>
                <a:off x="54221" y="8140993"/>
                <a:ext cx="108000" cy="108000"/>
              </a:xfrm>
              <a:prstGeom prst="diamond">
                <a:avLst/>
              </a:prstGeom>
              <a:solidFill>
                <a:srgbClr val="7D5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" name="Rombusz 72">
                <a:extLst>
                  <a:ext uri="{FF2B5EF4-FFF2-40B4-BE49-F238E27FC236}">
                    <a16:creationId xmlns:a16="http://schemas.microsoft.com/office/drawing/2014/main" id="{FD504627-EB41-4F91-9602-A1632C65B5D9}"/>
                  </a:ext>
                </a:extLst>
              </p:cNvPr>
              <p:cNvSpPr/>
              <p:nvPr/>
            </p:nvSpPr>
            <p:spPr>
              <a:xfrm>
                <a:off x="54221" y="8334792"/>
                <a:ext cx="108000" cy="108000"/>
              </a:xfrm>
              <a:prstGeom prst="diamond">
                <a:avLst/>
              </a:prstGeom>
              <a:solidFill>
                <a:srgbClr val="7D5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18" name="Téglalap 17">
            <a:extLst>
              <a:ext uri="{FF2B5EF4-FFF2-40B4-BE49-F238E27FC236}">
                <a16:creationId xmlns:a16="http://schemas.microsoft.com/office/drawing/2014/main" id="{3F1B28E0-3C4A-4D75-B334-31757EEE0E25}"/>
              </a:ext>
            </a:extLst>
          </p:cNvPr>
          <p:cNvSpPr/>
          <p:nvPr/>
        </p:nvSpPr>
        <p:spPr>
          <a:xfrm>
            <a:off x="2576553" y="7854741"/>
            <a:ext cx="4064000" cy="326390"/>
          </a:xfrm>
          <a:custGeom>
            <a:avLst/>
            <a:gdLst>
              <a:gd name="connsiteX0" fmla="*/ 0 w 4064000"/>
              <a:gd name="connsiteY0" fmla="*/ 0 h 326390"/>
              <a:gd name="connsiteX1" fmla="*/ 4064000 w 4064000"/>
              <a:gd name="connsiteY1" fmla="*/ 0 h 326390"/>
              <a:gd name="connsiteX2" fmla="*/ 4064000 w 4064000"/>
              <a:gd name="connsiteY2" fmla="*/ 326390 h 326390"/>
              <a:gd name="connsiteX3" fmla="*/ 0 w 4064000"/>
              <a:gd name="connsiteY3" fmla="*/ 326390 h 326390"/>
              <a:gd name="connsiteX4" fmla="*/ 0 w 4064000"/>
              <a:gd name="connsiteY4" fmla="*/ 0 h 326390"/>
              <a:gd name="connsiteX0" fmla="*/ 0 w 4064000"/>
              <a:gd name="connsiteY0" fmla="*/ 0 h 326390"/>
              <a:gd name="connsiteX1" fmla="*/ 4064000 w 4064000"/>
              <a:gd name="connsiteY1" fmla="*/ 0 h 326390"/>
              <a:gd name="connsiteX2" fmla="*/ 3948176 w 4064000"/>
              <a:gd name="connsiteY2" fmla="*/ 320294 h 326390"/>
              <a:gd name="connsiteX3" fmla="*/ 0 w 4064000"/>
              <a:gd name="connsiteY3" fmla="*/ 326390 h 326390"/>
              <a:gd name="connsiteX4" fmla="*/ 0 w 4064000"/>
              <a:gd name="connsiteY4" fmla="*/ 0 h 326390"/>
              <a:gd name="connsiteX0" fmla="*/ 0 w 4064000"/>
              <a:gd name="connsiteY0" fmla="*/ 0 h 326390"/>
              <a:gd name="connsiteX1" fmla="*/ 4064000 w 4064000"/>
              <a:gd name="connsiteY1" fmla="*/ 0 h 326390"/>
              <a:gd name="connsiteX2" fmla="*/ 3948176 w 4064000"/>
              <a:gd name="connsiteY2" fmla="*/ 320294 h 326390"/>
              <a:gd name="connsiteX3" fmla="*/ 0 w 4064000"/>
              <a:gd name="connsiteY3" fmla="*/ 326390 h 326390"/>
              <a:gd name="connsiteX4" fmla="*/ 0 w 4064000"/>
              <a:gd name="connsiteY4" fmla="*/ 0 h 326390"/>
              <a:gd name="connsiteX0" fmla="*/ 0 w 4064000"/>
              <a:gd name="connsiteY0" fmla="*/ 0 h 326390"/>
              <a:gd name="connsiteX1" fmla="*/ 4064000 w 4064000"/>
              <a:gd name="connsiteY1" fmla="*/ 0 h 326390"/>
              <a:gd name="connsiteX2" fmla="*/ 3913886 w 4064000"/>
              <a:gd name="connsiteY2" fmla="*/ 320294 h 326390"/>
              <a:gd name="connsiteX3" fmla="*/ 0 w 4064000"/>
              <a:gd name="connsiteY3" fmla="*/ 326390 h 326390"/>
              <a:gd name="connsiteX4" fmla="*/ 0 w 4064000"/>
              <a:gd name="connsiteY4" fmla="*/ 0 h 326390"/>
              <a:gd name="connsiteX0" fmla="*/ 0 w 4064000"/>
              <a:gd name="connsiteY0" fmla="*/ 0 h 326390"/>
              <a:gd name="connsiteX1" fmla="*/ 4064000 w 4064000"/>
              <a:gd name="connsiteY1" fmla="*/ 0 h 326390"/>
              <a:gd name="connsiteX2" fmla="*/ 3913886 w 4064000"/>
              <a:gd name="connsiteY2" fmla="*/ 320294 h 326390"/>
              <a:gd name="connsiteX3" fmla="*/ 0 w 4064000"/>
              <a:gd name="connsiteY3" fmla="*/ 326390 h 326390"/>
              <a:gd name="connsiteX4" fmla="*/ 0 w 4064000"/>
              <a:gd name="connsiteY4" fmla="*/ 0 h 326390"/>
              <a:gd name="connsiteX0" fmla="*/ 0 w 4064000"/>
              <a:gd name="connsiteY0" fmla="*/ 0 h 326390"/>
              <a:gd name="connsiteX1" fmla="*/ 4064000 w 4064000"/>
              <a:gd name="connsiteY1" fmla="*/ 0 h 326390"/>
              <a:gd name="connsiteX2" fmla="*/ 3913886 w 4064000"/>
              <a:gd name="connsiteY2" fmla="*/ 320294 h 326390"/>
              <a:gd name="connsiteX3" fmla="*/ 0 w 4064000"/>
              <a:gd name="connsiteY3" fmla="*/ 326390 h 326390"/>
              <a:gd name="connsiteX4" fmla="*/ 0 w 4064000"/>
              <a:gd name="connsiteY4" fmla="*/ 0 h 32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4000" h="326390">
                <a:moveTo>
                  <a:pt x="0" y="0"/>
                </a:moveTo>
                <a:lnTo>
                  <a:pt x="4064000" y="0"/>
                </a:lnTo>
                <a:cubicBezTo>
                  <a:pt x="4025392" y="106765"/>
                  <a:pt x="4097274" y="274489"/>
                  <a:pt x="3913886" y="320294"/>
                </a:cubicBezTo>
                <a:lnTo>
                  <a:pt x="0" y="326390"/>
                </a:lnTo>
                <a:lnTo>
                  <a:pt x="0" y="0"/>
                </a:lnTo>
                <a:close/>
              </a:path>
            </a:pathLst>
          </a:custGeom>
          <a:solidFill>
            <a:srgbClr val="654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cap="all" spc="300" noProof="1"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endParaRPr lang="hu-HU" sz="1050" cap="all" spc="3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2C45B887-7464-47C2-AF07-2DE84660A6E9}"/>
              </a:ext>
            </a:extLst>
          </p:cNvPr>
          <p:cNvGrpSpPr/>
          <p:nvPr/>
        </p:nvGrpSpPr>
        <p:grpSpPr>
          <a:xfrm>
            <a:off x="208086" y="6247378"/>
            <a:ext cx="4347384" cy="2213265"/>
            <a:chOff x="201233" y="6993074"/>
            <a:chExt cx="4347384" cy="2213265"/>
          </a:xfrm>
        </p:grpSpPr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4572400F-4AEC-458E-B45B-77D4AB4B4306}"/>
                </a:ext>
              </a:extLst>
            </p:cNvPr>
            <p:cNvSpPr txBox="1"/>
            <p:nvPr/>
          </p:nvSpPr>
          <p:spPr>
            <a:xfrm>
              <a:off x="306947" y="7452013"/>
              <a:ext cx="424167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hu-HU" sz="1100" noProof="1">
                  <a:solidFill>
                    <a:srgbClr val="3D3D3D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Good problem solving skills</a:t>
              </a:r>
            </a:p>
            <a:p>
              <a:pPr lvl="0"/>
              <a:r>
                <a:rPr lang="hu-HU" sz="1100" noProof="1">
                  <a:solidFill>
                    <a:srgbClr val="3D3D3D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Self-sufficient</a:t>
              </a:r>
            </a:p>
            <a:p>
              <a:pPr lvl="0"/>
              <a:r>
                <a:rPr lang="hu-HU" sz="1100" noProof="1">
                  <a:solidFill>
                    <a:srgbClr val="3D3D3D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Focused work</a:t>
              </a:r>
            </a:p>
            <a:p>
              <a:pPr lvl="0"/>
              <a:r>
                <a:rPr lang="hu-HU" sz="1100" noProof="1">
                  <a:solidFill>
                    <a:srgbClr val="3D3D3D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Drivers license – </a:t>
              </a:r>
            </a:p>
            <a:p>
              <a:pPr lvl="0"/>
              <a:r>
                <a:rPr lang="hu-HU" sz="1100" noProof="1">
                  <a:solidFill>
                    <a:srgbClr val="3D3D3D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A, B categories</a:t>
              </a:r>
              <a:br>
                <a:rPr lang="hu-HU" sz="1100" noProof="1">
                  <a:solidFill>
                    <a:srgbClr val="3D3D3D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hu-HU" sz="1000" noProof="1">
                <a:solidFill>
                  <a:srgbClr val="3D3D3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hu-HU" sz="1100" noProof="1">
                  <a:solidFill>
                    <a:srgbClr val="3D3D3D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Spoken languages</a:t>
              </a:r>
              <a:endParaRPr lang="hu-HU" sz="1000" noProof="1">
                <a:solidFill>
                  <a:srgbClr val="3D3D3D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hu-HU" sz="1100" noProof="1">
                  <a:solidFill>
                    <a:srgbClr val="3D3D3D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Hungarian </a:t>
              </a:r>
              <a:br>
                <a:rPr lang="hu-HU" sz="1100" noProof="1">
                  <a:solidFill>
                    <a:srgbClr val="3D3D3D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hu-HU" sz="1100" noProof="1">
                  <a:solidFill>
                    <a:srgbClr val="3D3D3D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English – C1</a:t>
              </a:r>
            </a:p>
            <a:p>
              <a:pPr lvl="0"/>
              <a:endParaRPr lang="hu-HU" sz="1000" noProof="1">
                <a:solidFill>
                  <a:srgbClr val="3D3D3D"/>
                </a:solidFill>
              </a:endParaRPr>
            </a:p>
          </p:txBody>
        </p:sp>
        <p:sp>
          <p:nvSpPr>
            <p:cNvPr id="60" name="Téglalap 59">
              <a:extLst>
                <a:ext uri="{FF2B5EF4-FFF2-40B4-BE49-F238E27FC236}">
                  <a16:creationId xmlns:a16="http://schemas.microsoft.com/office/drawing/2014/main" id="{22B2BCC9-625E-4F0C-A178-E206C01ABA70}"/>
                </a:ext>
              </a:extLst>
            </p:cNvPr>
            <p:cNvSpPr/>
            <p:nvPr/>
          </p:nvSpPr>
          <p:spPr>
            <a:xfrm>
              <a:off x="375497" y="6993074"/>
              <a:ext cx="1421254" cy="326390"/>
            </a:xfrm>
            <a:prstGeom prst="rect">
              <a:avLst/>
            </a:prstGeom>
            <a:solidFill>
              <a:srgbClr val="654E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00" noProof="1">
                  <a:latin typeface="Arial" panose="020B0604020202020204" pitchFamily="34" charset="0"/>
                  <a:ea typeface="Times New Roman" panose="02020603050405020304" pitchFamily="18" charset="0"/>
                </a:rPr>
                <a:t>Personal S</a:t>
              </a:r>
              <a:r>
                <a:rPr lang="hu-HU" sz="1400" noProof="1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kills</a:t>
              </a:r>
              <a:r>
                <a:rPr lang="hu-HU" sz="1050" noProof="1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endParaRPr lang="hu-HU" sz="1050" spc="300" noProof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Csoportba foglalás 9">
              <a:extLst>
                <a:ext uri="{FF2B5EF4-FFF2-40B4-BE49-F238E27FC236}">
                  <a16:creationId xmlns:a16="http://schemas.microsoft.com/office/drawing/2014/main" id="{4F366E51-A6A0-4352-B123-44ED0673C102}"/>
                </a:ext>
              </a:extLst>
            </p:cNvPr>
            <p:cNvGrpSpPr/>
            <p:nvPr/>
          </p:nvGrpSpPr>
          <p:grpSpPr>
            <a:xfrm>
              <a:off x="215362" y="7528252"/>
              <a:ext cx="111628" cy="619883"/>
              <a:chOff x="57332" y="8008620"/>
              <a:chExt cx="111628" cy="619883"/>
            </a:xfrm>
          </p:grpSpPr>
          <p:sp>
            <p:nvSpPr>
              <p:cNvPr id="3" name="Rombusz 2">
                <a:extLst>
                  <a:ext uri="{FF2B5EF4-FFF2-40B4-BE49-F238E27FC236}">
                    <a16:creationId xmlns:a16="http://schemas.microsoft.com/office/drawing/2014/main" id="{7E0E48A5-B5BA-4C88-B51E-9961E81EF055}"/>
                  </a:ext>
                </a:extLst>
              </p:cNvPr>
              <p:cNvSpPr/>
              <p:nvPr/>
            </p:nvSpPr>
            <p:spPr>
              <a:xfrm>
                <a:off x="60960" y="8008620"/>
                <a:ext cx="108000" cy="108000"/>
              </a:xfrm>
              <a:prstGeom prst="diamond">
                <a:avLst/>
              </a:prstGeom>
              <a:solidFill>
                <a:srgbClr val="7D5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ombusz 6">
                <a:extLst>
                  <a:ext uri="{FF2B5EF4-FFF2-40B4-BE49-F238E27FC236}">
                    <a16:creationId xmlns:a16="http://schemas.microsoft.com/office/drawing/2014/main" id="{7CD82E83-32B2-4C03-8183-D6A96B697C39}"/>
                  </a:ext>
                </a:extLst>
              </p:cNvPr>
              <p:cNvSpPr/>
              <p:nvPr/>
            </p:nvSpPr>
            <p:spPr>
              <a:xfrm>
                <a:off x="60960" y="8174072"/>
                <a:ext cx="108000" cy="108000"/>
              </a:xfrm>
              <a:prstGeom prst="diamond">
                <a:avLst/>
              </a:prstGeom>
              <a:solidFill>
                <a:srgbClr val="7D5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ombusz 7">
                <a:extLst>
                  <a:ext uri="{FF2B5EF4-FFF2-40B4-BE49-F238E27FC236}">
                    <a16:creationId xmlns:a16="http://schemas.microsoft.com/office/drawing/2014/main" id="{E6F29DF5-795E-42E0-88E8-2D5F78D39E27}"/>
                  </a:ext>
                </a:extLst>
              </p:cNvPr>
              <p:cNvSpPr/>
              <p:nvPr/>
            </p:nvSpPr>
            <p:spPr>
              <a:xfrm>
                <a:off x="57332" y="8342180"/>
                <a:ext cx="108000" cy="108000"/>
              </a:xfrm>
              <a:prstGeom prst="diamond">
                <a:avLst/>
              </a:prstGeom>
              <a:solidFill>
                <a:srgbClr val="7D5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" name="Rombusz 8">
                <a:extLst>
                  <a:ext uri="{FF2B5EF4-FFF2-40B4-BE49-F238E27FC236}">
                    <a16:creationId xmlns:a16="http://schemas.microsoft.com/office/drawing/2014/main" id="{9AF30050-0621-45A6-AFD7-95FD3C9C88DF}"/>
                  </a:ext>
                </a:extLst>
              </p:cNvPr>
              <p:cNvSpPr/>
              <p:nvPr/>
            </p:nvSpPr>
            <p:spPr>
              <a:xfrm>
                <a:off x="60960" y="8520503"/>
                <a:ext cx="108000" cy="108000"/>
              </a:xfrm>
              <a:prstGeom prst="diamond">
                <a:avLst/>
              </a:prstGeom>
              <a:solidFill>
                <a:srgbClr val="7D5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5" name="Csoportba foglalás 14">
              <a:extLst>
                <a:ext uri="{FF2B5EF4-FFF2-40B4-BE49-F238E27FC236}">
                  <a16:creationId xmlns:a16="http://schemas.microsoft.com/office/drawing/2014/main" id="{A414DB26-3BF0-4049-A911-A5D0234418C0}"/>
                </a:ext>
              </a:extLst>
            </p:cNvPr>
            <p:cNvGrpSpPr/>
            <p:nvPr/>
          </p:nvGrpSpPr>
          <p:grpSpPr>
            <a:xfrm>
              <a:off x="201233" y="8524834"/>
              <a:ext cx="115736" cy="448752"/>
              <a:chOff x="148085" y="8994346"/>
              <a:chExt cx="115736" cy="448752"/>
            </a:xfrm>
          </p:grpSpPr>
          <p:sp>
            <p:nvSpPr>
              <p:cNvPr id="11" name="Rombusz 10">
                <a:extLst>
                  <a:ext uri="{FF2B5EF4-FFF2-40B4-BE49-F238E27FC236}">
                    <a16:creationId xmlns:a16="http://schemas.microsoft.com/office/drawing/2014/main" id="{2FD8E3E1-2BB3-4BCD-A01A-2C80BC062E2F}"/>
                  </a:ext>
                </a:extLst>
              </p:cNvPr>
              <p:cNvSpPr/>
              <p:nvPr/>
            </p:nvSpPr>
            <p:spPr>
              <a:xfrm>
                <a:off x="149893" y="8994346"/>
                <a:ext cx="108000" cy="108000"/>
              </a:xfrm>
              <a:prstGeom prst="diamond">
                <a:avLst/>
              </a:prstGeom>
              <a:solidFill>
                <a:srgbClr val="7D5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Rombusz 12">
                <a:extLst>
                  <a:ext uri="{FF2B5EF4-FFF2-40B4-BE49-F238E27FC236}">
                    <a16:creationId xmlns:a16="http://schemas.microsoft.com/office/drawing/2014/main" id="{755E0C67-EBEF-4C59-B764-DE9546E111E9}"/>
                  </a:ext>
                </a:extLst>
              </p:cNvPr>
              <p:cNvSpPr/>
              <p:nvPr/>
            </p:nvSpPr>
            <p:spPr>
              <a:xfrm>
                <a:off x="148085" y="9166742"/>
                <a:ext cx="108000" cy="108000"/>
              </a:xfrm>
              <a:prstGeom prst="diamond">
                <a:avLst/>
              </a:prstGeom>
              <a:solidFill>
                <a:srgbClr val="BD9A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Rombusz 13">
                <a:extLst>
                  <a:ext uri="{FF2B5EF4-FFF2-40B4-BE49-F238E27FC236}">
                    <a16:creationId xmlns:a16="http://schemas.microsoft.com/office/drawing/2014/main" id="{630B8438-C3A4-4C5C-92FE-AB9EF5C2E600}"/>
                  </a:ext>
                </a:extLst>
              </p:cNvPr>
              <p:cNvSpPr/>
              <p:nvPr/>
            </p:nvSpPr>
            <p:spPr>
              <a:xfrm>
                <a:off x="155821" y="9335098"/>
                <a:ext cx="108000" cy="108000"/>
              </a:xfrm>
              <a:prstGeom prst="diamond">
                <a:avLst/>
              </a:prstGeom>
              <a:solidFill>
                <a:srgbClr val="BD9A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pic>
        <p:nvPicPr>
          <p:cNvPr id="41" name="Ábra 40">
            <a:extLst>
              <a:ext uri="{FF2B5EF4-FFF2-40B4-BE49-F238E27FC236}">
                <a16:creationId xmlns:a16="http://schemas.microsoft.com/office/drawing/2014/main" id="{F9E7B62B-76E8-4104-8A2C-8C2AB7A1B2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1808" y="8349353"/>
            <a:ext cx="639628" cy="623528"/>
          </a:xfrm>
          <a:prstGeom prst="rect">
            <a:avLst/>
          </a:prstGeom>
        </p:spPr>
      </p:pic>
      <p:pic>
        <p:nvPicPr>
          <p:cNvPr id="43" name="Ábra 42">
            <a:extLst>
              <a:ext uri="{FF2B5EF4-FFF2-40B4-BE49-F238E27FC236}">
                <a16:creationId xmlns:a16="http://schemas.microsoft.com/office/drawing/2014/main" id="{1C3B2592-B7A4-4FC9-8FD9-F5562C7F92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38686" y="8372854"/>
            <a:ext cx="522897" cy="610047"/>
          </a:xfrm>
          <a:prstGeom prst="rect">
            <a:avLst/>
          </a:prstGeom>
        </p:spPr>
      </p:pic>
      <p:pic>
        <p:nvPicPr>
          <p:cNvPr id="44" name="Ábra 43">
            <a:extLst>
              <a:ext uri="{FF2B5EF4-FFF2-40B4-BE49-F238E27FC236}">
                <a16:creationId xmlns:a16="http://schemas.microsoft.com/office/drawing/2014/main" id="{0087527A-A28F-463B-AEA6-F56534607D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62738" y="8360772"/>
            <a:ext cx="598379" cy="609259"/>
          </a:xfrm>
          <a:prstGeom prst="rect">
            <a:avLst/>
          </a:prstGeom>
        </p:spPr>
      </p:pic>
      <p:pic>
        <p:nvPicPr>
          <p:cNvPr id="51" name="Ábra 50">
            <a:extLst>
              <a:ext uri="{FF2B5EF4-FFF2-40B4-BE49-F238E27FC236}">
                <a16:creationId xmlns:a16="http://schemas.microsoft.com/office/drawing/2014/main" id="{BC29B26F-48D9-4A3C-9FA2-FB1CE3E4C51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22127" y="8379134"/>
            <a:ext cx="585145" cy="585145"/>
          </a:xfrm>
          <a:prstGeom prst="rect">
            <a:avLst/>
          </a:prstGeom>
        </p:spPr>
      </p:pic>
      <p:pic>
        <p:nvPicPr>
          <p:cNvPr id="55" name="Ábra 54">
            <a:extLst>
              <a:ext uri="{FF2B5EF4-FFF2-40B4-BE49-F238E27FC236}">
                <a16:creationId xmlns:a16="http://schemas.microsoft.com/office/drawing/2014/main" id="{B38F6762-C56E-4574-AE1B-D7C18E8DC43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38686" y="9113936"/>
            <a:ext cx="522897" cy="539497"/>
          </a:xfrm>
          <a:prstGeom prst="rect">
            <a:avLst/>
          </a:prstGeom>
        </p:spPr>
      </p:pic>
      <p:pic>
        <p:nvPicPr>
          <p:cNvPr id="56" name="Ábra 55">
            <a:extLst>
              <a:ext uri="{FF2B5EF4-FFF2-40B4-BE49-F238E27FC236}">
                <a16:creationId xmlns:a16="http://schemas.microsoft.com/office/drawing/2014/main" id="{F83CAA60-0B47-4484-8BAA-151FFB5731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62435" y="8379002"/>
            <a:ext cx="490078" cy="571758"/>
          </a:xfrm>
          <a:prstGeom prst="rect">
            <a:avLst/>
          </a:prstGeom>
        </p:spPr>
      </p:pic>
      <p:pic>
        <p:nvPicPr>
          <p:cNvPr id="57" name="Ábra 56">
            <a:extLst>
              <a:ext uri="{FF2B5EF4-FFF2-40B4-BE49-F238E27FC236}">
                <a16:creationId xmlns:a16="http://schemas.microsoft.com/office/drawing/2014/main" id="{0E5D5DF2-5D02-4421-B023-84111DB6DC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03600" y="9113936"/>
            <a:ext cx="539497" cy="539497"/>
          </a:xfrm>
          <a:prstGeom prst="rect">
            <a:avLst/>
          </a:prstGeom>
        </p:spPr>
      </p:pic>
      <p:pic>
        <p:nvPicPr>
          <p:cNvPr id="61" name="Ábra 60">
            <a:extLst>
              <a:ext uri="{FF2B5EF4-FFF2-40B4-BE49-F238E27FC236}">
                <a16:creationId xmlns:a16="http://schemas.microsoft.com/office/drawing/2014/main" id="{419556D0-FB73-4F8A-A154-8CD2D0EEFED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8317" t="8026" r="8026" b="9668"/>
          <a:stretch/>
        </p:blipFill>
        <p:spPr>
          <a:xfrm>
            <a:off x="5121650" y="9072136"/>
            <a:ext cx="590839" cy="581297"/>
          </a:xfrm>
          <a:prstGeom prst="rect">
            <a:avLst/>
          </a:prstGeom>
        </p:spPr>
      </p:pic>
      <p:pic>
        <p:nvPicPr>
          <p:cNvPr id="75" name="Ábra 74">
            <a:extLst>
              <a:ext uri="{FF2B5EF4-FFF2-40B4-BE49-F238E27FC236}">
                <a16:creationId xmlns:a16="http://schemas.microsoft.com/office/drawing/2014/main" id="{CCCA88BE-607E-450E-92A7-F99BAE43D2C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60572" y="186650"/>
            <a:ext cx="1905167" cy="1905167"/>
          </a:xfrm>
          <a:prstGeom prst="rect">
            <a:avLst/>
          </a:prstGeom>
        </p:spPr>
      </p:pic>
      <p:sp>
        <p:nvSpPr>
          <p:cNvPr id="58" name="Szövegdoboz 57">
            <a:extLst>
              <a:ext uri="{FF2B5EF4-FFF2-40B4-BE49-F238E27FC236}">
                <a16:creationId xmlns:a16="http://schemas.microsoft.com/office/drawing/2014/main" id="{9C428970-36BF-45D3-8C73-1C16DA17AC43}"/>
              </a:ext>
            </a:extLst>
          </p:cNvPr>
          <p:cNvSpPr txBox="1"/>
          <p:nvPr/>
        </p:nvSpPr>
        <p:spPr>
          <a:xfrm>
            <a:off x="222215" y="5801595"/>
            <a:ext cx="17053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noProof="1"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lang="hu-HU" sz="1050" noProof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avidapapp.com</a:t>
            </a:r>
            <a:endParaRPr lang="hu-HU" sz="1050" noProof="1"/>
          </a:p>
        </p:txBody>
      </p:sp>
      <p:sp>
        <p:nvSpPr>
          <p:cNvPr id="16" name="Téglalap 30">
            <a:extLst>
              <a:ext uri="{FF2B5EF4-FFF2-40B4-BE49-F238E27FC236}">
                <a16:creationId xmlns:a16="http://schemas.microsoft.com/office/drawing/2014/main" id="{A911EFB5-02A5-4672-BEAC-BA9D99E12642}"/>
              </a:ext>
            </a:extLst>
          </p:cNvPr>
          <p:cNvSpPr/>
          <p:nvPr/>
        </p:nvSpPr>
        <p:spPr>
          <a:xfrm>
            <a:off x="2576553" y="1928247"/>
            <a:ext cx="4081084" cy="303423"/>
          </a:xfrm>
          <a:custGeom>
            <a:avLst/>
            <a:gdLst>
              <a:gd name="connsiteX0" fmla="*/ 0 w 4064000"/>
              <a:gd name="connsiteY0" fmla="*/ 0 h 326390"/>
              <a:gd name="connsiteX1" fmla="*/ 4064000 w 4064000"/>
              <a:gd name="connsiteY1" fmla="*/ 0 h 326390"/>
              <a:gd name="connsiteX2" fmla="*/ 4064000 w 4064000"/>
              <a:gd name="connsiteY2" fmla="*/ 326390 h 326390"/>
              <a:gd name="connsiteX3" fmla="*/ 0 w 4064000"/>
              <a:gd name="connsiteY3" fmla="*/ 326390 h 326390"/>
              <a:gd name="connsiteX4" fmla="*/ 0 w 4064000"/>
              <a:gd name="connsiteY4" fmla="*/ 0 h 326390"/>
              <a:gd name="connsiteX0" fmla="*/ 64770 w 4064000"/>
              <a:gd name="connsiteY0" fmla="*/ 15240 h 326390"/>
              <a:gd name="connsiteX1" fmla="*/ 4064000 w 4064000"/>
              <a:gd name="connsiteY1" fmla="*/ 0 h 326390"/>
              <a:gd name="connsiteX2" fmla="*/ 4064000 w 4064000"/>
              <a:gd name="connsiteY2" fmla="*/ 326390 h 326390"/>
              <a:gd name="connsiteX3" fmla="*/ 0 w 4064000"/>
              <a:gd name="connsiteY3" fmla="*/ 326390 h 326390"/>
              <a:gd name="connsiteX4" fmla="*/ 64770 w 4064000"/>
              <a:gd name="connsiteY4" fmla="*/ 15240 h 326390"/>
              <a:gd name="connsiteX0" fmla="*/ 66700 w 4065930"/>
              <a:gd name="connsiteY0" fmla="*/ 15240 h 326390"/>
              <a:gd name="connsiteX1" fmla="*/ 4065930 w 4065930"/>
              <a:gd name="connsiteY1" fmla="*/ 0 h 326390"/>
              <a:gd name="connsiteX2" fmla="*/ 4065930 w 4065930"/>
              <a:gd name="connsiteY2" fmla="*/ 326390 h 326390"/>
              <a:gd name="connsiteX3" fmla="*/ 1930 w 4065930"/>
              <a:gd name="connsiteY3" fmla="*/ 326390 h 326390"/>
              <a:gd name="connsiteX4" fmla="*/ 66700 w 4065930"/>
              <a:gd name="connsiteY4" fmla="*/ 15240 h 32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5930" h="326390">
                <a:moveTo>
                  <a:pt x="66700" y="15240"/>
                </a:moveTo>
                <a:lnTo>
                  <a:pt x="4065930" y="0"/>
                </a:lnTo>
                <a:lnTo>
                  <a:pt x="4065930" y="326390"/>
                </a:lnTo>
                <a:lnTo>
                  <a:pt x="1930" y="326390"/>
                </a:lnTo>
                <a:cubicBezTo>
                  <a:pt x="23520" y="222673"/>
                  <a:pt x="-46330" y="77047"/>
                  <a:pt x="66700" y="15240"/>
                </a:cubicBezTo>
                <a:close/>
              </a:path>
            </a:pathLst>
          </a:custGeom>
          <a:solidFill>
            <a:srgbClr val="654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cap="all" spc="300" noProof="1"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  <a:endParaRPr lang="hu-HU" sz="1050" cap="all" spc="3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Free icons - Free vector icons - Free SVG, PSD, PNG, EPS, Ai &amp; Icon Font">
            <a:extLst>
              <a:ext uri="{FF2B5EF4-FFF2-40B4-BE49-F238E27FC236}">
                <a16:creationId xmlns:a16="http://schemas.microsoft.com/office/drawing/2014/main" id="{F220AEF6-0F80-4E97-9A94-3420AB16C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3" y="5416998"/>
            <a:ext cx="384597" cy="38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45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>
            <a:extLst>
              <a:ext uri="{FF2B5EF4-FFF2-40B4-BE49-F238E27FC236}">
                <a16:creationId xmlns:a16="http://schemas.microsoft.com/office/drawing/2014/main" id="{7F3D8357-9C21-4311-816D-26DC2E352099}"/>
              </a:ext>
            </a:extLst>
          </p:cNvPr>
          <p:cNvSpPr txBox="1"/>
          <p:nvPr/>
        </p:nvSpPr>
        <p:spPr>
          <a:xfrm>
            <a:off x="721572" y="1464058"/>
            <a:ext cx="5414856" cy="383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200" dirty="0">
                <a:solidFill>
                  <a:srgbClr val="3D3D3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I’m David, 22 years old from Hungary. I am a passionate student of Multimedia Design at Business Academy Aarhus. I moved to Denmark from Hungary in 2019 to join my interests in the IT and design areas.</a:t>
            </a:r>
          </a:p>
          <a:p>
            <a:pPr algn="just">
              <a:lnSpc>
                <a:spcPct val="120000"/>
              </a:lnSpc>
            </a:pPr>
            <a:endParaRPr lang="en-US" sz="1200" dirty="0">
              <a:solidFill>
                <a:srgbClr val="3D3D3D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200" dirty="0">
                <a:solidFill>
                  <a:srgbClr val="3D3D3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I'm innovative and confident in my work. I consider creative problem solving and effective project management to be my greatest strengths. In my working process I operate efficiently with foreseeable and unexpected factors as well.</a:t>
            </a:r>
          </a:p>
          <a:p>
            <a:pPr algn="just">
              <a:lnSpc>
                <a:spcPct val="120000"/>
              </a:lnSpc>
            </a:pPr>
            <a:endParaRPr lang="en-US" sz="1200" dirty="0">
              <a:solidFill>
                <a:srgbClr val="3D3D3D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200" dirty="0">
                <a:solidFill>
                  <a:srgbClr val="3D3D3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 enjoy the most when I successfully finish a product and  can see result of my </a:t>
            </a:r>
            <a:r>
              <a:rPr lang="en-US" sz="1200" dirty="0" err="1">
                <a:solidFill>
                  <a:srgbClr val="3D3D3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work.This</a:t>
            </a:r>
            <a:r>
              <a:rPr lang="en-US" sz="1200" dirty="0">
                <a:solidFill>
                  <a:srgbClr val="3D3D3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is related to my </a:t>
            </a:r>
            <a:r>
              <a:rPr lang="en-US" sz="1200" dirty="0" err="1">
                <a:solidFill>
                  <a:srgbClr val="3D3D3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hobb</a:t>
            </a:r>
            <a:r>
              <a:rPr lang="hu-HU" sz="1200" dirty="0">
                <a:solidFill>
                  <a:srgbClr val="3D3D3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sz="1200" dirty="0">
                <a:solidFill>
                  <a:srgbClr val="3D3D3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which is making decorations and unique furniture</a:t>
            </a:r>
            <a:r>
              <a:rPr lang="hu-HU" sz="1200" dirty="0">
                <a:solidFill>
                  <a:srgbClr val="3D3D3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1200" dirty="0">
                <a:solidFill>
                  <a:srgbClr val="3D3D3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from wood and iron based on my own designs (</a:t>
            </a:r>
            <a:r>
              <a:rPr lang="en-US" sz="1200" b="1" dirty="0">
                <a:solidFill>
                  <a:srgbClr val="654E2D"/>
                </a:solidFill>
                <a:latin typeface="Arial" panose="020B06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200" dirty="0">
                <a:solidFill>
                  <a:srgbClr val="3D3D3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to my woodwork projects).</a:t>
            </a:r>
          </a:p>
          <a:p>
            <a:pPr algn="just">
              <a:lnSpc>
                <a:spcPct val="120000"/>
              </a:lnSpc>
            </a:pPr>
            <a:endParaRPr lang="en-US" sz="1200" dirty="0">
              <a:solidFill>
                <a:srgbClr val="3D3D3D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200" dirty="0">
                <a:solidFill>
                  <a:srgbClr val="3D3D3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 regard myself joyful and free spirited, but when I’m working on a project I'm perfecting every detail until I find it satisfactory. I’m self sufficient, but prefer to work in a dynamic group environment.</a:t>
            </a:r>
          </a:p>
          <a:p>
            <a:pPr algn="just">
              <a:lnSpc>
                <a:spcPct val="120000"/>
              </a:lnSpc>
            </a:pPr>
            <a:endParaRPr lang="en-US" sz="1200" dirty="0">
              <a:solidFill>
                <a:srgbClr val="3D3D3D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F5511AA2-B063-48F2-9550-5B30E8EB91F3}"/>
              </a:ext>
            </a:extLst>
          </p:cNvPr>
          <p:cNvSpPr/>
          <p:nvPr/>
        </p:nvSpPr>
        <p:spPr>
          <a:xfrm>
            <a:off x="721572" y="832868"/>
            <a:ext cx="5414856" cy="326390"/>
          </a:xfrm>
          <a:prstGeom prst="rect">
            <a:avLst/>
          </a:prstGeom>
          <a:solidFill>
            <a:srgbClr val="654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cap="all" spc="300" noProof="1">
                <a:latin typeface="Arial" panose="020B0604020202020204" pitchFamily="34" charset="0"/>
                <a:cs typeface="Arial" panose="020B0604020202020204" pitchFamily="34" charset="0"/>
              </a:rPr>
              <a:t>About me</a:t>
            </a:r>
            <a:endParaRPr lang="hu-HU" sz="1050" cap="all" spc="3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2A6FFEE5-AA48-4E75-A259-0E14658A0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094" y="8237795"/>
            <a:ext cx="1109334" cy="1109334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DBD0DE91-5C12-4842-8EFF-F593CC1384C6}"/>
              </a:ext>
            </a:extLst>
          </p:cNvPr>
          <p:cNvSpPr txBox="1"/>
          <p:nvPr/>
        </p:nvSpPr>
        <p:spPr>
          <a:xfrm>
            <a:off x="721572" y="8237795"/>
            <a:ext cx="1829747" cy="36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hu-HU" sz="1600" dirty="0">
                <a:solidFill>
                  <a:srgbClr val="3D3D3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davidapapp.com</a:t>
            </a:r>
            <a:endParaRPr lang="en-US" sz="1600" dirty="0">
              <a:solidFill>
                <a:srgbClr val="3D3D3D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3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2038</TotalTime>
  <Words>389</Words>
  <Application>Microsoft Office PowerPoint</Application>
  <PresentationFormat>A4 (210x297 mm)</PresentationFormat>
  <Paragraphs>38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8" baseType="lpstr">
      <vt:lpstr>Arial</vt:lpstr>
      <vt:lpstr>Arial Black</vt:lpstr>
      <vt:lpstr>Arial Nova Cond Light</vt:lpstr>
      <vt:lpstr>Calibri</vt:lpstr>
      <vt:lpstr>Calibri Light</vt:lpstr>
      <vt:lpstr>Office-téma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Dávid Papp</dc:creator>
  <cp:lastModifiedBy>Dávid Papp</cp:lastModifiedBy>
  <cp:revision>108</cp:revision>
  <dcterms:created xsi:type="dcterms:W3CDTF">2020-09-16T21:08:53Z</dcterms:created>
  <dcterms:modified xsi:type="dcterms:W3CDTF">2020-10-20T11:12:03Z</dcterms:modified>
</cp:coreProperties>
</file>