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9" r:id="rId4"/>
    <p:sldId id="258" r:id="rId5"/>
    <p:sldId id="262" r:id="rId6"/>
    <p:sldId id="261" r:id="rId7"/>
    <p:sldId id="263" r:id="rId8"/>
    <p:sldId id="264"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a:t>Asıl başlık stilini düzenlemek için tıklayın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1691002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380108-1661-45BB-B878-A64F0D6ECA47}" type="datetimeFigureOut">
              <a:rPr lang="tr-TR" smtClean="0"/>
              <a:t>23.07.2024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69441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1777122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a:t>Asıl başlık stilini düzenlemek için tıklayın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768414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5224068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380108-1661-45BB-B878-A64F0D6ECA47}" type="datetimeFigureOut">
              <a:rPr lang="tr-TR" smtClean="0"/>
              <a:t>23.07.2024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2047297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1380108-1661-45BB-B878-A64F0D6ECA47}" type="datetimeFigureOut">
              <a:rPr lang="tr-TR" smtClean="0"/>
              <a:t>23.07.2024</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7053986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1883371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884244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281801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380108-1661-45BB-B878-A64F0D6ECA47}" type="datetimeFigureOut">
              <a:rPr lang="tr-TR" smtClean="0"/>
              <a:t>23.07.2024</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56474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21380108-1661-45BB-B878-A64F0D6ECA47}" type="datetimeFigureOut">
              <a:rPr lang="tr-TR" smtClean="0"/>
              <a:t>23.07.2024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2191866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21380108-1661-45BB-B878-A64F0D6ECA47}" type="datetimeFigureOut">
              <a:rPr lang="tr-TR" smtClean="0"/>
              <a:t>23.07.2024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298491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21380108-1661-45BB-B878-A64F0D6ECA47}" type="datetimeFigureOut">
              <a:rPr lang="tr-TR" smtClean="0"/>
              <a:t>23.07.2024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016584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380108-1661-45BB-B878-A64F0D6ECA47}" type="datetimeFigureOut">
              <a:rPr lang="tr-TR" smtClean="0"/>
              <a:t>23.07.2024</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897448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380108-1661-45BB-B878-A64F0D6ECA47}" type="datetimeFigureOut">
              <a:rPr lang="tr-TR" smtClean="0"/>
              <a:t>23.07.2024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3401339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a:t>Resim eklemek için simgeye tıklayın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21380108-1661-45BB-B878-A64F0D6ECA47}" type="datetimeFigureOut">
              <a:rPr lang="tr-TR" smtClean="0"/>
              <a:t>23.07.2024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BB31C88-7B08-4366-A79E-1A2CA7D7904F}" type="slidenum">
              <a:rPr lang="tr-TR" smtClean="0"/>
              <a:t>‹#›</a:t>
            </a:fld>
            <a:endParaRPr lang="tr-TR"/>
          </a:p>
        </p:txBody>
      </p:sp>
    </p:spTree>
    <p:extLst>
      <p:ext uri="{BB962C8B-B14F-4D97-AF65-F5344CB8AC3E}">
        <p14:creationId xmlns:p14="http://schemas.microsoft.com/office/powerpoint/2010/main" val="12785547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1380108-1661-45BB-B878-A64F0D6ECA47}" type="datetimeFigureOut">
              <a:rPr lang="tr-TR" smtClean="0"/>
              <a:t>23.07.2024</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BB31C88-7B08-4366-A79E-1A2CA7D7904F}" type="slidenum">
              <a:rPr lang="tr-TR" smtClean="0"/>
              <a:t>‹#›</a:t>
            </a:fld>
            <a:endParaRPr lang="tr-TR"/>
          </a:p>
        </p:txBody>
      </p:sp>
    </p:spTree>
    <p:extLst>
      <p:ext uri="{BB962C8B-B14F-4D97-AF65-F5344CB8AC3E}">
        <p14:creationId xmlns:p14="http://schemas.microsoft.com/office/powerpoint/2010/main" val="208634085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 id="2147483780" r:id="rId13"/>
    <p:sldLayoutId id="2147483781" r:id="rId14"/>
    <p:sldLayoutId id="2147483782" r:id="rId15"/>
    <p:sldLayoutId id="2147483783" r:id="rId16"/>
    <p:sldLayoutId id="2147483784"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04BDFA8-7F20-6595-DC2D-6901C629FB46}"/>
              </a:ext>
            </a:extLst>
          </p:cNvPr>
          <p:cNvSpPr>
            <a:spLocks noGrp="1"/>
          </p:cNvSpPr>
          <p:nvPr>
            <p:ph type="ctrTitle"/>
          </p:nvPr>
        </p:nvSpPr>
        <p:spPr>
          <a:xfrm>
            <a:off x="1524000" y="-636125"/>
            <a:ext cx="9144000" cy="2387600"/>
          </a:xfrm>
        </p:spPr>
        <p:txBody>
          <a:bodyPr>
            <a:normAutofit/>
          </a:bodyPr>
          <a:lstStyle/>
          <a:p>
            <a:r>
              <a:rPr lang="tr-TR" dirty="0">
                <a:latin typeface="Bahnschrift Condensed" panose="020B0502040204020203" pitchFamily="34" charset="0"/>
              </a:rPr>
              <a:t>Bütçe Yardım Asistanı</a:t>
            </a:r>
          </a:p>
        </p:txBody>
      </p:sp>
      <p:sp>
        <p:nvSpPr>
          <p:cNvPr id="3" name="Alt Başlık 2">
            <a:extLst>
              <a:ext uri="{FF2B5EF4-FFF2-40B4-BE49-F238E27FC236}">
                <a16:creationId xmlns:a16="http://schemas.microsoft.com/office/drawing/2014/main" id="{103422E4-B798-9E6C-D2F5-D7AD09997BF6}"/>
              </a:ext>
            </a:extLst>
          </p:cNvPr>
          <p:cNvSpPr>
            <a:spLocks noGrp="1"/>
          </p:cNvSpPr>
          <p:nvPr>
            <p:ph type="subTitle" idx="1"/>
          </p:nvPr>
        </p:nvSpPr>
        <p:spPr>
          <a:xfrm>
            <a:off x="1524000" y="5037548"/>
            <a:ext cx="9144000" cy="1655762"/>
          </a:xfrm>
        </p:spPr>
        <p:txBody>
          <a:bodyPr/>
          <a:lstStyle/>
          <a:p>
            <a:r>
              <a:rPr lang="tr-TR" dirty="0">
                <a:latin typeface="Bebas Neue" panose="020B0606020202050201" pitchFamily="34" charset="-94"/>
              </a:rPr>
              <a:t>Hazırlayanlar: Berk Ateşalp, Kerim </a:t>
            </a:r>
            <a:r>
              <a:rPr lang="tr-TR" dirty="0" err="1">
                <a:latin typeface="Bebas Neue" panose="020B0606020202050201" pitchFamily="34" charset="-94"/>
              </a:rPr>
              <a:t>Birtem</a:t>
            </a:r>
            <a:endParaRPr lang="tr-TR" dirty="0">
              <a:latin typeface="Bebas Neue" panose="020B0606020202050201" pitchFamily="34" charset="-94"/>
            </a:endParaRPr>
          </a:p>
        </p:txBody>
      </p:sp>
      <p:pic>
        <p:nvPicPr>
          <p:cNvPr id="5" name="Resim 4">
            <a:extLst>
              <a:ext uri="{FF2B5EF4-FFF2-40B4-BE49-F238E27FC236}">
                <a16:creationId xmlns:a16="http://schemas.microsoft.com/office/drawing/2014/main" id="{6A3AF812-35F7-F14C-244A-7ADD48B789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0085" y="2886075"/>
            <a:ext cx="4200525" cy="1085850"/>
          </a:xfrm>
          <a:prstGeom prst="rect">
            <a:avLst/>
          </a:prstGeom>
        </p:spPr>
      </p:pic>
      <p:pic>
        <p:nvPicPr>
          <p:cNvPr id="7" name="Resim 6">
            <a:extLst>
              <a:ext uri="{FF2B5EF4-FFF2-40B4-BE49-F238E27FC236}">
                <a16:creationId xmlns:a16="http://schemas.microsoft.com/office/drawing/2014/main" id="{7469C432-2A1F-5B28-7006-4F83F11AF4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4450" y="2053304"/>
            <a:ext cx="2713550" cy="2713550"/>
          </a:xfrm>
          <a:prstGeom prst="rect">
            <a:avLst/>
          </a:prstGeom>
        </p:spPr>
      </p:pic>
    </p:spTree>
    <p:extLst>
      <p:ext uri="{BB962C8B-B14F-4D97-AF65-F5344CB8AC3E}">
        <p14:creationId xmlns:p14="http://schemas.microsoft.com/office/powerpoint/2010/main" val="2237160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7B411FF-4986-B946-D36A-C351DFB972A2}"/>
              </a:ext>
            </a:extLst>
          </p:cNvPr>
          <p:cNvSpPr>
            <a:spLocks noGrp="1"/>
          </p:cNvSpPr>
          <p:nvPr>
            <p:ph idx="1"/>
          </p:nvPr>
        </p:nvSpPr>
        <p:spPr>
          <a:xfrm>
            <a:off x="1154954" y="2467897"/>
            <a:ext cx="8825659" cy="3758381"/>
          </a:xfrm>
        </p:spPr>
        <p:txBody>
          <a:bodyPr>
            <a:normAutofit fontScale="92500"/>
          </a:bodyPr>
          <a:lstStyle/>
          <a:p>
            <a:pPr marL="0" marR="0">
              <a:lnSpc>
                <a:spcPct val="107000"/>
              </a:lnSpc>
              <a:spcBef>
                <a:spcPts val="0"/>
              </a:spcBef>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Problem Tanımı</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Kredi kartı harcama verileri ve hesap hareketlerine dayanarak, kullanıcıların gelecekteki harcama ve işlemlerini tahmin etmek ve bütçe yönetiminde yardımcı uyarılar oluşturmak.</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Hedefler:</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Gelecek Harcamaları ve Hesap Bakiyelerini Tahmin Etmek:</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Geçmiş verilerine dayanarak, kullanıcıların gelecekteki harcamalarını, hesap bakiyelerini ve işlem miktarlarını tahmin etmek.</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Bütçe Yönetimi İçin Öneriler:</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bütçe yönetimine fayda sağlamak için harcama alışkanlıklarına ve geçmiş verilerine dayalı önerilerde bulunmak.</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Müşterilere Görsel Raporlar Sunmak:</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hesap hareketleri ve kredi kartı işlemlerine ait görsel raporlar ve kullanıcıların harcama, bakiye gibi verilerinin zaman bağlı görsel raporlarını sunmak. </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419308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D05E9290-80A4-EE25-C3FE-2A18D441900E}"/>
              </a:ext>
            </a:extLst>
          </p:cNvPr>
          <p:cNvSpPr>
            <a:spLocks noGrp="1"/>
          </p:cNvSpPr>
          <p:nvPr>
            <p:ph idx="1"/>
          </p:nvPr>
        </p:nvSpPr>
        <p:spPr/>
        <p:txBody>
          <a:bodyPr/>
          <a:lstStyle/>
          <a:p>
            <a:pPr marL="0" marR="0">
              <a:lnSpc>
                <a:spcPct val="107000"/>
              </a:lnSpc>
              <a:spcBef>
                <a:spcPts val="0"/>
              </a:spcBef>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Beklenen Sonuçlar ve Katkılar</a:t>
            </a:r>
          </a:p>
          <a:p>
            <a:pPr marL="0" marR="0" indent="0">
              <a:lnSpc>
                <a:spcPct val="107000"/>
              </a:lnSpc>
              <a:spcBef>
                <a:spcPts val="0"/>
              </a:spcBef>
              <a:spcAft>
                <a:spcPts val="800"/>
              </a:spcAft>
              <a:buNone/>
            </a:pP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Doğru Harcama Tahminleri:</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gelecekteki harcamalarını doğru bir şekilde tahmin eden modeller.</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Kişiselleştirilmiş Bütçe Önerileri:</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harcama alışkanlıklarına, bakiye değişimlerine ve hesap işlemlerine göre kişiselleştirilmiş bütçe yönetim önerileri.</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Finansal Farkındalık:</a:t>
            </a: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 Kullanıcıların harcama alışkanlıklarını daha iyi anlamalarına ve finansal farkındalıklarını artırmalarına yardımcı olmak.</a:t>
            </a:r>
            <a:endParaRPr lang="en-US"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tr-TR" dirty="0"/>
          </a:p>
        </p:txBody>
      </p:sp>
    </p:spTree>
    <p:extLst>
      <p:ext uri="{BB962C8B-B14F-4D97-AF65-F5344CB8AC3E}">
        <p14:creationId xmlns:p14="http://schemas.microsoft.com/office/powerpoint/2010/main" val="321428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çerik Yer Tutucusu 5">
            <a:extLst>
              <a:ext uri="{FF2B5EF4-FFF2-40B4-BE49-F238E27FC236}">
                <a16:creationId xmlns:a16="http://schemas.microsoft.com/office/drawing/2014/main" id="{F64598E8-A691-B3DA-37BE-3340020905F6}"/>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3758" b="12688"/>
          <a:stretch/>
        </p:blipFill>
        <p:spPr>
          <a:xfrm>
            <a:off x="2313221" y="2369975"/>
            <a:ext cx="7565558" cy="4173603"/>
          </a:xfrm>
        </p:spPr>
      </p:pic>
    </p:spTree>
    <p:extLst>
      <p:ext uri="{BB962C8B-B14F-4D97-AF65-F5344CB8AC3E}">
        <p14:creationId xmlns:p14="http://schemas.microsoft.com/office/powerpoint/2010/main" val="281146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Resim 10">
            <a:extLst>
              <a:ext uri="{FF2B5EF4-FFF2-40B4-BE49-F238E27FC236}">
                <a16:creationId xmlns:a16="http://schemas.microsoft.com/office/drawing/2014/main" id="{9BEA21B4-50B1-AD07-02A3-864BBDF71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433" y="2297035"/>
            <a:ext cx="6199188" cy="4439681"/>
          </a:xfrm>
          <a:prstGeom prst="rect">
            <a:avLst/>
          </a:prstGeom>
        </p:spPr>
      </p:pic>
      <p:pic>
        <p:nvPicPr>
          <p:cNvPr id="15" name="Resim 14">
            <a:extLst>
              <a:ext uri="{FF2B5EF4-FFF2-40B4-BE49-F238E27FC236}">
                <a16:creationId xmlns:a16="http://schemas.microsoft.com/office/drawing/2014/main" id="{F9B39E9D-258C-02F1-F4D7-A211940052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5572" y="2418319"/>
            <a:ext cx="4743981" cy="4281948"/>
          </a:xfrm>
          <a:prstGeom prst="rect">
            <a:avLst/>
          </a:prstGeom>
        </p:spPr>
      </p:pic>
    </p:spTree>
    <p:extLst>
      <p:ext uri="{BB962C8B-B14F-4D97-AF65-F5344CB8AC3E}">
        <p14:creationId xmlns:p14="http://schemas.microsoft.com/office/powerpoint/2010/main" val="3864489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çerik Yer Tutucusu 4">
            <a:extLst>
              <a:ext uri="{FF2B5EF4-FFF2-40B4-BE49-F238E27FC236}">
                <a16:creationId xmlns:a16="http://schemas.microsoft.com/office/drawing/2014/main" id="{97955B04-FAC6-FFBF-9BFF-D7475529FCA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4138" y="2647344"/>
            <a:ext cx="5611862" cy="3619916"/>
          </a:xfrm>
        </p:spPr>
      </p:pic>
      <p:pic>
        <p:nvPicPr>
          <p:cNvPr id="9" name="Resim 8">
            <a:extLst>
              <a:ext uri="{FF2B5EF4-FFF2-40B4-BE49-F238E27FC236}">
                <a16:creationId xmlns:a16="http://schemas.microsoft.com/office/drawing/2014/main" id="{3B64EAB9-FD0E-FEE2-BD28-5EE6FE7465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8767" y="2409403"/>
            <a:ext cx="4683013" cy="4364621"/>
          </a:xfrm>
          <a:prstGeom prst="rect">
            <a:avLst/>
          </a:prstGeom>
        </p:spPr>
      </p:pic>
    </p:spTree>
    <p:extLst>
      <p:ext uri="{BB962C8B-B14F-4D97-AF65-F5344CB8AC3E}">
        <p14:creationId xmlns:p14="http://schemas.microsoft.com/office/powerpoint/2010/main" val="78352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İçerik Yer Tutucusu 2">
            <a:extLst>
              <a:ext uri="{FF2B5EF4-FFF2-40B4-BE49-F238E27FC236}">
                <a16:creationId xmlns:a16="http://schemas.microsoft.com/office/drawing/2014/main" id="{6B0747F7-9B7B-FFC8-F4CE-2D7BCD5B4A0A}"/>
              </a:ext>
            </a:extLst>
          </p:cNvPr>
          <p:cNvSpPr txBox="1">
            <a:spLocks/>
          </p:cNvSpPr>
          <p:nvPr/>
        </p:nvSpPr>
        <p:spPr>
          <a:xfrm>
            <a:off x="1307354" y="2755900"/>
            <a:ext cx="8825659"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a:lnSpc>
                <a:spcPct val="107000"/>
              </a:lnSpc>
              <a:spcBef>
                <a:spcPts val="0"/>
              </a:spcBef>
              <a:spcAft>
                <a:spcPts val="800"/>
              </a:spcAft>
            </a:pPr>
            <a:r>
              <a:rPr lang="tr-TR" b="1" kern="0" dirty="0">
                <a:latin typeface="Times New Roman" panose="02020603050405020304" pitchFamily="18" charset="0"/>
                <a:ea typeface="Times New Roman" panose="02020603050405020304" pitchFamily="18" charset="0"/>
                <a:cs typeface="Times New Roman" panose="02020603050405020304" pitchFamily="18" charset="0"/>
              </a:rPr>
              <a:t>Tahmin Edilen Değişkenler</a:t>
            </a:r>
          </a:p>
          <a:p>
            <a:pPr marL="0" indent="0">
              <a:lnSpc>
                <a:spcPct val="107000"/>
              </a:lnSpc>
              <a:spcBef>
                <a:spcPts val="0"/>
              </a:spcBef>
              <a:spcAft>
                <a:spcPts val="800"/>
              </a:spcAft>
              <a:buFont typeface="Wingdings 3" charset="2"/>
              <a:buNone/>
            </a:pPr>
            <a:endParaRPr lang="en-US" kern="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Bef>
                <a:spcPts val="0"/>
              </a:spcBef>
              <a:spcAft>
                <a:spcPts val="800"/>
              </a:spcAft>
              <a:buFont typeface="+mj-lt"/>
              <a:buAutoNum type="arabicPeriod"/>
              <a:tabLst>
                <a:tab pos="457200" algn="l"/>
              </a:tabLst>
            </a:pPr>
            <a:r>
              <a:rPr lang="tr-TR" b="1" kern="0" dirty="0">
                <a:latin typeface="Times New Roman" panose="02020603050405020304" pitchFamily="18" charset="0"/>
                <a:ea typeface="Times New Roman" panose="02020603050405020304" pitchFamily="18" charset="0"/>
                <a:cs typeface="Times New Roman" panose="02020603050405020304" pitchFamily="18" charset="0"/>
              </a:rPr>
              <a:t>Gelecek ay </a:t>
            </a:r>
            <a:r>
              <a:rPr lang="tr-TR" b="1" kern="0" dirty="0" err="1">
                <a:latin typeface="Times New Roman" panose="02020603050405020304" pitchFamily="18" charset="0"/>
                <a:ea typeface="Times New Roman" panose="02020603050405020304" pitchFamily="18" charset="0"/>
                <a:cs typeface="Times New Roman" panose="02020603050405020304" pitchFamily="18" charset="0"/>
              </a:rPr>
              <a:t>transaction</a:t>
            </a:r>
            <a:r>
              <a:rPr lang="tr-TR" b="1" kern="0" dirty="0">
                <a:latin typeface="Times New Roman" panose="02020603050405020304" pitchFamily="18" charset="0"/>
                <a:ea typeface="Times New Roman" panose="02020603050405020304" pitchFamily="18" charset="0"/>
                <a:cs typeface="Times New Roman" panose="02020603050405020304" pitchFamily="18" charset="0"/>
              </a:rPr>
              <a:t> işlemlerinin toplam miktarı: </a:t>
            </a:r>
            <a:r>
              <a:rPr lang="tr-TR" kern="0" dirty="0" err="1">
                <a:latin typeface="Times New Roman" panose="02020603050405020304" pitchFamily="18" charset="0"/>
                <a:ea typeface="Times New Roman" panose="02020603050405020304" pitchFamily="18" charset="0"/>
                <a:cs typeface="Times New Roman" panose="02020603050405020304" pitchFamily="18" charset="0"/>
              </a:rPr>
              <a:t>ElasticNet</a:t>
            </a:r>
            <a:r>
              <a:rPr lang="tr-TR" kern="0" dirty="0">
                <a:latin typeface="Times New Roman" panose="02020603050405020304" pitchFamily="18" charset="0"/>
                <a:ea typeface="Times New Roman" panose="02020603050405020304" pitchFamily="18" charset="0"/>
                <a:cs typeface="Times New Roman" panose="02020603050405020304" pitchFamily="18" charset="0"/>
              </a:rPr>
              <a:t> algoritması ile %94 doğrulukla tahmin yapılıyor. </a:t>
            </a:r>
          </a:p>
          <a:p>
            <a:pPr>
              <a:lnSpc>
                <a:spcPct val="107000"/>
              </a:lnSpc>
              <a:spcBef>
                <a:spcPts val="0"/>
              </a:spcBef>
              <a:spcAft>
                <a:spcPts val="800"/>
              </a:spcAft>
              <a:buFont typeface="+mj-lt"/>
              <a:buAutoNum type="arabicPeriod"/>
              <a:tabLst>
                <a:tab pos="457200" algn="l"/>
              </a:tabLst>
            </a:pPr>
            <a:r>
              <a:rPr lang="tr-TR" b="1" kern="0" dirty="0">
                <a:latin typeface="Times New Roman" panose="02020603050405020304" pitchFamily="18" charset="0"/>
                <a:ea typeface="Times New Roman" panose="02020603050405020304" pitchFamily="18" charset="0"/>
                <a:cs typeface="Times New Roman" panose="02020603050405020304" pitchFamily="18" charset="0"/>
              </a:rPr>
              <a:t>Gelecek ay kredi kartı harcama miktarı:</a:t>
            </a:r>
            <a:r>
              <a:rPr lang="tr-TR" kern="0" dirty="0">
                <a:latin typeface="Times New Roman" panose="02020603050405020304" pitchFamily="18" charset="0"/>
                <a:ea typeface="Times New Roman" panose="02020603050405020304" pitchFamily="18" charset="0"/>
                <a:cs typeface="Times New Roman" panose="02020603050405020304" pitchFamily="18" charset="0"/>
              </a:rPr>
              <a:t> </a:t>
            </a:r>
            <a:r>
              <a:rPr lang="tr-TR" kern="0" dirty="0" err="1">
                <a:latin typeface="Times New Roman" panose="02020603050405020304" pitchFamily="18" charset="0"/>
                <a:ea typeface="Times New Roman" panose="02020603050405020304" pitchFamily="18" charset="0"/>
                <a:cs typeface="Times New Roman" panose="02020603050405020304" pitchFamily="18" charset="0"/>
              </a:rPr>
              <a:t>Lasso</a:t>
            </a:r>
            <a:r>
              <a:rPr lang="tr-TR" kern="0" dirty="0">
                <a:latin typeface="Times New Roman" panose="02020603050405020304" pitchFamily="18" charset="0"/>
                <a:ea typeface="Times New Roman" panose="02020603050405020304" pitchFamily="18" charset="0"/>
                <a:cs typeface="Times New Roman" panose="02020603050405020304" pitchFamily="18" charset="0"/>
              </a:rPr>
              <a:t> algoritması ile %79 doğrulukla tahmin yapıyor.</a:t>
            </a:r>
            <a:endParaRPr lang="en-US" kern="1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Bef>
                <a:spcPts val="0"/>
              </a:spcBef>
              <a:spcAft>
                <a:spcPts val="800"/>
              </a:spcAft>
              <a:buFont typeface="+mj-lt"/>
              <a:buAutoNum type="arabicPeriod"/>
              <a:tabLst>
                <a:tab pos="457200" algn="l"/>
              </a:tabLst>
            </a:pPr>
            <a:r>
              <a:rPr lang="tr-TR" b="1" kern="0" dirty="0">
                <a:latin typeface="Times New Roman" panose="02020603050405020304" pitchFamily="18" charset="0"/>
                <a:ea typeface="Times New Roman" panose="02020603050405020304" pitchFamily="18" charset="0"/>
                <a:cs typeface="Times New Roman" panose="02020603050405020304" pitchFamily="18" charset="0"/>
              </a:rPr>
              <a:t>Gelecek ay hesap bakiyesi : </a:t>
            </a:r>
            <a:r>
              <a:rPr lang="tr-TR" kern="0" dirty="0" err="1">
                <a:latin typeface="Times New Roman" panose="02020603050405020304" pitchFamily="18" charset="0"/>
                <a:ea typeface="Times New Roman" panose="02020603050405020304" pitchFamily="18" charset="0"/>
                <a:cs typeface="Times New Roman" panose="02020603050405020304" pitchFamily="18" charset="0"/>
              </a:rPr>
              <a:t>ExtraTreesRegressor</a:t>
            </a:r>
            <a:r>
              <a:rPr lang="tr-TR" kern="0" dirty="0">
                <a:latin typeface="Times New Roman" panose="02020603050405020304" pitchFamily="18" charset="0"/>
                <a:ea typeface="Times New Roman" panose="02020603050405020304" pitchFamily="18" charset="0"/>
                <a:cs typeface="Times New Roman" panose="02020603050405020304" pitchFamily="18" charset="0"/>
              </a:rPr>
              <a:t> algoritması ile %97 doğrulukla tahmin yapıyor.</a:t>
            </a:r>
            <a:endParaRPr lang="tr-TR" dirty="0"/>
          </a:p>
        </p:txBody>
      </p:sp>
      <p:sp>
        <p:nvSpPr>
          <p:cNvPr id="10" name="Rectangle 3">
            <a:extLst>
              <a:ext uri="{FF2B5EF4-FFF2-40B4-BE49-F238E27FC236}">
                <a16:creationId xmlns:a16="http://schemas.microsoft.com/office/drawing/2014/main" id="{AF00B422-9CDB-8F92-825B-EB661BFBD843}"/>
              </a:ext>
            </a:extLst>
          </p:cNvPr>
          <p:cNvSpPr>
            <a:spLocks noChangeArrowheads="1"/>
          </p:cNvSpPr>
          <p:nvPr/>
        </p:nvSpPr>
        <p:spPr bwMode="auto">
          <a:xfrm>
            <a:off x="1307354" y="685800"/>
            <a:ext cx="9173580"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tr-TR" altLang="en-US" sz="1600" b="1" i="0" u="none" strike="noStrike" cap="none" normalizeH="0" baseline="0" dirty="0">
                <a:ln>
                  <a:noFill/>
                </a:ln>
                <a:solidFill>
                  <a:schemeClr val="bg1"/>
                </a:solidFill>
                <a:effectLst/>
                <a:latin typeface="Arial Unicode MS" panose="020B0604020202020204" pitchFamily="34" charset="-128"/>
              </a:rPr>
              <a:t>Kullanılan regresyon modelleri :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LinearRegression</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a:ln>
                  <a:noFill/>
                </a:ln>
                <a:solidFill>
                  <a:schemeClr val="bg1"/>
                </a:solidFill>
                <a:effectLst/>
                <a:latin typeface="Arial Unicode MS" panose="020B0604020202020204" pitchFamily="34" charset="-128"/>
              </a:rPr>
              <a:t>Ridge</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a:ln>
                  <a:noFill/>
                </a:ln>
                <a:solidFill>
                  <a:schemeClr val="bg1"/>
                </a:solidFill>
                <a:effectLst/>
                <a:latin typeface="Arial Unicode MS" panose="020B0604020202020204" pitchFamily="34" charset="-128"/>
              </a:rPr>
              <a:t>Lasso</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ElasticNet</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RandomForestRegressor</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GradientBoostingRegressor</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DecisionTreeRegressor</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XGBRegressor</a:t>
            </a:r>
            <a:r>
              <a:rPr kumimoji="0" lang="en-US" altLang="en-US" sz="1600" b="0" i="0" u="none" strike="noStrike" cap="none" normalizeH="0" baseline="0" dirty="0">
                <a:ln>
                  <a:noFill/>
                </a:ln>
                <a:solidFill>
                  <a:schemeClr val="bg1"/>
                </a:solidFill>
                <a:effectLst/>
              </a:rPr>
              <a:t>,</a:t>
            </a:r>
            <a:r>
              <a:rPr lang="tr-TR" altLang="en-US" sz="1600" dirty="0">
                <a:solidFill>
                  <a:schemeClr val="bg1"/>
                </a:solidFill>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LGBMRegressor</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CatBoostRegressor</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KNeighborsRegressor</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MLPRegressor</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AdaBoostRegressor</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ExtraTreesRegressor</a:t>
            </a:r>
            <a:r>
              <a:rPr kumimoji="0" lang="en-US" altLang="en-US" sz="1600" b="0" i="0" u="none" strike="noStrike" cap="none" normalizeH="0" baseline="0" dirty="0">
                <a:ln>
                  <a:noFill/>
                </a:ln>
                <a:solidFill>
                  <a:schemeClr val="bg1"/>
                </a:solidFill>
                <a:effectLst/>
              </a:rPr>
              <a:t>, </a:t>
            </a:r>
            <a:r>
              <a:rPr kumimoji="0" lang="en-US" altLang="en-US" sz="1600" b="0" i="0" u="none" strike="noStrike" cap="none" normalizeH="0" baseline="0" dirty="0" err="1">
                <a:ln>
                  <a:noFill/>
                </a:ln>
                <a:solidFill>
                  <a:schemeClr val="bg1"/>
                </a:solidFill>
                <a:effectLst/>
                <a:latin typeface="Arial Unicode MS" panose="020B0604020202020204" pitchFamily="34" charset="-128"/>
              </a:rPr>
              <a:t>BaggingRegressor</a:t>
            </a:r>
            <a:r>
              <a:rPr kumimoji="0" lang="en-US" altLang="en-US" sz="1600" b="0" i="0" u="none" strike="noStrike" cap="none" normalizeH="0" baseline="0" dirty="0">
                <a:ln>
                  <a:noFill/>
                </a:ln>
                <a:solidFill>
                  <a:schemeClr val="bg1"/>
                </a:solidFill>
                <a:effectLst/>
              </a:rPr>
              <a:t> </a:t>
            </a:r>
            <a:endParaRPr kumimoji="0" lang="en-US" altLang="en-US" sz="16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2497078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38A74DA5-1CDA-7636-EAAC-9FF1F77178A4}"/>
              </a:ext>
            </a:extLst>
          </p:cNvPr>
          <p:cNvSpPr>
            <a:spLocks noGrp="1"/>
          </p:cNvSpPr>
          <p:nvPr>
            <p:ph idx="1"/>
          </p:nvPr>
        </p:nvSpPr>
        <p:spPr>
          <a:xfrm>
            <a:off x="940350" y="2958064"/>
            <a:ext cx="8825659" cy="2033814"/>
          </a:xfrm>
        </p:spPr>
        <p:txBody>
          <a:bodyPr/>
          <a:lstStyle/>
          <a:p>
            <a:r>
              <a:rPr lang="tr-TR" sz="1800" dirty="0">
                <a:effectLst/>
                <a:latin typeface="Times New Roman" panose="02020603050405020304" pitchFamily="18" charset="0"/>
                <a:ea typeface="Times New Roman" panose="02020603050405020304" pitchFamily="18" charset="0"/>
              </a:rPr>
              <a:t>Kaydedilen modelleri ve müşterilerin çeşitli geçmiş verilerini  kullanarak çeşitli öneri veya uyarılarda bulunan ve müşteriye çeşitli görsel raporlar sunabilen bir uygulama tasarladık. Bu uygulamayı tasarlarken </a:t>
            </a:r>
            <a:r>
              <a:rPr lang="tr-TR" sz="1800" dirty="0" err="1">
                <a:effectLst/>
                <a:latin typeface="Times New Roman" panose="02020603050405020304" pitchFamily="18" charset="0"/>
                <a:ea typeface="Times New Roman" panose="02020603050405020304" pitchFamily="18" charset="0"/>
              </a:rPr>
              <a:t>streamlit</a:t>
            </a:r>
            <a:r>
              <a:rPr lang="tr-TR" sz="1800" dirty="0">
                <a:effectLst/>
                <a:latin typeface="Times New Roman" panose="02020603050405020304" pitchFamily="18" charset="0"/>
                <a:ea typeface="Times New Roman" panose="02020603050405020304" pitchFamily="18" charset="0"/>
              </a:rPr>
              <a:t> kütüphanesini kullandık.</a:t>
            </a:r>
          </a:p>
          <a:p>
            <a:r>
              <a:rPr lang="tr-TR" sz="1800" dirty="0">
                <a:effectLst/>
                <a:latin typeface="Times New Roman" panose="02020603050405020304" pitchFamily="18" charset="0"/>
                <a:ea typeface="Times New Roman" panose="02020603050405020304" pitchFamily="18" charset="0"/>
              </a:rPr>
              <a:t> Uygulama, müşterinin gerçek verileri ve tahmin edilen verilerinin karşılaştırılması sonucu ve müşterini gerçek verilerinin arasındaki ilişkileri kıyaslayarak belli kurallar çerçevesinde çeşitli öneri ve uyarılarda bulunuyor.</a:t>
            </a:r>
            <a:endParaRPr lang="en-US" dirty="0"/>
          </a:p>
        </p:txBody>
      </p:sp>
    </p:spTree>
    <p:extLst>
      <p:ext uri="{BB962C8B-B14F-4D97-AF65-F5344CB8AC3E}">
        <p14:creationId xmlns:p14="http://schemas.microsoft.com/office/powerpoint/2010/main" val="4106209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DD7CB15-923A-D044-FB9E-B6BC2473990C}"/>
              </a:ext>
            </a:extLst>
          </p:cNvPr>
          <p:cNvSpPr>
            <a:spLocks noGrp="1"/>
          </p:cNvSpPr>
          <p:nvPr>
            <p:ph type="title"/>
          </p:nvPr>
        </p:nvSpPr>
        <p:spPr/>
        <p:txBody>
          <a:bodyPr/>
          <a:lstStyle/>
          <a:p>
            <a:endParaRPr lang="tr-TR"/>
          </a:p>
        </p:txBody>
      </p:sp>
      <p:sp>
        <p:nvSpPr>
          <p:cNvPr id="3" name="İçerik Yer Tutucusu 2">
            <a:extLst>
              <a:ext uri="{FF2B5EF4-FFF2-40B4-BE49-F238E27FC236}">
                <a16:creationId xmlns:a16="http://schemas.microsoft.com/office/drawing/2014/main" id="{92C42876-F19F-70D4-B347-3567FDB7A59C}"/>
              </a:ext>
            </a:extLst>
          </p:cNvPr>
          <p:cNvSpPr>
            <a:spLocks noGrp="1"/>
          </p:cNvSpPr>
          <p:nvPr>
            <p:ph idx="1"/>
          </p:nvPr>
        </p:nvSpPr>
        <p:spPr>
          <a:xfrm>
            <a:off x="1154954" y="2967294"/>
            <a:ext cx="8825659" cy="3416300"/>
          </a:xfrm>
        </p:spPr>
        <p:txBody>
          <a:bodyPr/>
          <a:lstStyle/>
          <a:p>
            <a:pPr>
              <a:lnSpc>
                <a:spcPct val="107000"/>
              </a:lnSpc>
              <a:spcAft>
                <a:spcPts val="800"/>
              </a:spcAft>
            </a:pPr>
            <a:r>
              <a:rPr lang="tr-TR" sz="1800" b="1" kern="0" dirty="0">
                <a:effectLst/>
                <a:latin typeface="Times New Roman" panose="02020603050405020304" pitchFamily="18" charset="0"/>
                <a:ea typeface="Times New Roman" panose="02020603050405020304" pitchFamily="18" charset="0"/>
                <a:cs typeface="Times New Roman" panose="02020603050405020304" pitchFamily="18" charset="0"/>
              </a:rPr>
              <a:t>Sonuç</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tr-TR" sz="1800" kern="0" dirty="0">
                <a:effectLst/>
                <a:latin typeface="Times New Roman" panose="02020603050405020304" pitchFamily="18" charset="0"/>
                <a:ea typeface="Times New Roman" panose="02020603050405020304" pitchFamily="18" charset="0"/>
                <a:cs typeface="Times New Roman" panose="02020603050405020304" pitchFamily="18" charset="0"/>
              </a:rPr>
              <a:t>Bu çalışmanın, kullanıcıların verilerini analiz ederek bütçe yönetiminde önemli bir rol oynayacağı ve kişisel finans yönetiminde bilinçli kararlar almalarına katkıda bulunacağı düşünülmektedir. Makine öğrenmesi tabanlı bu sistem, kullanıcıların finansal hedeflerine ulaşmalarını kolaylaştıracak ve ekonomik istikrarlarını sağlamalarına yardımcı olacaktır.</a:t>
            </a:r>
            <a:endParaRPr lang="tr-TR" sz="18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tr-TR" dirty="0"/>
          </a:p>
        </p:txBody>
      </p:sp>
    </p:spTree>
    <p:extLst>
      <p:ext uri="{BB962C8B-B14F-4D97-AF65-F5344CB8AC3E}">
        <p14:creationId xmlns:p14="http://schemas.microsoft.com/office/powerpoint/2010/main" val="8865200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83</TotalTime>
  <Words>346</Words>
  <Application>Microsoft Office PowerPoint</Application>
  <PresentationFormat>Geniş ekran</PresentationFormat>
  <Paragraphs>23</Paragraphs>
  <Slides>9</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9</vt:i4>
      </vt:variant>
    </vt:vector>
  </HeadingPairs>
  <TitlesOfParts>
    <vt:vector size="18" baseType="lpstr">
      <vt:lpstr>Arial Unicode MS</vt:lpstr>
      <vt:lpstr>Arial</vt:lpstr>
      <vt:lpstr>Bahnschrift Condensed</vt:lpstr>
      <vt:lpstr>Bebas Neue</vt:lpstr>
      <vt:lpstr>Calibri</vt:lpstr>
      <vt:lpstr>Century Gothic</vt:lpstr>
      <vt:lpstr>Times New Roman</vt:lpstr>
      <vt:lpstr>Wingdings 3</vt:lpstr>
      <vt:lpstr>İyon Toplantı Odası</vt:lpstr>
      <vt:lpstr>Bütçe Yardım Asistanı</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Berk Ateşalp</dc:creator>
  <cp:lastModifiedBy>Kerim Birtem</cp:lastModifiedBy>
  <cp:revision>5</cp:revision>
  <dcterms:created xsi:type="dcterms:W3CDTF">2024-07-23T08:35:03Z</dcterms:created>
  <dcterms:modified xsi:type="dcterms:W3CDTF">2024-07-23T10:24:41Z</dcterms:modified>
</cp:coreProperties>
</file>