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8" r:id="rId4"/>
    <p:sldId id="261" r:id="rId5"/>
    <p:sldId id="263" r:id="rId6"/>
    <p:sldId id="259"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DFF"/>
    <a:srgbClr val="5DD5FF"/>
    <a:srgbClr val="FF9933"/>
    <a:srgbClr val="9EFF29"/>
    <a:srgbClr val="003635"/>
    <a:srgbClr val="00217E"/>
    <a:srgbClr val="600000"/>
    <a:srgbClr val="FF8225"/>
    <a:srgbClr val="FF2549"/>
    <a:srgbClr val="FF0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2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8321" y="1917290"/>
            <a:ext cx="8096860" cy="146746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0657" y="3639165"/>
            <a:ext cx="7766107" cy="678426"/>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19" y="128474"/>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179871"/>
            <a:ext cx="8229600" cy="35691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60363" y="436033"/>
            <a:ext cx="6555934"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68013" y="1209366"/>
            <a:ext cx="6526162" cy="350862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138907"/>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2"/>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2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2"/>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2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4795" y="1814052"/>
            <a:ext cx="7617540" cy="1622322"/>
          </a:xfrm>
        </p:spPr>
        <p:txBody>
          <a:bodyPr>
            <a:normAutofit/>
          </a:bodyPr>
          <a:lstStyle/>
          <a:p>
            <a:r>
              <a:rPr lang="tr-TR" sz="3200" b="1" dirty="0" err="1"/>
              <a:t>INFORMATION</a:t>
            </a:r>
            <a:r>
              <a:rPr lang="tr-TR" sz="3200" b="1" dirty="0"/>
              <a:t> </a:t>
            </a:r>
            <a:r>
              <a:rPr lang="tr-TR" sz="3200" b="1" dirty="0" err="1"/>
              <a:t>SECURITY</a:t>
            </a:r>
            <a:r>
              <a:rPr lang="tr-TR" sz="3200" b="1" dirty="0"/>
              <a:t> </a:t>
            </a:r>
            <a:br>
              <a:rPr lang="tr-TR" sz="3200" b="1" dirty="0"/>
            </a:br>
            <a:r>
              <a:rPr lang="tr-TR" sz="3200" b="1" dirty="0" err="1"/>
              <a:t>SYSTEM</a:t>
            </a:r>
            <a:r>
              <a:rPr lang="tr-TR" sz="3200" b="1" dirty="0"/>
              <a:t> </a:t>
            </a:r>
            <a:r>
              <a:rPr lang="tr-TR" sz="3200" b="1" dirty="0" err="1"/>
              <a:t>DESIGN</a:t>
            </a:r>
            <a:endParaRPr lang="en-US" sz="3200" b="1" dirty="0"/>
          </a:p>
        </p:txBody>
      </p:sp>
      <p:sp>
        <p:nvSpPr>
          <p:cNvPr id="3" name="Subtitle 2"/>
          <p:cNvSpPr>
            <a:spLocks noGrp="1"/>
          </p:cNvSpPr>
          <p:nvPr>
            <p:ph type="subTitle" idx="1"/>
          </p:nvPr>
        </p:nvSpPr>
        <p:spPr>
          <a:xfrm>
            <a:off x="870153" y="3738707"/>
            <a:ext cx="7498298" cy="730043"/>
          </a:xfrm>
        </p:spPr>
        <p:txBody>
          <a:bodyPr>
            <a:noAutofit/>
          </a:bodyPr>
          <a:lstStyle/>
          <a:p>
            <a:pPr>
              <a:defRPr/>
            </a:pPr>
            <a:r>
              <a:rPr lang="tr-TR" sz="1600" b="1" dirty="0">
                <a:solidFill>
                  <a:srgbClr val="FF0000"/>
                </a:solidFill>
                <a:latin typeface="Times New Roman" panose="02020603050405020304" pitchFamily="18" charset="0"/>
                <a:cs typeface="Times New Roman" panose="02020603050405020304" pitchFamily="18" charset="0"/>
              </a:rPr>
              <a:t>Abdulkerim Ahmet Ünal 17030411027</a:t>
            </a:r>
          </a:p>
          <a:p>
            <a:pPr>
              <a:defRPr/>
            </a:pPr>
            <a:r>
              <a:rPr lang="tr-TR" sz="1600" b="1" dirty="0">
                <a:solidFill>
                  <a:srgbClr val="FF0000"/>
                </a:solidFill>
                <a:latin typeface="Times New Roman" panose="02020603050405020304" pitchFamily="18" charset="0"/>
                <a:cs typeface="Times New Roman" panose="02020603050405020304" pitchFamily="18" charset="0"/>
              </a:rPr>
              <a:t>Alper Doğukan Nizamoğlu 17030411050</a:t>
            </a:r>
          </a:p>
          <a:p>
            <a:pPr>
              <a:defRPr/>
            </a:pPr>
            <a:r>
              <a:rPr lang="tr-TR" sz="1600" b="1" dirty="0">
                <a:solidFill>
                  <a:srgbClr val="FF0000"/>
                </a:solidFill>
                <a:latin typeface="Times New Roman" panose="02020603050405020304" pitchFamily="18" charset="0"/>
                <a:cs typeface="Times New Roman" panose="02020603050405020304" pitchFamily="18" charset="0"/>
              </a:rPr>
              <a:t>Ayşegül Göktaş 17030411037</a:t>
            </a:r>
          </a:p>
          <a:p>
            <a:pPr>
              <a:defRPr/>
            </a:pPr>
            <a:r>
              <a:rPr lang="tr-TR" sz="1600" b="1" dirty="0">
                <a:solidFill>
                  <a:srgbClr val="FF0000"/>
                </a:solidFill>
                <a:latin typeface="Times New Roman" panose="02020603050405020304" pitchFamily="18" charset="0"/>
                <a:cs typeface="Times New Roman" panose="02020603050405020304" pitchFamily="18" charset="0"/>
              </a:rPr>
              <a:t>Furkan Salkın 17030411036</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What is Sniffing?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Sniffing is a process of monitoring and capturing all data packets passing through given network. Sniffers are used by network/system administrator to monitor and troubleshoot network traffic. Attackers use sniffers to capture data packets containing sensitive information such as password, account information etc. Sniffers can be hardware or software installed in the system. By placing a packet sniffer on a network in promiscuous mode, a malicious intruder can capture and analyze all of the network traffic.</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There are two types:</a:t>
            </a:r>
          </a:p>
        </p:txBody>
      </p:sp>
      <p:sp>
        <p:nvSpPr>
          <p:cNvPr id="5" name="Text Placeholder 4"/>
          <p:cNvSpPr>
            <a:spLocks noGrp="1"/>
          </p:cNvSpPr>
          <p:nvPr>
            <p:ph type="body" idx="1"/>
          </p:nvPr>
        </p:nvSpPr>
        <p:spPr/>
        <p:txBody>
          <a:bodyPr>
            <a:normAutofit fontScale="25000" lnSpcReduction="20000"/>
          </a:bodyPr>
          <a:lstStyle/>
          <a:p>
            <a:r>
              <a:rPr lang="en-US" sz="9800" i="0" dirty="0">
                <a:effectLst/>
                <a:latin typeface="Times New Roman" panose="02020603050405020304" pitchFamily="18" charset="0"/>
                <a:cs typeface="Times New Roman" panose="02020603050405020304" pitchFamily="18" charset="0"/>
              </a:rPr>
              <a:t>Active Sniffing:</a:t>
            </a:r>
          </a:p>
          <a:p>
            <a:br>
              <a:rPr lang="en-US" dirty="0"/>
            </a:br>
            <a:endParaRPr lang="en-US" dirty="0"/>
          </a:p>
        </p:txBody>
      </p:sp>
      <p:sp>
        <p:nvSpPr>
          <p:cNvPr id="6" name="Content Placeholder 5"/>
          <p:cNvSpPr>
            <a:spLocks noGrp="1"/>
          </p:cNvSpPr>
          <p:nvPr>
            <p:ph sz="half" idx="2"/>
          </p:nvPr>
        </p:nvSpPr>
        <p:spPr/>
        <p:txBody>
          <a:bodyPr>
            <a:normAutofit fontScale="62500" lnSpcReduction="20000"/>
          </a:bodyPr>
          <a:lstStyle/>
          <a:p>
            <a:r>
              <a:rPr lang="en-US" b="0" i="0" dirty="0">
                <a:effectLst/>
                <a:latin typeface="Times New Roman" panose="02020603050405020304" pitchFamily="18" charset="0"/>
                <a:cs typeface="Times New Roman" panose="02020603050405020304" pitchFamily="18" charset="0"/>
              </a:rPr>
              <a:t>Sniffing in the switch is active sniffing. A switch is a </a:t>
            </a:r>
            <a:r>
              <a:rPr lang="en-US" b="0" i="0" dirty="0" err="1">
                <a:effectLst/>
                <a:latin typeface="Times New Roman" panose="02020603050405020304" pitchFamily="18" charset="0"/>
                <a:cs typeface="Times New Roman" panose="02020603050405020304" pitchFamily="18" charset="0"/>
              </a:rPr>
              <a:t>pointto</a:t>
            </a:r>
            <a:r>
              <a:rPr lang="en-US" b="0" i="0" dirty="0">
                <a:effectLst/>
                <a:latin typeface="Times New Roman" panose="02020603050405020304" pitchFamily="18" charset="0"/>
                <a:cs typeface="Times New Roman" panose="02020603050405020304" pitchFamily="18" charset="0"/>
              </a:rPr>
              <a:t> point network device. The switch regulates the flow of data between its ports by actively monitoring the MAC address on each port, which helps it pass data only to its intended target. In order to capture the traffic between target sniffers has to actively inject traffic into the LAN to enable sniffing of the traffic.  This can be done in various ways.</a:t>
            </a:r>
            <a:endParaRPr lang="en-US"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p:txBody>
          <a:bodyPr>
            <a:normAutofit fontScale="25000" lnSpcReduction="20000"/>
          </a:bodyPr>
          <a:lstStyle/>
          <a:p>
            <a:r>
              <a:rPr lang="en-US" sz="10000" i="0" dirty="0">
                <a:effectLst/>
                <a:latin typeface="Times New Roman" panose="02020603050405020304" pitchFamily="18" charset="0"/>
                <a:cs typeface="Times New Roman" panose="02020603050405020304" pitchFamily="18" charset="0"/>
              </a:rPr>
              <a:t>Passive Sniffing:</a:t>
            </a:r>
          </a:p>
          <a:p>
            <a:br>
              <a:rPr lang="en-US" dirty="0"/>
            </a:br>
            <a:endParaRPr lang="en-US" dirty="0"/>
          </a:p>
        </p:txBody>
      </p:sp>
      <p:sp>
        <p:nvSpPr>
          <p:cNvPr id="8" name="Content Placeholder 7"/>
          <p:cNvSpPr>
            <a:spLocks noGrp="1"/>
          </p:cNvSpPr>
          <p:nvPr>
            <p:ph sz="quarter" idx="4"/>
          </p:nvPr>
        </p:nvSpPr>
        <p:spPr/>
        <p:txBody>
          <a:bodyPr>
            <a:normAutofit fontScale="62500" lnSpcReduction="20000"/>
          </a:bodyPr>
          <a:lstStyle/>
          <a:p>
            <a:r>
              <a:rPr lang="en-US" b="0" i="0" dirty="0">
                <a:effectLst/>
                <a:latin typeface="Times New Roman" panose="02020603050405020304" pitchFamily="18" charset="0"/>
                <a:cs typeface="Times New Roman" panose="02020603050405020304" pitchFamily="18" charset="0"/>
              </a:rPr>
              <a:t>This is the process of sniffing through the hub. Any traffic that is passing through the non-switched or unbridged network segment can be seen by all machines on that segment. Sniffers operate at the data link layer of the network. Any data sent across the LAN is actually sent to each and every machine connected to the LAN. This is called passive since sniffers placed by the attackers passively wait for the data to be sent and capture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15DD-8DB8-4451-9AF3-0133450B458F}"/>
              </a:ext>
            </a:extLst>
          </p:cNvPr>
          <p:cNvSpPr>
            <a:spLocks noGrp="1"/>
          </p:cNvSpPr>
          <p:nvPr>
            <p:ph type="title"/>
          </p:nvPr>
        </p:nvSpPr>
        <p:spPr/>
        <p:txBody>
          <a:bodyPr>
            <a:normAutofit/>
          </a:bodyPr>
          <a:lstStyle/>
          <a:p>
            <a:pPr algn="ctr">
              <a:lnSpc>
                <a:spcPct val="107000"/>
              </a:lnSpc>
              <a:spcAft>
                <a:spcPts val="800"/>
              </a:spcAft>
            </a:pP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What</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is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Resolution</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Protocol (ARP)?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C49A09D-338D-434D-9E71-86677A99D7CD}"/>
              </a:ext>
            </a:extLst>
          </p:cNvPr>
          <p:cNvSpPr>
            <a:spLocks noGrp="1"/>
          </p:cNvSpPr>
          <p:nvPr>
            <p:ph type="body" idx="1"/>
          </p:nvPr>
        </p:nvSpPr>
        <p:spPr/>
        <p:txBody>
          <a:bodyPr/>
          <a:lstStyle/>
          <a:p>
            <a:r>
              <a:rPr lang="tr-TR" b="1" dirty="0">
                <a:effectLst/>
                <a:latin typeface="Calibri" panose="020F0502020204030204" pitchFamily="34" charset="0"/>
                <a:ea typeface="Calibri" panose="020F0502020204030204" pitchFamily="34" charset="0"/>
                <a:cs typeface="Times New Roman" panose="02020603050405020304" pitchFamily="18" charset="0"/>
              </a:rPr>
              <a:t>How </a:t>
            </a:r>
            <a:r>
              <a:rPr lang="tr-TR" b="1" dirty="0" err="1">
                <a:effectLst/>
                <a:latin typeface="Calibri" panose="020F0502020204030204" pitchFamily="34" charset="0"/>
                <a:ea typeface="Calibri" panose="020F0502020204030204" pitchFamily="34" charset="0"/>
                <a:cs typeface="Times New Roman" panose="02020603050405020304" pitchFamily="18" charset="0"/>
              </a:rPr>
              <a:t>Does</a:t>
            </a:r>
            <a:r>
              <a:rPr lang="tr-TR" b="1" dirty="0">
                <a:effectLst/>
                <a:latin typeface="Calibri" panose="020F0502020204030204" pitchFamily="34" charset="0"/>
                <a:ea typeface="Calibri" panose="020F0502020204030204" pitchFamily="34" charset="0"/>
                <a:cs typeface="Times New Roman" panose="02020603050405020304" pitchFamily="18" charset="0"/>
              </a:rPr>
              <a:t> ARP </a:t>
            </a:r>
            <a:r>
              <a:rPr lang="tr-TR" b="1" dirty="0" err="1">
                <a:effectLst/>
                <a:latin typeface="Calibri" panose="020F0502020204030204" pitchFamily="34" charset="0"/>
                <a:ea typeface="Calibri" panose="020F0502020204030204" pitchFamily="34" charset="0"/>
                <a:cs typeface="Times New Roman" panose="02020603050405020304" pitchFamily="18" charset="0"/>
              </a:rPr>
              <a:t>Work</a:t>
            </a:r>
            <a:r>
              <a:rPr lang="tr-TR" b="1"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55195822-F246-4F02-8561-6B5DA10EDD05}"/>
              </a:ext>
            </a:extLst>
          </p:cNvPr>
          <p:cNvSpPr>
            <a:spLocks noGrp="1"/>
          </p:cNvSpPr>
          <p:nvPr>
            <p:ph sz="half" idx="2"/>
          </p:nvPr>
        </p:nvSpPr>
        <p:spPr/>
        <p:txBody>
          <a:bodyPr>
            <a:normAutofit fontScale="70000" lnSpcReduction="20000"/>
          </a:bodyPr>
          <a:lstStyle/>
          <a:p>
            <a:r>
              <a:rPr lang="tr-TR" sz="1800" dirty="0" err="1">
                <a:effectLst/>
                <a:latin typeface="Calibri" panose="020F0502020204030204" pitchFamily="34" charset="0"/>
                <a:ea typeface="Calibri" panose="020F0502020204030204" pitchFamily="34" charset="0"/>
                <a:cs typeface="Times New Roman" panose="02020603050405020304" pitchFamily="18" charset="0"/>
              </a:rPr>
              <a:t>When</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new</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computer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joins</a:t>
            </a:r>
            <a:r>
              <a:rPr lang="tr-TR" sz="1800" dirty="0">
                <a:effectLst/>
                <a:latin typeface="Calibri" panose="020F0502020204030204" pitchFamily="34" charset="0"/>
                <a:ea typeface="Calibri" panose="020F0502020204030204" pitchFamily="34" charset="0"/>
                <a:cs typeface="Times New Roman" panose="02020603050405020304" pitchFamily="18" charset="0"/>
              </a:rPr>
              <a:t> a LAN, it is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assigned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unique</a:t>
            </a:r>
            <a:r>
              <a:rPr lang="tr-TR" sz="1800" dirty="0">
                <a:effectLst/>
                <a:latin typeface="Calibri" panose="020F0502020204030204" pitchFamily="34" charset="0"/>
                <a:ea typeface="Calibri" panose="020F0502020204030204" pitchFamily="34" charset="0"/>
                <a:cs typeface="Times New Roman" panose="02020603050405020304" pitchFamily="18" charset="0"/>
              </a:rPr>
              <a:t> IP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use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identification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communication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ARP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caches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are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kept</a:t>
            </a:r>
            <a:r>
              <a:rPr lang="tr-TR" sz="1800" dirty="0">
                <a:effectLst/>
                <a:latin typeface="Calibri" panose="020F0502020204030204" pitchFamily="34" charset="0"/>
                <a:ea typeface="Calibri" panose="020F0502020204030204" pitchFamily="34" charset="0"/>
                <a:cs typeface="Times New Roman" panose="02020603050405020304" pitchFamily="18" charset="0"/>
              </a:rPr>
              <a:t> on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all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operating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systems</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IPv4</a:t>
            </a:r>
            <a:r>
              <a:rPr lang="tr-TR" sz="1800" dirty="0">
                <a:effectLst/>
                <a:latin typeface="Calibri" panose="020F0502020204030204" pitchFamily="34" charset="0"/>
                <a:ea typeface="Calibri" panose="020F0502020204030204" pitchFamily="34" charset="0"/>
                <a:cs typeface="Times New Roman" panose="02020603050405020304" pitchFamily="18" charset="0"/>
              </a:rPr>
              <a:t> Ethernet network.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Every</a:t>
            </a:r>
            <a:r>
              <a:rPr lang="tr-TR" sz="1800" dirty="0">
                <a:effectLst/>
                <a:latin typeface="Calibri" panose="020F0502020204030204" pitchFamily="34" charset="0"/>
                <a:ea typeface="Calibri" panose="020F0502020204030204" pitchFamily="34" charset="0"/>
                <a:cs typeface="Times New Roman" panose="02020603050405020304" pitchFamily="18" charset="0"/>
              </a:rPr>
              <a:t> time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device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requests</a:t>
            </a:r>
            <a:r>
              <a:rPr lang="tr-TR" sz="1800" dirty="0">
                <a:effectLst/>
                <a:latin typeface="Calibri" panose="020F0502020204030204" pitchFamily="34" charset="0"/>
                <a:ea typeface="Calibri" panose="020F0502020204030204" pitchFamily="34" charset="0"/>
                <a:cs typeface="Times New Roman" panose="02020603050405020304" pitchFamily="18" charset="0"/>
              </a:rPr>
              <a:t> a MAC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send</a:t>
            </a:r>
            <a:r>
              <a:rPr lang="tr-TR" sz="1800" dirty="0">
                <a:effectLst/>
                <a:latin typeface="Calibri" panose="020F0502020204030204" pitchFamily="34" charset="0"/>
                <a:ea typeface="Calibri" panose="020F0502020204030204" pitchFamily="34" charset="0"/>
                <a:cs typeface="Times New Roman" panose="02020603050405020304" pitchFamily="18" charset="0"/>
              </a:rPr>
              <a:t>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another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device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connected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LAN,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device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verifies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its</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cache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see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IP-</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-MAC-</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connection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has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already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been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completed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dirty="0">
                <a:effectLst/>
                <a:latin typeface="Calibri" panose="020F0502020204030204" pitchFamily="34" charset="0"/>
                <a:ea typeface="Calibri" panose="020F0502020204030204" pitchFamily="34" charset="0"/>
                <a:cs typeface="Times New Roman" panose="02020603050405020304" pitchFamily="18" charset="0"/>
              </a:rPr>
              <a:t> it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exists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then</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new</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request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unnecessary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However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translation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has not yet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been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carried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request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dirty="0">
                <a:effectLst/>
                <a:latin typeface="Calibri" panose="020F0502020204030204" pitchFamily="34" charset="0"/>
                <a:ea typeface="Calibri" panose="020F0502020204030204" pitchFamily="34" charset="0"/>
                <a:cs typeface="Times New Roman" panose="02020603050405020304" pitchFamily="18" charset="0"/>
              </a:rPr>
              <a:t> network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addresses</a:t>
            </a:r>
            <a:r>
              <a:rPr lang="tr-TR" sz="1800" dirty="0">
                <a:effectLst/>
                <a:latin typeface="Calibri" panose="020F0502020204030204" pitchFamily="34" charset="0"/>
                <a:ea typeface="Calibri" panose="020F0502020204030204" pitchFamily="34" charset="0"/>
                <a:cs typeface="Times New Roman" panose="02020603050405020304" pitchFamily="18" charset="0"/>
              </a:rPr>
              <a:t> is sent,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is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performed</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68D615F7-3B0A-4092-94AD-8F005835C621}"/>
              </a:ext>
            </a:extLst>
          </p:cNvPr>
          <p:cNvSpPr>
            <a:spLocks noGrp="1"/>
          </p:cNvSpPr>
          <p:nvPr>
            <p:ph type="body" sz="quarter" idx="3"/>
          </p:nvPr>
        </p:nvSpPr>
        <p:spPr/>
        <p:txBody>
          <a:bodyPr/>
          <a:lstStyle/>
          <a:p>
            <a:r>
              <a:rPr lang="tr-TR" sz="2400" b="1" dirty="0">
                <a:effectLst/>
                <a:latin typeface="Calibri" panose="020F0502020204030204" pitchFamily="34" charset="0"/>
                <a:ea typeface="Calibri" panose="020F0502020204030204" pitchFamily="34" charset="0"/>
                <a:cs typeface="Times New Roman" panose="02020603050405020304" pitchFamily="18" charset="0"/>
              </a:rPr>
              <a:t>How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Does</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ARP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Work</a:t>
            </a:r>
            <a:r>
              <a:rPr lang="tr-TR"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Content Placeholder 9">
            <a:extLst>
              <a:ext uri="{FF2B5EF4-FFF2-40B4-BE49-F238E27FC236}">
                <a16:creationId xmlns:a16="http://schemas.microsoft.com/office/drawing/2014/main" id="{EA0A7F1B-163C-4A16-B81A-7A1C6171C67F}"/>
              </a:ext>
            </a:extLst>
          </p:cNvPr>
          <p:cNvSpPr>
            <a:spLocks noGrp="1"/>
          </p:cNvSpPr>
          <p:nvPr>
            <p:ph sz="quarter" idx="4"/>
          </p:nvPr>
        </p:nvSpPr>
        <p:spPr/>
        <p:txBody>
          <a:bodyPr>
            <a:normAutofit fontScale="70000" lnSpcReduction="20000"/>
          </a:bodyPr>
          <a:lstStyle/>
          <a:p>
            <a:r>
              <a:rPr lang="tr-TR" sz="1800" dirty="0" err="1">
                <a:effectLst/>
                <a:latin typeface="Calibri" panose="020F0502020204030204" pitchFamily="34" charset="0"/>
                <a:ea typeface="Calibri" panose="020F0502020204030204" pitchFamily="34" charset="0"/>
                <a:cs typeface="Times New Roman" panose="02020603050405020304" pitchFamily="18" charset="0"/>
              </a:rPr>
              <a:t>Packets</a:t>
            </a:r>
            <a:r>
              <a:rPr lang="tr-TR" sz="1800" dirty="0">
                <a:effectLst/>
                <a:latin typeface="Calibri" panose="020F0502020204030204" pitchFamily="34" charset="0"/>
                <a:ea typeface="Calibri" panose="020F0502020204030204" pitchFamily="34" charset="0"/>
                <a:cs typeface="Times New Roman" panose="02020603050405020304" pitchFamily="18" charset="0"/>
              </a:rPr>
              <a:t> of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arrive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gateway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destined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particular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host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machine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gateway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piece</a:t>
            </a:r>
            <a:r>
              <a:rPr lang="tr-TR" sz="1800" dirty="0">
                <a:effectLst/>
                <a:latin typeface="Calibri" panose="020F0502020204030204" pitchFamily="34" charset="0"/>
                <a:ea typeface="Calibri" panose="020F0502020204030204" pitchFamily="34" charset="0"/>
                <a:cs typeface="Times New Roman" panose="02020603050405020304" pitchFamily="18" charset="0"/>
              </a:rPr>
              <a:t> of hardware on a network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that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allows</a:t>
            </a:r>
            <a:r>
              <a:rPr lang="tr-TR" sz="1800" dirty="0">
                <a:effectLst/>
                <a:latin typeface="Calibri" panose="020F0502020204030204" pitchFamily="34" charset="0"/>
                <a:ea typeface="Calibri" panose="020F0502020204030204" pitchFamily="34" charset="0"/>
                <a:cs typeface="Times New Roman" panose="02020603050405020304" pitchFamily="18" charset="0"/>
              </a:rPr>
              <a:t>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flow</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from</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one</a:t>
            </a:r>
            <a:r>
              <a:rPr lang="tr-TR" sz="1800" dirty="0">
                <a:effectLst/>
                <a:latin typeface="Calibri" panose="020F0502020204030204" pitchFamily="34" charset="0"/>
                <a:ea typeface="Calibri" panose="020F0502020204030204" pitchFamily="34" charset="0"/>
                <a:cs typeface="Times New Roman" panose="02020603050405020304" pitchFamily="18" charset="0"/>
              </a:rPr>
              <a:t> network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another</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asks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program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find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 MAC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that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matches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IP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cache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keeps</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record</a:t>
            </a:r>
            <a:r>
              <a:rPr lang="tr-TR" sz="1800" dirty="0">
                <a:effectLst/>
                <a:latin typeface="Calibri" panose="020F0502020204030204" pitchFamily="34" charset="0"/>
                <a:ea typeface="Calibri" panose="020F0502020204030204" pitchFamily="34" charset="0"/>
                <a:cs typeface="Times New Roman" panose="02020603050405020304" pitchFamily="18" charset="0"/>
              </a:rPr>
              <a:t> of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each</a:t>
            </a:r>
            <a:r>
              <a:rPr lang="tr-TR" sz="1800" dirty="0">
                <a:effectLst/>
                <a:latin typeface="Calibri" panose="020F0502020204030204" pitchFamily="34" charset="0"/>
                <a:ea typeface="Calibri" panose="020F0502020204030204" pitchFamily="34" charset="0"/>
                <a:cs typeface="Times New Roman" panose="02020603050405020304" pitchFamily="18" charset="0"/>
              </a:rPr>
              <a:t> IP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its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matching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MAC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cache</a:t>
            </a:r>
            <a:r>
              <a:rPr lang="tr-TR" sz="1800" dirty="0">
                <a:effectLst/>
                <a:latin typeface="Calibri" panose="020F0502020204030204" pitchFamily="34" charset="0"/>
                <a:ea typeface="Calibri" panose="020F0502020204030204" pitchFamily="34" charset="0"/>
                <a:cs typeface="Times New Roman" panose="02020603050405020304" pitchFamily="18" charset="0"/>
              </a:rPr>
              <a:t> is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dynamic</a:t>
            </a:r>
            <a:r>
              <a:rPr lang="tr-TR" sz="1800" dirty="0">
                <a:effectLst/>
                <a:latin typeface="Calibri" panose="020F0502020204030204" pitchFamily="34" charset="0"/>
                <a:ea typeface="Calibri" panose="020F0502020204030204" pitchFamily="34" charset="0"/>
                <a:cs typeface="Times New Roman" panose="02020603050405020304" pitchFamily="18" charset="0"/>
              </a:rPr>
              <a:t>, but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users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on a network can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also</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configure</a:t>
            </a:r>
            <a:r>
              <a:rPr lang="tr-TR" sz="1800" dirty="0">
                <a:effectLst/>
                <a:latin typeface="Calibri" panose="020F0502020204030204" pitchFamily="34" charset="0"/>
                <a:ea typeface="Calibri" panose="020F0502020204030204" pitchFamily="34" charset="0"/>
                <a:cs typeface="Times New Roman" panose="02020603050405020304" pitchFamily="18" charset="0"/>
              </a:rPr>
              <a:t> 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static</a:t>
            </a:r>
            <a:r>
              <a:rPr lang="tr-TR" sz="1800"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table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containing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IP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addresses</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MAC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addresses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995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A543-E857-4B87-BFB5-F154CBDDCE38}"/>
              </a:ext>
            </a:extLst>
          </p:cNvPr>
          <p:cNvSpPr>
            <a:spLocks noGrp="1"/>
          </p:cNvSpPr>
          <p:nvPr>
            <p:ph type="title"/>
          </p:nvPr>
        </p:nvSpPr>
        <p:spPr/>
        <p:txBody>
          <a:bodyPr>
            <a:noAutofit/>
          </a:bodyPr>
          <a:lstStyle/>
          <a:p>
            <a:pPr algn="ct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What</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Are</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Types</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of ARP?</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2CE592A4-6E85-4AA5-9904-7FFC4F7773FF}"/>
              </a:ext>
            </a:extLst>
          </p:cNvPr>
          <p:cNvSpPr>
            <a:spLocks noGrp="1"/>
          </p:cNvSpPr>
          <p:nvPr>
            <p:ph idx="1"/>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Proxy ARP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Gratuitous</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ARP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Reverse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RARP</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Inverse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ARP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IARP</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80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Man In-The Middle Attack</a:t>
            </a:r>
          </a:p>
        </p:txBody>
      </p:sp>
      <p:sp>
        <p:nvSpPr>
          <p:cNvPr id="5" name="Content Placeholder 4"/>
          <p:cNvSpPr>
            <a:spLocks noGrp="1"/>
          </p:cNvSpPr>
          <p:nvPr>
            <p:ph idx="1"/>
          </p:nvPr>
        </p:nvSpPr>
        <p:spPr/>
        <p:txBody>
          <a:bodyPr>
            <a:normAutofit/>
          </a:bodyPr>
          <a:lstStyle/>
          <a:p>
            <a:r>
              <a:rPr lang="en-US" sz="2000" dirty="0"/>
              <a:t>(MITM) are a common type of cybersecurity attack that allows attackers to eavesdrop on the communication between two targets. The attack takes place in between two legitimately communicating hosts, allowing the attacker to “listen” to a conversation they should normally not be able to listen to, hence the name “man-in-the-middle</a:t>
            </a:r>
            <a:r>
              <a:rPr lang="tr-TR" sz="2000" dirty="0"/>
              <a:t>.</a:t>
            </a:r>
            <a:endParaRPr lang="en-US" sz="2000" dirty="0"/>
          </a:p>
        </p:txBody>
      </p:sp>
      <p:pic>
        <p:nvPicPr>
          <p:cNvPr id="3" name="Picture 2">
            <a:extLst>
              <a:ext uri="{FF2B5EF4-FFF2-40B4-BE49-F238E27FC236}">
                <a16:creationId xmlns:a16="http://schemas.microsoft.com/office/drawing/2014/main" id="{43537C52-B179-4447-A8BF-24F1C22CD260}"/>
              </a:ext>
            </a:extLst>
          </p:cNvPr>
          <p:cNvPicPr>
            <a:picLocks noChangeAspect="1"/>
          </p:cNvPicPr>
          <p:nvPr/>
        </p:nvPicPr>
        <p:blipFill>
          <a:blip r:embed="rId2"/>
          <a:stretch>
            <a:fillRect/>
          </a:stretch>
        </p:blipFill>
        <p:spPr>
          <a:xfrm>
            <a:off x="5209080" y="3071315"/>
            <a:ext cx="3183329" cy="2010906"/>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B276-A11A-43E5-9A4A-10C5F88E8727}"/>
              </a:ext>
            </a:extLst>
          </p:cNvPr>
          <p:cNvSpPr>
            <a:spLocks noGrp="1"/>
          </p:cNvSpPr>
          <p:nvPr>
            <p:ph type="title"/>
          </p:nvPr>
        </p:nvSpPr>
        <p:spPr/>
        <p:txBody>
          <a:bodyPr/>
          <a:lstStyle/>
          <a:p>
            <a:pPr algn="ctr"/>
            <a:r>
              <a:rPr lang="en-US" dirty="0"/>
              <a:t>MITM attack is also known as:</a:t>
            </a:r>
          </a:p>
        </p:txBody>
      </p:sp>
      <p:pic>
        <p:nvPicPr>
          <p:cNvPr id="5" name="Content Placeholder 4">
            <a:extLst>
              <a:ext uri="{FF2B5EF4-FFF2-40B4-BE49-F238E27FC236}">
                <a16:creationId xmlns:a16="http://schemas.microsoft.com/office/drawing/2014/main" id="{2E8D2C65-8A3B-4763-8118-068D8D3D6A90}"/>
              </a:ext>
            </a:extLst>
          </p:cNvPr>
          <p:cNvPicPr>
            <a:picLocks noGrp="1" noChangeAspect="1"/>
          </p:cNvPicPr>
          <p:nvPr>
            <p:ph idx="1"/>
          </p:nvPr>
        </p:nvPicPr>
        <p:blipFill>
          <a:blip r:embed="rId2"/>
          <a:stretch>
            <a:fillRect/>
          </a:stretch>
        </p:blipFill>
        <p:spPr>
          <a:xfrm>
            <a:off x="2901950" y="1811338"/>
            <a:ext cx="3429000" cy="2305050"/>
          </a:xfrm>
        </p:spPr>
      </p:pic>
    </p:spTree>
    <p:extLst>
      <p:ext uri="{BB962C8B-B14F-4D97-AF65-F5344CB8AC3E}">
        <p14:creationId xmlns:p14="http://schemas.microsoft.com/office/powerpoint/2010/main" val="209691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On-screen Show (16:9)</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INFORMATION SECURITY  SYSTEM DESIGN</vt:lpstr>
      <vt:lpstr>What is Sniffing?</vt:lpstr>
      <vt:lpstr>There are two types:</vt:lpstr>
      <vt:lpstr>What is Address Resolution Protocol (ARP)?</vt:lpstr>
      <vt:lpstr>What Are the Types of ARP? </vt:lpstr>
      <vt:lpstr>Man In-The Middle Attack</vt:lpstr>
      <vt:lpstr>MITM attack is also known 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2021-06-10T09:02:40Z</dcterms:modified>
</cp:coreProperties>
</file>