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8"/>
  </p:notesMasterIdLst>
  <p:sldIdLst>
    <p:sldId id="257" r:id="rId3"/>
    <p:sldId id="259" r:id="rId4"/>
    <p:sldId id="266" r:id="rId5"/>
    <p:sldId id="260" r:id="rId6"/>
    <p:sldId id="268" r:id="rId7"/>
    <p:sldId id="269" r:id="rId8"/>
    <p:sldId id="262" r:id="rId9"/>
    <p:sldId id="261" r:id="rId10"/>
    <p:sldId id="274" r:id="rId11"/>
    <p:sldId id="275" r:id="rId12"/>
    <p:sldId id="276" r:id="rId13"/>
    <p:sldId id="277" r:id="rId14"/>
    <p:sldId id="278" r:id="rId15"/>
    <p:sldId id="280" r:id="rId16"/>
    <p:sldId id="281" r:id="rId17"/>
    <p:sldId id="282" r:id="rId18"/>
    <p:sldId id="283" r:id="rId19"/>
    <p:sldId id="284" r:id="rId20"/>
    <p:sldId id="285" r:id="rId21"/>
    <p:sldId id="272" r:id="rId22"/>
    <p:sldId id="286" r:id="rId23"/>
    <p:sldId id="273" r:id="rId24"/>
    <p:sldId id="287" r:id="rId25"/>
    <p:sldId id="264" r:id="rId26"/>
    <p:sldId id="265"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6B35A-7C26-4A3E-9B7A-981338F12961}" v="226" dt="2023-05-07T14:38:3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3284" autoAdjust="0"/>
  </p:normalViewPr>
  <p:slideViewPr>
    <p:cSldViewPr snapToGrid="0">
      <p:cViewPr varScale="1">
        <p:scale>
          <a:sx n="77" d="100"/>
          <a:sy n="77"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B75-3591-4A0B-B745-C5048765CA8F}" type="datetimeFigureOut">
              <a:t>6/8/2024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B898A-7336-41CF-8174-87B282F05BAC}" type="slidenum">
              <a:t>‹#›</a:t>
            </a:fld>
            <a:endParaRPr lang="en-GB"/>
          </a:p>
        </p:txBody>
      </p:sp>
    </p:spTree>
    <p:extLst>
      <p:ext uri="{BB962C8B-B14F-4D97-AF65-F5344CB8AC3E}">
        <p14:creationId xmlns:p14="http://schemas.microsoft.com/office/powerpoint/2010/main" val="37982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10</a:t>
            </a:fld>
            <a:endParaRPr lang="en-GB"/>
          </a:p>
        </p:txBody>
      </p:sp>
    </p:spTree>
    <p:extLst>
      <p:ext uri="{BB962C8B-B14F-4D97-AF65-F5344CB8AC3E}">
        <p14:creationId xmlns:p14="http://schemas.microsoft.com/office/powerpoint/2010/main" val="187519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11</a:t>
            </a:fld>
            <a:endParaRPr lang="en-GB"/>
          </a:p>
        </p:txBody>
      </p:sp>
    </p:spTree>
    <p:extLst>
      <p:ext uri="{BB962C8B-B14F-4D97-AF65-F5344CB8AC3E}">
        <p14:creationId xmlns:p14="http://schemas.microsoft.com/office/powerpoint/2010/main" val="167590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12</a:t>
            </a:fld>
            <a:endParaRPr lang="en-GB"/>
          </a:p>
        </p:txBody>
      </p:sp>
    </p:spTree>
    <p:extLst>
      <p:ext uri="{BB962C8B-B14F-4D97-AF65-F5344CB8AC3E}">
        <p14:creationId xmlns:p14="http://schemas.microsoft.com/office/powerpoint/2010/main" val="194160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13</a:t>
            </a:fld>
            <a:endParaRPr lang="en-GB"/>
          </a:p>
        </p:txBody>
      </p:sp>
    </p:spTree>
    <p:extLst>
      <p:ext uri="{BB962C8B-B14F-4D97-AF65-F5344CB8AC3E}">
        <p14:creationId xmlns:p14="http://schemas.microsoft.com/office/powerpoint/2010/main" val="374234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14</a:t>
            </a:fld>
            <a:endParaRPr lang="en-GB"/>
          </a:p>
        </p:txBody>
      </p:sp>
    </p:spTree>
    <p:extLst>
      <p:ext uri="{BB962C8B-B14F-4D97-AF65-F5344CB8AC3E}">
        <p14:creationId xmlns:p14="http://schemas.microsoft.com/office/powerpoint/2010/main" val="360759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15</a:t>
            </a:fld>
            <a:endParaRPr lang="en-GB"/>
          </a:p>
        </p:txBody>
      </p:sp>
    </p:spTree>
    <p:extLst>
      <p:ext uri="{BB962C8B-B14F-4D97-AF65-F5344CB8AC3E}">
        <p14:creationId xmlns:p14="http://schemas.microsoft.com/office/powerpoint/2010/main" val="2820484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16</a:t>
            </a:fld>
            <a:endParaRPr lang="en-GB"/>
          </a:p>
        </p:txBody>
      </p:sp>
    </p:spTree>
    <p:extLst>
      <p:ext uri="{BB962C8B-B14F-4D97-AF65-F5344CB8AC3E}">
        <p14:creationId xmlns:p14="http://schemas.microsoft.com/office/powerpoint/2010/main" val="50176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17</a:t>
            </a:fld>
            <a:endParaRPr lang="en-GB"/>
          </a:p>
        </p:txBody>
      </p:sp>
    </p:spTree>
    <p:extLst>
      <p:ext uri="{BB962C8B-B14F-4D97-AF65-F5344CB8AC3E}">
        <p14:creationId xmlns:p14="http://schemas.microsoft.com/office/powerpoint/2010/main" val="3337583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18</a:t>
            </a:fld>
            <a:endParaRPr lang="en-GB"/>
          </a:p>
        </p:txBody>
      </p:sp>
    </p:spTree>
    <p:extLst>
      <p:ext uri="{BB962C8B-B14F-4D97-AF65-F5344CB8AC3E}">
        <p14:creationId xmlns:p14="http://schemas.microsoft.com/office/powerpoint/2010/main" val="2644366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19</a:t>
            </a:fld>
            <a:endParaRPr lang="en-GB"/>
          </a:p>
        </p:txBody>
      </p:sp>
    </p:spTree>
    <p:extLst>
      <p:ext uri="{BB962C8B-B14F-4D97-AF65-F5344CB8AC3E}">
        <p14:creationId xmlns:p14="http://schemas.microsoft.com/office/powerpoint/2010/main" val="288935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2</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20</a:t>
            </a:fld>
            <a:endParaRPr lang="en-GB"/>
          </a:p>
        </p:txBody>
      </p:sp>
    </p:spTree>
    <p:extLst>
      <p:ext uri="{BB962C8B-B14F-4D97-AF65-F5344CB8AC3E}">
        <p14:creationId xmlns:p14="http://schemas.microsoft.com/office/powerpoint/2010/main" val="163291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21</a:t>
            </a:fld>
            <a:endParaRPr lang="en-GB"/>
          </a:p>
        </p:txBody>
      </p:sp>
    </p:spTree>
    <p:extLst>
      <p:ext uri="{BB962C8B-B14F-4D97-AF65-F5344CB8AC3E}">
        <p14:creationId xmlns:p14="http://schemas.microsoft.com/office/powerpoint/2010/main" val="1063400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22</a:t>
            </a:fld>
            <a:endParaRPr lang="en-GB"/>
          </a:p>
        </p:txBody>
      </p:sp>
    </p:spTree>
    <p:extLst>
      <p:ext uri="{BB962C8B-B14F-4D97-AF65-F5344CB8AC3E}">
        <p14:creationId xmlns:p14="http://schemas.microsoft.com/office/powerpoint/2010/main" val="176223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23</a:t>
            </a:fld>
            <a:endParaRPr lang="en-GB"/>
          </a:p>
        </p:txBody>
      </p:sp>
    </p:spTree>
    <p:extLst>
      <p:ext uri="{BB962C8B-B14F-4D97-AF65-F5344CB8AC3E}">
        <p14:creationId xmlns:p14="http://schemas.microsoft.com/office/powerpoint/2010/main" val="2749142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3</a:t>
            </a:fld>
            <a:endParaRPr lang="en-GB"/>
          </a:p>
        </p:txBody>
      </p:sp>
    </p:spTree>
    <p:extLst>
      <p:ext uri="{BB962C8B-B14F-4D97-AF65-F5344CB8AC3E}">
        <p14:creationId xmlns:p14="http://schemas.microsoft.com/office/powerpoint/2010/main" val="358439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4</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5</a:t>
            </a:fld>
            <a:endParaRPr lang="en-GB"/>
          </a:p>
        </p:txBody>
      </p:sp>
    </p:spTree>
    <p:extLst>
      <p:ext uri="{BB962C8B-B14F-4D97-AF65-F5344CB8AC3E}">
        <p14:creationId xmlns:p14="http://schemas.microsoft.com/office/powerpoint/2010/main" val="27263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6</a:t>
            </a:fld>
            <a:endParaRPr lang="en-GB"/>
          </a:p>
        </p:txBody>
      </p:sp>
    </p:spTree>
    <p:extLst>
      <p:ext uri="{BB962C8B-B14F-4D97-AF65-F5344CB8AC3E}">
        <p14:creationId xmlns:p14="http://schemas.microsoft.com/office/powerpoint/2010/main" val="270458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Remove this slide from your final presentation. </a:t>
            </a:r>
          </a:p>
          <a:p>
            <a:r>
              <a:rPr lang="en-US" dirty="0"/>
              <a:t>This example architecture diagram shows a solution to configure a webhook to link Git with AWS. You can find this example in the Toolkits for PowerPoint at </a:t>
            </a:r>
            <a:r>
              <a:rPr lang="en-US" dirty="0">
                <a:hlinkClick r:id="rId3"/>
              </a:rPr>
              <a:t>https://aws.amazon.com/architecture/icons</a:t>
            </a:r>
            <a:r>
              <a:rPr lang="en-US" dirty="0"/>
              <a:t>.</a:t>
            </a:r>
          </a:p>
        </p:txBody>
      </p:sp>
      <p:sp>
        <p:nvSpPr>
          <p:cNvPr id="4" name="Slide Number Placeholder 3"/>
          <p:cNvSpPr>
            <a:spLocks noGrp="1"/>
          </p:cNvSpPr>
          <p:nvPr>
            <p:ph type="sldNum" sz="quarter" idx="5"/>
          </p:nvPr>
        </p:nvSpPr>
        <p:spPr/>
        <p:txBody>
          <a:bodyPr/>
          <a:lstStyle/>
          <a:p>
            <a:fld id="{4C9B898A-7336-41CF-8174-87B282F05BAC}" type="slidenum">
              <a:t>7</a:t>
            </a:fld>
            <a:endParaRPr lang="en-GB"/>
          </a:p>
        </p:txBody>
      </p:sp>
    </p:spTree>
    <p:extLst>
      <p:ext uri="{BB962C8B-B14F-4D97-AF65-F5344CB8AC3E}">
        <p14:creationId xmlns:p14="http://schemas.microsoft.com/office/powerpoint/2010/main" val="179855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8</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9</a:t>
            </a:fld>
            <a:endParaRPr lang="en-GB"/>
          </a:p>
        </p:txBody>
      </p:sp>
    </p:spTree>
    <p:extLst>
      <p:ext uri="{BB962C8B-B14F-4D97-AF65-F5344CB8AC3E}">
        <p14:creationId xmlns:p14="http://schemas.microsoft.com/office/powerpoint/2010/main" val="179807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2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2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2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28"/>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30"/>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pricing-calculator/index.html"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s://www.youtube.com/watch?v=aeLdPYGnn_Q" TargetMode="External"/><Relationship Id="rId5" Type="http://schemas.openxmlformats.org/officeDocument/2006/relationships/hyperlink" Target="https://docs.aws.amazon.com/cli/latest/reference/secretsmanager/create-secret.html" TargetMode="External"/><Relationship Id="rId4" Type="http://schemas.openxmlformats.org/officeDocument/2006/relationships/hyperlink" Target="https://docs.aws.amazon.com/elasticloadbalancing/latest/application/application-load-balancers.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5766733" y="2920558"/>
            <a:ext cx="5785600" cy="630400"/>
          </a:xfrm>
          <a:prstGeom prst="rect">
            <a:avLst/>
          </a:prstGeom>
          <a:noFill/>
          <a:ln>
            <a:noFill/>
          </a:ln>
        </p:spPr>
        <p:txBody>
          <a:bodyPr spcFirstLastPara="1" wrap="square" lIns="121900" tIns="121900" rIns="121900" bIns="121900" anchor="t" anchorCtr="0">
            <a:noAutofit/>
          </a:bodyPr>
          <a:lstStyle/>
          <a:p>
            <a:pPr>
              <a:buSzPts val="1700"/>
            </a:pPr>
            <a:r>
              <a:rPr lang="en" sz="2000" b="1" dirty="0">
                <a:latin typeface="Nunito"/>
                <a:ea typeface="Nunito"/>
                <a:cs typeface="Nunito"/>
                <a:sym typeface="Nunito"/>
              </a:rPr>
              <a:t>IT </a:t>
            </a:r>
            <a:r>
              <a:rPr lang="bs-Latn-BA" sz="2000" b="1" dirty="0">
                <a:latin typeface="Nunito"/>
                <a:ea typeface="Nunito"/>
                <a:cs typeface="Nunito"/>
                <a:sym typeface="Nunito"/>
              </a:rPr>
              <a:t>334</a:t>
            </a:r>
            <a:r>
              <a:rPr lang="en" sz="2000" b="1" dirty="0">
                <a:latin typeface="Nunito"/>
                <a:ea typeface="Nunito"/>
                <a:cs typeface="Nunito"/>
                <a:sym typeface="Nunito"/>
              </a:rPr>
              <a:t> – DevOps Engineering on AWS Cloud</a:t>
            </a:r>
            <a:endParaRPr sz="2000" b="1" dirty="0">
              <a:latin typeface="Nunito"/>
              <a:ea typeface="Nunito"/>
              <a:cs typeface="Nunito"/>
              <a:sym typeface="Nunito"/>
            </a:endParaRPr>
          </a:p>
        </p:txBody>
      </p:sp>
      <p:sp>
        <p:nvSpPr>
          <p:cNvPr id="55" name="Google Shape;55;p1"/>
          <p:cNvSpPr txBox="1"/>
          <p:nvPr/>
        </p:nvSpPr>
        <p:spPr>
          <a:xfrm>
            <a:off x="5766733" y="3354667"/>
            <a:ext cx="6351376" cy="630400"/>
          </a:xfrm>
          <a:prstGeom prst="rect">
            <a:avLst/>
          </a:prstGeom>
          <a:noFill/>
          <a:ln>
            <a:noFill/>
          </a:ln>
        </p:spPr>
        <p:txBody>
          <a:bodyPr spcFirstLastPara="1" wrap="square" lIns="121900" tIns="121900" rIns="121900" bIns="121900" anchor="t" anchorCtr="0">
            <a:noAutofit/>
          </a:bodyPr>
          <a:lstStyle/>
          <a:p>
            <a:r>
              <a:rPr lang="bs-Latn-BA" sz="2900" dirty="0">
                <a:latin typeface="Nunito Black"/>
                <a:sym typeface="Nunito Black"/>
              </a:rPr>
              <a:t>Project – Building a </a:t>
            </a:r>
            <a:r>
              <a:rPr lang="bs-Latn-BA" sz="2900" dirty="0" err="1">
                <a:latin typeface="Nunito Black"/>
                <a:sym typeface="Nunito Black"/>
              </a:rPr>
              <a:t>Highly</a:t>
            </a:r>
            <a:r>
              <a:rPr lang="bs-Latn-BA" sz="2900" dirty="0">
                <a:latin typeface="Nunito Black"/>
                <a:sym typeface="Nunito Black"/>
              </a:rPr>
              <a:t> </a:t>
            </a:r>
            <a:r>
              <a:rPr lang="bs-Latn-BA" sz="2900" dirty="0" err="1">
                <a:latin typeface="Nunito Black"/>
                <a:sym typeface="Nunito Black"/>
              </a:rPr>
              <a:t>Available</a:t>
            </a:r>
            <a:r>
              <a:rPr lang="bs-Latn-BA" sz="2900" dirty="0">
                <a:latin typeface="Nunito Black"/>
                <a:sym typeface="Nunito Black"/>
              </a:rPr>
              <a:t>, </a:t>
            </a:r>
            <a:r>
              <a:rPr lang="bs-Latn-BA" sz="2900" dirty="0" err="1">
                <a:latin typeface="Nunito Black"/>
                <a:sym typeface="Nunito Black"/>
              </a:rPr>
              <a:t>Scalable</a:t>
            </a:r>
            <a:r>
              <a:rPr lang="bs-Latn-BA" sz="2900" dirty="0">
                <a:latin typeface="Nunito Black"/>
                <a:sym typeface="Nunito Black"/>
              </a:rPr>
              <a:t> Web </a:t>
            </a:r>
            <a:r>
              <a:rPr lang="bs-Latn-BA" sz="2900" dirty="0" err="1">
                <a:latin typeface="Nunito Black"/>
                <a:sym typeface="Nunito Black"/>
              </a:rPr>
              <a:t>Application</a:t>
            </a:r>
            <a:r>
              <a:rPr lang="bs-Latn-BA" sz="2900" dirty="0">
                <a:latin typeface="Nunito Black"/>
                <a:sym typeface="Nunito Black"/>
              </a:rPr>
              <a:t/>
            </a:r>
            <a:br>
              <a:rPr lang="bs-Latn-BA" sz="2900" dirty="0">
                <a:latin typeface="Nunito Black"/>
                <a:sym typeface="Nunito Black"/>
              </a:rPr>
            </a:br>
            <a:endParaRPr lang="bs-Latn-BA" sz="2900" dirty="0">
              <a:latin typeface="Nunito Black"/>
            </a:endParaRPr>
          </a:p>
        </p:txBody>
      </p:sp>
      <p:sp>
        <p:nvSpPr>
          <p:cNvPr id="56" name="Google Shape;56;p1"/>
          <p:cNvSpPr txBox="1"/>
          <p:nvPr/>
        </p:nvSpPr>
        <p:spPr>
          <a:xfrm>
            <a:off x="774953" y="5588612"/>
            <a:ext cx="2408145" cy="1218465"/>
          </a:xfrm>
          <a:prstGeom prst="rect">
            <a:avLst/>
          </a:prstGeom>
          <a:noFill/>
          <a:ln>
            <a:noFill/>
          </a:ln>
        </p:spPr>
        <p:txBody>
          <a:bodyPr spcFirstLastPara="1" wrap="square" lIns="121900" tIns="121900" rIns="121900" bIns="121900" anchor="t" anchorCtr="0">
            <a:noAutofit/>
          </a:bodyPr>
          <a:lstStyle/>
          <a:p>
            <a:pPr>
              <a:buSzPts val="1200"/>
            </a:pPr>
            <a:r>
              <a:rPr lang="en-US" sz="1600" b="1" dirty="0">
                <a:latin typeface="Nunito"/>
                <a:ea typeface="Nunito"/>
                <a:cs typeface="Nunito"/>
              </a:rPr>
              <a:t>Group </a:t>
            </a:r>
            <a:r>
              <a:rPr lang="en-US" sz="1600" b="1" dirty="0" smtClean="0">
                <a:latin typeface="Nunito"/>
                <a:ea typeface="Nunito"/>
                <a:cs typeface="Nunito"/>
              </a:rPr>
              <a:t>11:</a:t>
            </a:r>
            <a:r>
              <a:rPr lang="en-US" sz="1600" b="1" dirty="0">
                <a:latin typeface="Nunito"/>
                <a:ea typeface="Nunito"/>
                <a:cs typeface="Nunito"/>
              </a:rPr>
              <a:t/>
            </a:r>
            <a:br>
              <a:rPr lang="en-US" sz="1600" b="1" dirty="0">
                <a:latin typeface="Nunito"/>
                <a:ea typeface="Nunito"/>
                <a:cs typeface="Nunito"/>
              </a:rPr>
            </a:br>
            <a:r>
              <a:rPr lang="en-US" sz="1600" dirty="0" err="1" smtClean="0">
                <a:latin typeface="Nunito"/>
                <a:ea typeface="Nunito"/>
                <a:cs typeface="Nunito"/>
              </a:rPr>
              <a:t>Kerim</a:t>
            </a:r>
            <a:r>
              <a:rPr lang="en-US" sz="1600" dirty="0" smtClean="0">
                <a:latin typeface="Nunito"/>
                <a:ea typeface="Nunito"/>
                <a:cs typeface="Nunito"/>
              </a:rPr>
              <a:t> </a:t>
            </a:r>
            <a:r>
              <a:rPr lang="bs-Latn-BA" sz="1600" dirty="0" smtClean="0">
                <a:latin typeface="Nunito"/>
                <a:ea typeface="Nunito"/>
                <a:cs typeface="Nunito"/>
              </a:rPr>
              <a:t>Šabić</a:t>
            </a:r>
            <a:r>
              <a:rPr lang="en-US" sz="1600" dirty="0">
                <a:latin typeface="Nunito"/>
                <a:ea typeface="Nunito"/>
                <a:cs typeface="Nunito"/>
              </a:rPr>
              <a:t/>
            </a:r>
            <a:br>
              <a:rPr lang="en-US" sz="1600" dirty="0">
                <a:latin typeface="Nunito"/>
                <a:ea typeface="Nunito"/>
                <a:cs typeface="Nunito"/>
              </a:rPr>
            </a:br>
            <a:r>
              <a:rPr lang="bs-Latn-BA" sz="1600" dirty="0" smtClean="0">
                <a:latin typeface="Nunito"/>
                <a:ea typeface="Nunito"/>
                <a:cs typeface="Nunito"/>
              </a:rPr>
              <a:t>Ajla Korman</a:t>
            </a:r>
            <a:endParaRPr lang="en-US" dirty="0"/>
          </a:p>
        </p:txBody>
      </p:sp>
      <p:sp>
        <p:nvSpPr>
          <p:cNvPr id="2" name="Google Shape;56;p1">
            <a:extLst>
              <a:ext uri="{FF2B5EF4-FFF2-40B4-BE49-F238E27FC236}">
                <a16:creationId xmlns:a16="http://schemas.microsoft.com/office/drawing/2014/main" id="{BABB3A38-A9A8-FCB1-46E2-770B258857C4}"/>
              </a:ext>
            </a:extLst>
          </p:cNvPr>
          <p:cNvSpPr txBox="1"/>
          <p:nvPr/>
        </p:nvSpPr>
        <p:spPr>
          <a:xfrm>
            <a:off x="2475863" y="5837090"/>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3" name="Google Shape;56;p1">
            <a:extLst>
              <a:ext uri="{FF2B5EF4-FFF2-40B4-BE49-F238E27FC236}">
                <a16:creationId xmlns:a16="http://schemas.microsoft.com/office/drawing/2014/main" id="{7D7662F5-7A32-C07E-9AD8-92C6BA2D0C39}"/>
              </a:ext>
            </a:extLst>
          </p:cNvPr>
          <p:cNvSpPr txBox="1"/>
          <p:nvPr/>
        </p:nvSpPr>
        <p:spPr>
          <a:xfrm>
            <a:off x="4667659" y="5863166"/>
            <a:ext cx="2308754" cy="994834"/>
          </a:xfrm>
          <a:prstGeom prst="rect">
            <a:avLst/>
          </a:prstGeom>
          <a:noFill/>
          <a:ln>
            <a:noFill/>
          </a:ln>
        </p:spPr>
        <p:txBody>
          <a:bodyPr spcFirstLastPara="1" wrap="square" lIns="121900" tIns="121900" rIns="121900" bIns="121900" anchor="t" anchorCtr="0">
            <a:noAutofit/>
          </a:bodyPr>
          <a:lstStyle/>
          <a:p>
            <a:r>
              <a:rPr lang="en-US" sz="1600" b="1" dirty="0" smtClean="0">
                <a:latin typeface="Nunito"/>
              </a:rPr>
              <a:t>Date</a:t>
            </a:r>
            <a:r>
              <a:rPr lang="en-US" sz="1600" b="1" dirty="0" smtClean="0">
                <a:latin typeface="Nunito"/>
              </a:rPr>
              <a:t>: 14.06.2024.</a:t>
            </a:r>
            <a:endParaRPr lang="en-US" sz="1600" b="1" dirty="0">
              <a:latin typeface="Nunito"/>
            </a:endParaRPr>
          </a:p>
        </p:txBody>
      </p:sp>
      <p:sp>
        <p:nvSpPr>
          <p:cNvPr id="4" name="Google Shape;56;p1">
            <a:extLst>
              <a:ext uri="{FF2B5EF4-FFF2-40B4-BE49-F238E27FC236}">
                <a16:creationId xmlns:a16="http://schemas.microsoft.com/office/drawing/2014/main" id="{55B5D172-7E2F-65C4-48AB-7DF2CC3D88DF}"/>
              </a:ext>
            </a:extLst>
          </p:cNvPr>
          <p:cNvSpPr txBox="1"/>
          <p:nvPr/>
        </p:nvSpPr>
        <p:spPr>
          <a:xfrm>
            <a:off x="2757471" y="6118698"/>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5" name="Google Shape;56;p1">
            <a:extLst>
              <a:ext uri="{FF2B5EF4-FFF2-40B4-BE49-F238E27FC236}">
                <a16:creationId xmlns:a16="http://schemas.microsoft.com/office/drawing/2014/main" id="{726C2C00-CF77-6181-28BB-FB9D57C98422}"/>
              </a:ext>
            </a:extLst>
          </p:cNvPr>
          <p:cNvSpPr txBox="1"/>
          <p:nvPr/>
        </p:nvSpPr>
        <p:spPr>
          <a:xfrm>
            <a:off x="8886602" y="5729416"/>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Teacher:</a:t>
            </a:r>
            <a:br>
              <a:rPr lang="en-US" sz="1600" b="1" dirty="0">
                <a:latin typeface="Nunito"/>
              </a:rPr>
            </a:br>
            <a:r>
              <a:rPr lang="en-US" sz="1600" dirty="0" err="1" smtClean="0">
                <a:latin typeface="Nunito"/>
              </a:rPr>
              <a:t>Dženana</a:t>
            </a:r>
            <a:r>
              <a:rPr lang="en-US" sz="1600" dirty="0" smtClean="0">
                <a:latin typeface="Nunito"/>
              </a:rPr>
              <a:t> </a:t>
            </a:r>
            <a:r>
              <a:rPr lang="en-US" sz="1600" dirty="0" err="1" smtClean="0">
                <a:latin typeface="Nunito"/>
              </a:rPr>
              <a:t>Dževlan</a:t>
            </a:r>
            <a:endParaRPr lang="en-US" dirty="0"/>
          </a:p>
        </p:txBody>
      </p:sp>
    </p:spTree>
    <p:extLst>
      <p:ext uri="{BB962C8B-B14F-4D97-AF65-F5344CB8AC3E}">
        <p14:creationId xmlns:p14="http://schemas.microsoft.com/office/powerpoint/2010/main" val="172319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402512" y="831879"/>
            <a:ext cx="9072611" cy="2855576"/>
          </a:xfrm>
          <a:prstGeom prst="rect">
            <a:avLst/>
          </a:prstGeom>
        </p:spPr>
      </p:pic>
      <p:pic>
        <p:nvPicPr>
          <p:cNvPr id="8" name="Picture 7"/>
          <p:cNvPicPr>
            <a:picLocks noChangeAspect="1"/>
          </p:cNvPicPr>
          <p:nvPr/>
        </p:nvPicPr>
        <p:blipFill>
          <a:blip r:embed="rId4"/>
          <a:stretch>
            <a:fillRect/>
          </a:stretch>
        </p:blipFill>
        <p:spPr>
          <a:xfrm>
            <a:off x="1402512" y="3797178"/>
            <a:ext cx="9266632" cy="2999409"/>
          </a:xfrm>
          <a:prstGeom prst="rect">
            <a:avLst/>
          </a:prstGeom>
        </p:spPr>
      </p:pic>
    </p:spTree>
    <p:extLst>
      <p:ext uri="{BB962C8B-B14F-4D97-AF65-F5344CB8AC3E}">
        <p14:creationId xmlns:p14="http://schemas.microsoft.com/office/powerpoint/2010/main" val="3004421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960956" y="831879"/>
            <a:ext cx="10149744" cy="2126753"/>
          </a:xfrm>
          <a:prstGeom prst="rect">
            <a:avLst/>
          </a:prstGeom>
        </p:spPr>
      </p:pic>
      <p:pic>
        <p:nvPicPr>
          <p:cNvPr id="6" name="Picture 5"/>
          <p:cNvPicPr>
            <a:picLocks noChangeAspect="1"/>
          </p:cNvPicPr>
          <p:nvPr/>
        </p:nvPicPr>
        <p:blipFill>
          <a:blip r:embed="rId4"/>
          <a:stretch>
            <a:fillRect/>
          </a:stretch>
        </p:blipFill>
        <p:spPr>
          <a:xfrm>
            <a:off x="960956" y="2958632"/>
            <a:ext cx="10197050" cy="1350260"/>
          </a:xfrm>
          <a:prstGeom prst="rect">
            <a:avLst/>
          </a:prstGeom>
        </p:spPr>
      </p:pic>
      <p:pic>
        <p:nvPicPr>
          <p:cNvPr id="9" name="Picture 8"/>
          <p:cNvPicPr>
            <a:picLocks noChangeAspect="1"/>
          </p:cNvPicPr>
          <p:nvPr/>
        </p:nvPicPr>
        <p:blipFill>
          <a:blip r:embed="rId5"/>
          <a:stretch>
            <a:fillRect/>
          </a:stretch>
        </p:blipFill>
        <p:spPr>
          <a:xfrm>
            <a:off x="960956" y="4490157"/>
            <a:ext cx="10149744" cy="1935363"/>
          </a:xfrm>
          <a:prstGeom prst="rect">
            <a:avLst/>
          </a:prstGeom>
        </p:spPr>
      </p:pic>
    </p:spTree>
    <p:extLst>
      <p:ext uri="{BB962C8B-B14F-4D97-AF65-F5344CB8AC3E}">
        <p14:creationId xmlns:p14="http://schemas.microsoft.com/office/powerpoint/2010/main" val="74505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173660" y="1108447"/>
            <a:ext cx="9669011" cy="2373995"/>
          </a:xfrm>
          <a:prstGeom prst="rect">
            <a:avLst/>
          </a:prstGeom>
        </p:spPr>
      </p:pic>
      <p:pic>
        <p:nvPicPr>
          <p:cNvPr id="10" name="Picture 9"/>
          <p:cNvPicPr>
            <a:picLocks noChangeAspect="1"/>
          </p:cNvPicPr>
          <p:nvPr/>
        </p:nvPicPr>
        <p:blipFill>
          <a:blip r:embed="rId4"/>
          <a:stretch>
            <a:fillRect/>
          </a:stretch>
        </p:blipFill>
        <p:spPr>
          <a:xfrm>
            <a:off x="1259837" y="3588243"/>
            <a:ext cx="9582834" cy="2397789"/>
          </a:xfrm>
          <a:prstGeom prst="rect">
            <a:avLst/>
          </a:prstGeom>
        </p:spPr>
      </p:pic>
    </p:spTree>
    <p:extLst>
      <p:ext uri="{BB962C8B-B14F-4D97-AF65-F5344CB8AC3E}">
        <p14:creationId xmlns:p14="http://schemas.microsoft.com/office/powerpoint/2010/main" val="3653551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832849" y="911032"/>
            <a:ext cx="7778291" cy="2858355"/>
          </a:xfrm>
          <a:prstGeom prst="rect">
            <a:avLst/>
          </a:prstGeom>
        </p:spPr>
      </p:pic>
      <p:pic>
        <p:nvPicPr>
          <p:cNvPr id="9" name="Picture 8"/>
          <p:cNvPicPr>
            <a:picLocks noChangeAspect="1"/>
          </p:cNvPicPr>
          <p:nvPr/>
        </p:nvPicPr>
        <p:blipFill>
          <a:blip r:embed="rId4"/>
          <a:stretch>
            <a:fillRect/>
          </a:stretch>
        </p:blipFill>
        <p:spPr>
          <a:xfrm>
            <a:off x="2144318" y="3916819"/>
            <a:ext cx="7155352" cy="2752452"/>
          </a:xfrm>
          <a:prstGeom prst="rect">
            <a:avLst/>
          </a:prstGeom>
        </p:spPr>
      </p:pic>
    </p:spTree>
    <p:extLst>
      <p:ext uri="{BB962C8B-B14F-4D97-AF65-F5344CB8AC3E}">
        <p14:creationId xmlns:p14="http://schemas.microsoft.com/office/powerpoint/2010/main" val="363607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869155" y="920408"/>
            <a:ext cx="8139325" cy="3130958"/>
          </a:xfrm>
          <a:prstGeom prst="rect">
            <a:avLst/>
          </a:prstGeom>
        </p:spPr>
      </p:pic>
      <p:pic>
        <p:nvPicPr>
          <p:cNvPr id="6" name="Picture 5"/>
          <p:cNvPicPr>
            <a:picLocks noChangeAspect="1"/>
          </p:cNvPicPr>
          <p:nvPr/>
        </p:nvPicPr>
        <p:blipFill>
          <a:blip r:embed="rId4"/>
          <a:stretch>
            <a:fillRect/>
          </a:stretch>
        </p:blipFill>
        <p:spPr>
          <a:xfrm>
            <a:off x="2060643" y="4091908"/>
            <a:ext cx="7756347" cy="2616150"/>
          </a:xfrm>
          <a:prstGeom prst="rect">
            <a:avLst/>
          </a:prstGeom>
        </p:spPr>
      </p:pic>
    </p:spTree>
    <p:extLst>
      <p:ext uri="{BB962C8B-B14F-4D97-AF65-F5344CB8AC3E}">
        <p14:creationId xmlns:p14="http://schemas.microsoft.com/office/powerpoint/2010/main" val="306483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816318" y="966040"/>
            <a:ext cx="7756347" cy="3060252"/>
          </a:xfrm>
          <a:prstGeom prst="rect">
            <a:avLst/>
          </a:prstGeom>
        </p:spPr>
      </p:pic>
      <p:pic>
        <p:nvPicPr>
          <p:cNvPr id="8" name="Picture 7"/>
          <p:cNvPicPr>
            <a:picLocks noChangeAspect="1"/>
          </p:cNvPicPr>
          <p:nvPr/>
        </p:nvPicPr>
        <p:blipFill>
          <a:blip r:embed="rId4"/>
          <a:stretch>
            <a:fillRect/>
          </a:stretch>
        </p:blipFill>
        <p:spPr>
          <a:xfrm>
            <a:off x="447107" y="4228732"/>
            <a:ext cx="10494767" cy="2058675"/>
          </a:xfrm>
          <a:prstGeom prst="rect">
            <a:avLst/>
          </a:prstGeom>
        </p:spPr>
      </p:pic>
    </p:spTree>
    <p:extLst>
      <p:ext uri="{BB962C8B-B14F-4D97-AF65-F5344CB8AC3E}">
        <p14:creationId xmlns:p14="http://schemas.microsoft.com/office/powerpoint/2010/main" val="4261332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837998" y="903939"/>
            <a:ext cx="6201640" cy="5820587"/>
          </a:xfrm>
          <a:prstGeom prst="rect">
            <a:avLst/>
          </a:prstGeom>
        </p:spPr>
      </p:pic>
    </p:spTree>
    <p:extLst>
      <p:ext uri="{BB962C8B-B14F-4D97-AF65-F5344CB8AC3E}">
        <p14:creationId xmlns:p14="http://schemas.microsoft.com/office/powerpoint/2010/main" val="38601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2452367" y="887598"/>
            <a:ext cx="6581571" cy="3143437"/>
          </a:xfrm>
          <a:prstGeom prst="rect">
            <a:avLst/>
          </a:prstGeom>
        </p:spPr>
      </p:pic>
      <p:pic>
        <p:nvPicPr>
          <p:cNvPr id="7" name="Picture 6"/>
          <p:cNvPicPr>
            <a:picLocks noChangeAspect="1"/>
          </p:cNvPicPr>
          <p:nvPr/>
        </p:nvPicPr>
        <p:blipFill>
          <a:blip r:embed="rId4"/>
          <a:stretch>
            <a:fillRect/>
          </a:stretch>
        </p:blipFill>
        <p:spPr>
          <a:xfrm>
            <a:off x="2489737" y="4250104"/>
            <a:ext cx="6898161" cy="2404245"/>
          </a:xfrm>
          <a:prstGeom prst="rect">
            <a:avLst/>
          </a:prstGeom>
        </p:spPr>
      </p:pic>
    </p:spTree>
    <p:extLst>
      <p:ext uri="{BB962C8B-B14F-4D97-AF65-F5344CB8AC3E}">
        <p14:creationId xmlns:p14="http://schemas.microsoft.com/office/powerpoint/2010/main" val="1354934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793396" y="1046977"/>
            <a:ext cx="7933254" cy="3137397"/>
          </a:xfrm>
          <a:prstGeom prst="rect">
            <a:avLst/>
          </a:prstGeom>
        </p:spPr>
      </p:pic>
      <p:pic>
        <p:nvPicPr>
          <p:cNvPr id="8" name="Picture 7"/>
          <p:cNvPicPr>
            <a:picLocks noChangeAspect="1"/>
          </p:cNvPicPr>
          <p:nvPr/>
        </p:nvPicPr>
        <p:blipFill>
          <a:blip r:embed="rId4"/>
          <a:stretch>
            <a:fillRect/>
          </a:stretch>
        </p:blipFill>
        <p:spPr>
          <a:xfrm>
            <a:off x="1551943" y="4348200"/>
            <a:ext cx="8773749" cy="2133898"/>
          </a:xfrm>
          <a:prstGeom prst="rect">
            <a:avLst/>
          </a:prstGeom>
        </p:spPr>
      </p:pic>
    </p:spTree>
    <p:extLst>
      <p:ext uri="{BB962C8B-B14F-4D97-AF65-F5344CB8AC3E}">
        <p14:creationId xmlns:p14="http://schemas.microsoft.com/office/powerpoint/2010/main" val="174461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842143" y="914171"/>
            <a:ext cx="8193349" cy="5620602"/>
          </a:xfrm>
          <a:prstGeom prst="rect">
            <a:avLst/>
          </a:prstGeom>
        </p:spPr>
      </p:pic>
    </p:spTree>
    <p:extLst>
      <p:ext uri="{BB962C8B-B14F-4D97-AF65-F5344CB8AC3E}">
        <p14:creationId xmlns:p14="http://schemas.microsoft.com/office/powerpoint/2010/main" val="3588198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758305"/>
            <a:ext cx="11360800" cy="4555200"/>
          </a:xfrm>
        </p:spPr>
        <p:txBody>
          <a:bodyPr/>
          <a:lstStyle/>
          <a:p>
            <a:pPr marL="608965" indent="-456565">
              <a:lnSpc>
                <a:spcPct val="100000"/>
              </a:lnSpc>
              <a:spcAft>
                <a:spcPts val="1200"/>
              </a:spcAft>
              <a:buNone/>
            </a:pPr>
            <a:r>
              <a:rPr lang="en-US" sz="2800" b="1" dirty="0">
                <a:solidFill>
                  <a:schemeClr val="tx1"/>
                </a:solidFill>
              </a:rPr>
              <a:t>Scenario overview:</a:t>
            </a:r>
          </a:p>
          <a:p>
            <a:pPr marL="438150" indent="-285750">
              <a:lnSpc>
                <a:spcPct val="100000"/>
              </a:lnSpc>
              <a:spcAft>
                <a:spcPts val="1200"/>
              </a:spcAft>
            </a:pPr>
            <a:r>
              <a:rPr lang="en-US" b="1" dirty="0">
                <a:solidFill>
                  <a:schemeClr val="tx1"/>
                </a:solidFill>
              </a:rPr>
              <a:t>Subject:</a:t>
            </a:r>
            <a:r>
              <a:rPr lang="en-US" dirty="0">
                <a:solidFill>
                  <a:schemeClr val="tx1"/>
                </a:solidFill>
              </a:rPr>
              <a:t> </a:t>
            </a:r>
            <a:r>
              <a:rPr lang="en-US" dirty="0" smtClean="0">
                <a:solidFill>
                  <a:schemeClr val="tx1"/>
                </a:solidFill>
              </a:rPr>
              <a:t>University Web Application</a:t>
            </a:r>
            <a:endParaRPr lang="en-US" dirty="0">
              <a:solidFill>
                <a:schemeClr val="tx1"/>
              </a:solidFill>
            </a:endParaRPr>
          </a:p>
          <a:p>
            <a:pPr marL="438150" indent="-285750">
              <a:lnSpc>
                <a:spcPct val="100000"/>
              </a:lnSpc>
              <a:spcAft>
                <a:spcPts val="1200"/>
              </a:spcAft>
            </a:pPr>
            <a:r>
              <a:rPr lang="en-GB" b="1" dirty="0" smtClean="0">
                <a:solidFill>
                  <a:schemeClr val="tx1"/>
                </a:solidFill>
              </a:rPr>
              <a:t>Issue:</a:t>
            </a:r>
            <a:r>
              <a:rPr lang="en-GB" dirty="0" smtClean="0">
                <a:solidFill>
                  <a:schemeClr val="tx1"/>
                </a:solidFill>
              </a:rPr>
              <a:t> Slow or </a:t>
            </a:r>
            <a:r>
              <a:rPr lang="en-GB" dirty="0">
                <a:solidFill>
                  <a:schemeClr val="tx1"/>
                </a:solidFill>
              </a:rPr>
              <a:t>not available </a:t>
            </a:r>
            <a:r>
              <a:rPr lang="en-GB" dirty="0" smtClean="0">
                <a:solidFill>
                  <a:schemeClr val="tx1"/>
                </a:solidFill>
              </a:rPr>
              <a:t>application during </a:t>
            </a:r>
            <a:r>
              <a:rPr lang="en-GB" dirty="0">
                <a:solidFill>
                  <a:schemeClr val="tx1"/>
                </a:solidFill>
              </a:rPr>
              <a:t>the peak </a:t>
            </a:r>
            <a:r>
              <a:rPr lang="en-GB" dirty="0" smtClean="0">
                <a:solidFill>
                  <a:schemeClr val="tx1"/>
                </a:solidFill>
              </a:rPr>
              <a:t>admission </a:t>
            </a:r>
            <a:r>
              <a:rPr lang="en-GB" dirty="0">
                <a:solidFill>
                  <a:schemeClr val="tx1"/>
                </a:solidFill>
              </a:rPr>
              <a:t>period</a:t>
            </a:r>
          </a:p>
          <a:p>
            <a:pPr marL="438150" indent="-285750">
              <a:lnSpc>
                <a:spcPct val="100000"/>
              </a:lnSpc>
              <a:spcAft>
                <a:spcPts val="1200"/>
              </a:spcAft>
            </a:pPr>
            <a:r>
              <a:rPr lang="en-US" b="1" dirty="0" smtClean="0">
                <a:solidFill>
                  <a:schemeClr val="tx1"/>
                </a:solidFill>
              </a:rPr>
              <a:t>Reason:</a:t>
            </a:r>
            <a:r>
              <a:rPr lang="en-US" dirty="0" smtClean="0">
                <a:solidFill>
                  <a:schemeClr val="tx1"/>
                </a:solidFill>
              </a:rPr>
              <a:t> High </a:t>
            </a:r>
            <a:r>
              <a:rPr lang="en-US" dirty="0">
                <a:solidFill>
                  <a:schemeClr val="tx1"/>
                </a:solidFill>
              </a:rPr>
              <a:t>number of </a:t>
            </a:r>
            <a:r>
              <a:rPr lang="en-US" dirty="0" smtClean="0">
                <a:solidFill>
                  <a:schemeClr val="tx1"/>
                </a:solidFill>
              </a:rPr>
              <a:t>inquiries (large traffic)</a:t>
            </a:r>
            <a:endParaRPr lang="en-US" dirty="0">
              <a:solidFill>
                <a:schemeClr val="tx1"/>
              </a:solidFill>
            </a:endParaRPr>
          </a:p>
          <a:p>
            <a:pPr marL="438150" indent="-285750">
              <a:lnSpc>
                <a:spcPct val="150000"/>
              </a:lnSpc>
              <a:spcAft>
                <a:spcPts val="1200"/>
              </a:spcAft>
            </a:pPr>
            <a:r>
              <a:rPr lang="en-US" b="1" dirty="0" smtClean="0">
                <a:solidFill>
                  <a:schemeClr val="tx1"/>
                </a:solidFill>
              </a:rPr>
              <a:t>Opportunity: </a:t>
            </a:r>
            <a:r>
              <a:rPr lang="en-US" dirty="0" smtClean="0">
                <a:solidFill>
                  <a:schemeClr val="tx1"/>
                </a:solidFill>
              </a:rPr>
              <a:t>Provide a </a:t>
            </a:r>
            <a:r>
              <a:rPr lang="en-US" dirty="0">
                <a:solidFill>
                  <a:schemeClr val="tx1"/>
                </a:solidFill>
              </a:rPr>
              <a:t>cost-effective, highly available, and scalable web application that </a:t>
            </a:r>
            <a:r>
              <a:rPr lang="en-US" dirty="0" smtClean="0">
                <a:solidFill>
                  <a:schemeClr val="tx1"/>
                </a:solidFill>
              </a:rPr>
              <a:t>handles large </a:t>
            </a:r>
            <a:r>
              <a:rPr lang="en-US" dirty="0">
                <a:solidFill>
                  <a:schemeClr val="tx1"/>
                </a:solidFill>
              </a:rPr>
              <a:t>number of requests without </a:t>
            </a:r>
            <a:r>
              <a:rPr lang="en-US" dirty="0" smtClean="0">
                <a:solidFill>
                  <a:schemeClr val="tx1"/>
                </a:solidFill>
              </a:rPr>
              <a:t>a negative impact on user experience.</a:t>
            </a:r>
            <a:endParaRPr lang="en-US" dirty="0">
              <a:solidFill>
                <a:schemeClr val="tx1"/>
              </a:solidFill>
            </a:endParaRPr>
          </a:p>
          <a:p>
            <a:pPr marL="152400" indent="0">
              <a:lnSpc>
                <a:spcPct val="100000"/>
              </a:lnSpc>
              <a:spcAft>
                <a:spcPts val="1200"/>
              </a:spcAft>
              <a:buNone/>
            </a:pPr>
            <a:endParaRPr lang="en-US" sz="1400" dirty="0" smtClean="0">
              <a:solidFill>
                <a:schemeClr val="tx1"/>
              </a:solidFill>
            </a:endParaRPr>
          </a:p>
          <a:p>
            <a:pPr marL="152400" indent="0">
              <a:lnSpc>
                <a:spcPct val="100000"/>
              </a:lnSpc>
              <a:spcAft>
                <a:spcPts val="1200"/>
              </a:spcAft>
              <a:buNone/>
            </a:pPr>
            <a:endParaRPr lang="en-US" sz="1400" dirty="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72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smtClean="0">
                <a:solidFill>
                  <a:srgbClr val="002060"/>
                </a:solidFill>
              </a:rPr>
              <a:t>Lessons learned</a:t>
            </a:r>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smtClean="0">
                <a:solidFill>
                  <a:schemeClr val="tx1"/>
                </a:solidFill>
              </a:rPr>
              <a:t>Challenges:</a:t>
            </a:r>
            <a:endParaRPr lang="en-US" sz="2800" b="1" dirty="0" smtClean="0">
              <a:solidFill>
                <a:schemeClr val="tx1"/>
              </a:solidFill>
            </a:endParaRPr>
          </a:p>
          <a:p>
            <a:pPr marL="608965" indent="-456565">
              <a:lnSpc>
                <a:spcPct val="100000"/>
              </a:lnSpc>
              <a:spcAft>
                <a:spcPts val="1200"/>
              </a:spcAft>
            </a:pPr>
            <a:r>
              <a:rPr lang="en-US" dirty="0" smtClean="0">
                <a:solidFill>
                  <a:schemeClr val="tx1"/>
                </a:solidFill>
              </a:rPr>
              <a:t>Our biggest problem was the connection with the database</a:t>
            </a:r>
          </a:p>
          <a:p>
            <a:pPr marL="608965" indent="-456565">
              <a:lnSpc>
                <a:spcPct val="100000"/>
              </a:lnSpc>
              <a:spcAft>
                <a:spcPts val="1200"/>
              </a:spcAft>
            </a:pPr>
            <a:r>
              <a:rPr lang="en-US" dirty="0" smtClean="0">
                <a:solidFill>
                  <a:schemeClr val="tx1"/>
                </a:solidFill>
              </a:rPr>
              <a:t>We had trouble connecting to the database, because we did not realize at the start that the database name and password should be the same as the ones given in the script to us.</a:t>
            </a:r>
          </a:p>
          <a:p>
            <a:pPr marL="608965" indent="-456565">
              <a:lnSpc>
                <a:spcPct val="100000"/>
              </a:lnSpc>
              <a:spcAft>
                <a:spcPts val="1200"/>
              </a:spcAft>
            </a:pPr>
            <a:r>
              <a:rPr lang="en-US" dirty="0" smtClean="0">
                <a:solidFill>
                  <a:schemeClr val="tx1"/>
                </a:solidFill>
              </a:rPr>
              <a:t>Additionally, when importing data into the RDB, it took us time to realize that “</a:t>
            </a:r>
            <a:r>
              <a:rPr lang="en-US" dirty="0" err="1" smtClean="0">
                <a:solidFill>
                  <a:schemeClr val="tx1"/>
                </a:solidFill>
              </a:rPr>
              <a:t>nodeapp</a:t>
            </a:r>
            <a:r>
              <a:rPr lang="en-US" dirty="0" smtClean="0">
                <a:solidFill>
                  <a:schemeClr val="tx1"/>
                </a:solidFill>
              </a:rPr>
              <a:t>” keyword should be replaced with the master name for database that we had given it during the creation.</a:t>
            </a:r>
          </a:p>
          <a:p>
            <a:pPr marL="608965" indent="-456565">
              <a:lnSpc>
                <a:spcPct val="100000"/>
              </a:lnSpc>
              <a:spcAft>
                <a:spcPts val="1200"/>
              </a:spcAft>
            </a:pPr>
            <a:r>
              <a:rPr lang="en-US" dirty="0" smtClean="0">
                <a:solidFill>
                  <a:schemeClr val="tx1"/>
                </a:solidFill>
              </a:rPr>
              <a:t>Also, we struggled to figure where we should use database password from the script and where ours.</a:t>
            </a:r>
          </a:p>
          <a:p>
            <a:pPr marL="608965" indent="-456565">
              <a:lnSpc>
                <a:spcPct val="100000"/>
              </a:lnSpc>
              <a:spcAft>
                <a:spcPts val="1200"/>
              </a:spcAft>
            </a:pPr>
            <a:r>
              <a:rPr lang="en-US" dirty="0" smtClean="0">
                <a:solidFill>
                  <a:schemeClr val="tx1"/>
                </a:solidFill>
              </a:rPr>
              <a:t>Understanding of the secrets manager at the first was also a problem.</a:t>
            </a:r>
            <a:endParaRPr lang="en-GB" dirty="0">
              <a:solidFill>
                <a:srgbClr val="232F3E"/>
              </a:solidFill>
            </a:endParaRPr>
          </a:p>
          <a:p>
            <a:pPr marL="608965" indent="-456565">
              <a:lnSpc>
                <a:spcPct val="100000"/>
              </a:lnSpc>
              <a:spcAft>
                <a:spcPts val="1200"/>
              </a:spcAft>
            </a:pPr>
            <a:endParaRPr lang="en-US" dirty="0" smtClean="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596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smtClean="0">
                <a:solidFill>
                  <a:srgbClr val="002060"/>
                </a:solidFill>
              </a:rPr>
              <a:t>Lessons learned</a:t>
            </a:r>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smtClean="0">
                <a:solidFill>
                  <a:schemeClr val="tx1"/>
                </a:solidFill>
              </a:rPr>
              <a:t>Resources:</a:t>
            </a:r>
            <a:endParaRPr lang="en-US" sz="2800" b="1" dirty="0" smtClean="0">
              <a:solidFill>
                <a:schemeClr val="tx1"/>
              </a:solidFill>
            </a:endParaRPr>
          </a:p>
          <a:p>
            <a:r>
              <a:rPr lang="hr-HR" dirty="0" smtClean="0">
                <a:solidFill>
                  <a:srgbClr val="232F3E"/>
                </a:solidFill>
                <a:hlinkClick r:id="rId3"/>
              </a:rPr>
              <a:t>https</a:t>
            </a:r>
            <a:r>
              <a:rPr lang="hr-HR" dirty="0">
                <a:solidFill>
                  <a:srgbClr val="232F3E"/>
                </a:solidFill>
                <a:hlinkClick r:id="rId3"/>
              </a:rPr>
              <a:t>://docs.aws.amazon.com/pricing-calculator/index.html</a:t>
            </a:r>
            <a:r>
              <a:rPr lang="hr-HR" dirty="0">
                <a:solidFill>
                  <a:srgbClr val="232F3E"/>
                </a:solidFill>
              </a:rPr>
              <a:t> </a:t>
            </a:r>
          </a:p>
          <a:p>
            <a:r>
              <a:rPr lang="hr-HR" dirty="0">
                <a:solidFill>
                  <a:srgbClr val="232F3E"/>
                </a:solidFill>
                <a:hlinkClick r:id="rId4"/>
              </a:rPr>
              <a:t>https://docs.aws.amazon.com/elasticloadbalancing/latest/application/application-load-balancers.html</a:t>
            </a:r>
            <a:r>
              <a:rPr lang="hr-HR" dirty="0">
                <a:solidFill>
                  <a:srgbClr val="232F3E"/>
                </a:solidFill>
              </a:rPr>
              <a:t> </a:t>
            </a:r>
            <a:endParaRPr lang="en-US" dirty="0" smtClean="0">
              <a:solidFill>
                <a:srgbClr val="232F3E"/>
              </a:solidFill>
            </a:endParaRPr>
          </a:p>
          <a:p>
            <a:r>
              <a:rPr lang="hr-HR" dirty="0">
                <a:solidFill>
                  <a:srgbClr val="232F3E"/>
                </a:solidFill>
                <a:hlinkClick r:id="rId5"/>
              </a:rPr>
              <a:t>https://</a:t>
            </a:r>
            <a:r>
              <a:rPr lang="hr-HR" dirty="0" smtClean="0">
                <a:solidFill>
                  <a:srgbClr val="232F3E"/>
                </a:solidFill>
                <a:hlinkClick r:id="rId5"/>
              </a:rPr>
              <a:t>docs.aws.amazon.com/cli/latest/reference/secretsmanager/create-secret.html</a:t>
            </a:r>
            <a:endParaRPr lang="hr-HR" dirty="0">
              <a:solidFill>
                <a:srgbClr val="232F3E"/>
              </a:solidFill>
            </a:endParaRPr>
          </a:p>
          <a:p>
            <a:r>
              <a:rPr lang="hr-HR" dirty="0" smtClean="0">
                <a:solidFill>
                  <a:srgbClr val="232F3E"/>
                </a:solidFill>
                <a:hlinkClick r:id="rId6"/>
              </a:rPr>
              <a:t>https</a:t>
            </a:r>
            <a:r>
              <a:rPr lang="hr-HR" dirty="0">
                <a:solidFill>
                  <a:srgbClr val="232F3E"/>
                </a:solidFill>
                <a:hlinkClick r:id="rId6"/>
              </a:rPr>
              <a:t>://www.youtube.com/watch?v=aeLdPYGnn_Q</a:t>
            </a:r>
            <a:r>
              <a:rPr lang="hr-HR" dirty="0">
                <a:solidFill>
                  <a:srgbClr val="232F3E"/>
                </a:solidFill>
              </a:rPr>
              <a:t> </a:t>
            </a:r>
            <a:endParaRPr lang="en-US" dirty="0" smtClean="0">
              <a:solidFill>
                <a:srgbClr val="232F3E"/>
              </a:solidFill>
            </a:endParaRPr>
          </a:p>
          <a:p>
            <a:endParaRPr lang="en-US" dirty="0">
              <a:solidFill>
                <a:srgbClr val="232F3E"/>
              </a:solidFill>
            </a:endParaRPr>
          </a:p>
          <a:p>
            <a:r>
              <a:rPr lang="en-US" dirty="0" smtClean="0">
                <a:solidFill>
                  <a:srgbClr val="232F3E"/>
                </a:solidFill>
              </a:rPr>
              <a:t>Plus labs on AWS Academy, on how to create certain parts of the infrastructure.</a:t>
            </a:r>
            <a:endParaRPr lang="hr-HR" dirty="0">
              <a:solidFill>
                <a:srgbClr val="232F3E"/>
              </a:solidFill>
            </a:endParaRPr>
          </a:p>
          <a:p>
            <a:pPr marL="608965" indent="-456565">
              <a:lnSpc>
                <a:spcPct val="100000"/>
              </a:lnSpc>
              <a:spcAft>
                <a:spcPts val="1200"/>
              </a:spcAft>
            </a:pPr>
            <a:endParaRPr lang="en-US" dirty="0" smtClean="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677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smtClean="0">
                <a:solidFill>
                  <a:srgbClr val="002060"/>
                </a:solidFill>
              </a:rPr>
              <a:t>Lessons learned</a:t>
            </a:r>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smtClean="0">
                <a:solidFill>
                  <a:schemeClr val="tx1"/>
                </a:solidFill>
              </a:rPr>
              <a:t>New skills:</a:t>
            </a:r>
            <a:endParaRPr lang="en-US" sz="2800" b="1" dirty="0" smtClean="0">
              <a:solidFill>
                <a:schemeClr val="tx1"/>
              </a:solidFill>
            </a:endParaRPr>
          </a:p>
          <a:p>
            <a:pPr marL="608965" indent="-456565">
              <a:lnSpc>
                <a:spcPct val="100000"/>
              </a:lnSpc>
              <a:spcAft>
                <a:spcPts val="1200"/>
              </a:spcAft>
            </a:pPr>
            <a:r>
              <a:rPr lang="en-US" dirty="0" smtClean="0">
                <a:solidFill>
                  <a:schemeClr val="tx1"/>
                </a:solidFill>
              </a:rPr>
              <a:t>We learned how to migrate database data to an actual relational database, and to create separate business logic layers between web servers and database. </a:t>
            </a:r>
          </a:p>
          <a:p>
            <a:pPr marL="608965" indent="-456565">
              <a:lnSpc>
                <a:spcPct val="100000"/>
              </a:lnSpc>
              <a:spcAft>
                <a:spcPts val="1200"/>
              </a:spcAft>
            </a:pPr>
            <a:r>
              <a:rPr lang="en-US" dirty="0" smtClean="0">
                <a:solidFill>
                  <a:schemeClr val="tx1"/>
                </a:solidFill>
              </a:rPr>
              <a:t>Additionally</a:t>
            </a:r>
            <a:r>
              <a:rPr lang="en-US" dirty="0">
                <a:solidFill>
                  <a:schemeClr val="tx1"/>
                </a:solidFill>
              </a:rPr>
              <a:t>, we gained practical experience by observing how auto-scaling works in real-time. We saw new instances being created as backups when existing instances were terminated, ensuring continuous availability and </a:t>
            </a:r>
            <a:r>
              <a:rPr lang="en-US" dirty="0" smtClean="0">
                <a:solidFill>
                  <a:schemeClr val="tx1"/>
                </a:solidFill>
              </a:rPr>
              <a:t>performing.</a:t>
            </a:r>
          </a:p>
          <a:p>
            <a:pPr marL="608965" indent="-456565">
              <a:lnSpc>
                <a:spcPct val="100000"/>
              </a:lnSpc>
              <a:spcAft>
                <a:spcPts val="1200"/>
              </a:spcAft>
            </a:pPr>
            <a:r>
              <a:rPr lang="en-US" dirty="0" smtClean="0">
                <a:solidFill>
                  <a:schemeClr val="tx1"/>
                </a:solidFill>
              </a:rPr>
              <a:t>We learned how to use AWS Calculator as well.</a:t>
            </a:r>
          </a:p>
          <a:p>
            <a:pPr marL="608965" indent="-456565">
              <a:lnSpc>
                <a:spcPct val="100000"/>
              </a:lnSpc>
              <a:spcAft>
                <a:spcPts val="1200"/>
              </a:spcAft>
            </a:pPr>
            <a:r>
              <a:rPr lang="en-US" dirty="0" smtClean="0">
                <a:solidFill>
                  <a:schemeClr val="tx1"/>
                </a:solidFill>
              </a:rPr>
              <a:t>It was beneficial for us to see how all of these AWS services work together in order to better understand their individual purposes.</a:t>
            </a: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361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smtClean="0">
                <a:solidFill>
                  <a:srgbClr val="002060"/>
                </a:solidFill>
              </a:rPr>
              <a:t>Lessons learned</a:t>
            </a:r>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smtClean="0">
                <a:solidFill>
                  <a:schemeClr val="tx1"/>
                </a:solidFill>
              </a:rPr>
              <a:t>Next step:</a:t>
            </a:r>
            <a:endParaRPr lang="en-US" sz="2800" b="1" dirty="0" smtClean="0">
              <a:solidFill>
                <a:schemeClr val="tx1"/>
              </a:solidFill>
            </a:endParaRPr>
          </a:p>
          <a:p>
            <a:pPr marL="285750" indent="-285750">
              <a:spcAft>
                <a:spcPts val="1200"/>
              </a:spcAft>
            </a:pPr>
            <a:r>
              <a:rPr lang="en-US" dirty="0" smtClean="0">
                <a:solidFill>
                  <a:schemeClr val="tx1"/>
                </a:solidFill>
              </a:rPr>
              <a:t>Exploring better approaches to resolving of the same problem, but with greater access to the AWS services.</a:t>
            </a:r>
          </a:p>
          <a:p>
            <a:pPr marL="285750" indent="-285750">
              <a:spcAft>
                <a:spcPts val="1200"/>
              </a:spcAft>
            </a:pPr>
            <a:r>
              <a:rPr lang="en-US" dirty="0" smtClean="0">
                <a:solidFill>
                  <a:schemeClr val="tx1"/>
                </a:solidFill>
              </a:rPr>
              <a:t>Implementing monitoring and alarms for certain traffic spike loads to see how the infrastructure is behaving.</a:t>
            </a:r>
          </a:p>
          <a:p>
            <a:pPr marL="285750" indent="-285750">
              <a:spcAft>
                <a:spcPts val="1200"/>
              </a:spcAft>
            </a:pPr>
            <a:r>
              <a:rPr lang="en-US" dirty="0" smtClean="0">
                <a:solidFill>
                  <a:schemeClr val="tx1"/>
                </a:solidFill>
              </a:rPr>
              <a:t>Also, implementing alarms for costs to try to create as cost-efficient solution as possible.</a:t>
            </a:r>
          </a:p>
          <a:p>
            <a:pPr marL="285750" indent="-285750">
              <a:spcAft>
                <a:spcPts val="1200"/>
              </a:spcAft>
            </a:pPr>
            <a:r>
              <a:rPr lang="en-US" dirty="0" smtClean="0">
                <a:solidFill>
                  <a:schemeClr val="tx1"/>
                </a:solidFill>
              </a:rPr>
              <a:t>Expanding, web servers to other AZs, and regions as well. </a:t>
            </a:r>
          </a:p>
          <a:p>
            <a:pPr marL="285750" indent="-285750">
              <a:spcAft>
                <a:spcPts val="1200"/>
              </a:spcAft>
            </a:pPr>
            <a:r>
              <a:rPr lang="en-US" dirty="0" smtClean="0">
                <a:solidFill>
                  <a:schemeClr val="tx1"/>
                </a:solidFill>
              </a:rPr>
              <a:t>Creating backup database server replicas.</a:t>
            </a: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67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50348" y="3042478"/>
            <a:ext cx="11360800" cy="763600"/>
          </a:xfrm>
          <a:prstGeom prst="rect">
            <a:avLst/>
          </a:prstGeom>
          <a:noFill/>
          <a:ln>
            <a:noFill/>
          </a:ln>
        </p:spPr>
        <p:txBody>
          <a:bodyPr spcFirstLastPara="1" wrap="square" lIns="121900" tIns="121900" rIns="121900" bIns="121900" anchor="t" anchorCtr="0">
            <a:noAutofit/>
          </a:bodyPr>
          <a:lstStyle/>
          <a:p>
            <a:r>
              <a:rPr lang="en" sz="3600" dirty="0">
                <a:solidFill>
                  <a:schemeClr val="tx1">
                    <a:lumMod val="95000"/>
                    <a:lumOff val="5000"/>
                  </a:schemeClr>
                </a:solidFill>
                <a:latin typeface="+mj-lt"/>
                <a:ea typeface="Nunito"/>
                <a:cs typeface="Nunito"/>
                <a:sym typeface="Nunito"/>
              </a:rPr>
              <a:t>Questions?</a:t>
            </a:r>
            <a:endParaRPr lang="en-US" sz="3600" dirty="0">
              <a:solidFill>
                <a:schemeClr val="tx1">
                  <a:lumMod val="95000"/>
                  <a:lumOff val="5000"/>
                </a:schemeClr>
              </a:solidFill>
              <a:latin typeface="+mj-lt"/>
              <a:ea typeface="Nunito"/>
              <a:cs typeface="Nunito"/>
            </a:endParaRPr>
          </a:p>
        </p:txBody>
      </p:sp>
    </p:spTree>
    <p:extLst>
      <p:ext uri="{BB962C8B-B14F-4D97-AF65-F5344CB8AC3E}">
        <p14:creationId xmlns:p14="http://schemas.microsoft.com/office/powerpoint/2010/main" val="3011565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33783" y="3042478"/>
            <a:ext cx="11360800" cy="763600"/>
          </a:xfrm>
          <a:prstGeom prst="rect">
            <a:avLst/>
          </a:prstGeom>
          <a:noFill/>
          <a:ln>
            <a:noFill/>
          </a:ln>
        </p:spPr>
        <p:txBody>
          <a:bodyPr spcFirstLastPara="1" wrap="square" lIns="121900" tIns="121900" rIns="121900" bIns="121900" anchor="t" anchorCtr="0">
            <a:noAutofit/>
          </a:bodyPr>
          <a:lstStyle/>
          <a:p>
            <a:r>
              <a:rPr lang="en" sz="3600" b="1" dirty="0">
                <a:solidFill>
                  <a:schemeClr val="tx1">
                    <a:lumMod val="75000"/>
                    <a:lumOff val="25000"/>
                  </a:schemeClr>
                </a:solidFill>
                <a:latin typeface="+mj-lt"/>
                <a:sym typeface="Nunito"/>
              </a:rPr>
              <a:t>THANK YOU!</a:t>
            </a:r>
            <a:endParaRPr lang="en-US" sz="3600" b="1" dirty="0">
              <a:solidFill>
                <a:schemeClr val="tx1">
                  <a:lumMod val="75000"/>
                  <a:lumOff val="25000"/>
                </a:schemeClr>
              </a:solidFill>
              <a:latin typeface="+mj-lt"/>
            </a:endParaRPr>
          </a:p>
        </p:txBody>
      </p:sp>
    </p:spTree>
    <p:extLst>
      <p:ext uri="{BB962C8B-B14F-4D97-AF65-F5344CB8AC3E}">
        <p14:creationId xmlns:p14="http://schemas.microsoft.com/office/powerpoint/2010/main" val="544808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2"/>
            <a:ext cx="11360800" cy="5321367"/>
          </a:xfrm>
        </p:spPr>
        <p:txBody>
          <a:bodyPr/>
          <a:lstStyle/>
          <a:p>
            <a:pPr marL="152400" indent="0">
              <a:lnSpc>
                <a:spcPct val="100000"/>
              </a:lnSpc>
              <a:spcAft>
                <a:spcPts val="1200"/>
              </a:spcAft>
              <a:buNone/>
            </a:pPr>
            <a:r>
              <a:rPr lang="bs-Latn-BA" b="1" dirty="0" smtClean="0">
                <a:solidFill>
                  <a:schemeClr val="tx1"/>
                </a:solidFill>
              </a:rPr>
              <a:t>Solution </a:t>
            </a:r>
            <a:r>
              <a:rPr lang="bs-Latn-BA" b="1" dirty="0">
                <a:solidFill>
                  <a:schemeClr val="tx1"/>
                </a:solidFill>
              </a:rPr>
              <a:t>Requirements</a:t>
            </a:r>
            <a:r>
              <a:rPr lang="bs-Latn-BA" b="1" dirty="0" smtClean="0">
                <a:solidFill>
                  <a:schemeClr val="tx1"/>
                </a:solidFill>
              </a:rPr>
              <a:t>:</a:t>
            </a:r>
            <a:endParaRPr lang="en-US" b="1" dirty="0" smtClean="0">
              <a:solidFill>
                <a:schemeClr val="tx1"/>
              </a:solidFill>
            </a:endParaRPr>
          </a:p>
          <a:p>
            <a:pPr marL="438150" indent="-285750">
              <a:lnSpc>
                <a:spcPct val="100000"/>
              </a:lnSpc>
              <a:spcAft>
                <a:spcPts val="1200"/>
              </a:spcAft>
            </a:pPr>
            <a:r>
              <a:rPr lang="en-US" sz="1400" b="1" dirty="0" smtClean="0">
                <a:solidFill>
                  <a:schemeClr val="tx1"/>
                </a:solidFill>
              </a:rPr>
              <a:t>Cost-effective: </a:t>
            </a:r>
            <a:r>
              <a:rPr lang="en-US" sz="1400" dirty="0" smtClean="0">
                <a:solidFill>
                  <a:schemeClr val="tx1"/>
                </a:solidFill>
              </a:rPr>
              <a:t>Proposed and designed solution should have low operational costs.</a:t>
            </a:r>
          </a:p>
          <a:p>
            <a:pPr marL="438150" indent="-285750">
              <a:lnSpc>
                <a:spcPct val="100000"/>
              </a:lnSpc>
              <a:spcAft>
                <a:spcPts val="1200"/>
              </a:spcAft>
            </a:pPr>
            <a:r>
              <a:rPr lang="en-US" sz="1400" b="1" dirty="0" smtClean="0">
                <a:solidFill>
                  <a:schemeClr val="tx1"/>
                </a:solidFill>
              </a:rPr>
              <a:t>Functional</a:t>
            </a:r>
            <a:r>
              <a:rPr lang="en-US" sz="1400" b="1" dirty="0">
                <a:solidFill>
                  <a:schemeClr val="tx1"/>
                </a:solidFill>
              </a:rPr>
              <a:t>:</a:t>
            </a:r>
            <a:r>
              <a:rPr lang="en-US" sz="1400" dirty="0">
                <a:solidFill>
                  <a:schemeClr val="tx1"/>
                </a:solidFill>
              </a:rPr>
              <a:t> </a:t>
            </a:r>
            <a:r>
              <a:rPr lang="en-US" sz="1400" dirty="0" smtClean="0">
                <a:solidFill>
                  <a:schemeClr val="tx1"/>
                </a:solidFill>
              </a:rPr>
              <a:t>Proposed solution should meet functional </a:t>
            </a:r>
            <a:r>
              <a:rPr lang="en-US" sz="1400" dirty="0">
                <a:solidFill>
                  <a:schemeClr val="tx1"/>
                </a:solidFill>
              </a:rPr>
              <a:t>requirements, such as the ability to view, add, delete, or modify the student </a:t>
            </a:r>
            <a:r>
              <a:rPr lang="en-US" sz="1400" dirty="0" smtClean="0">
                <a:solidFill>
                  <a:schemeClr val="tx1"/>
                </a:solidFill>
              </a:rPr>
              <a:t>       records, without any perceivable delay.</a:t>
            </a:r>
            <a:endParaRPr lang="bs-Latn-BA" sz="1400" dirty="0" smtClean="0">
              <a:solidFill>
                <a:schemeClr val="tx1"/>
              </a:solidFill>
            </a:endParaRPr>
          </a:p>
          <a:p>
            <a:pPr marL="438150" indent="-285750">
              <a:lnSpc>
                <a:spcPct val="100000"/>
              </a:lnSpc>
              <a:spcAft>
                <a:spcPts val="1200"/>
              </a:spcAft>
            </a:pPr>
            <a:r>
              <a:rPr lang="en-US" sz="1400" b="1" dirty="0" smtClean="0">
                <a:solidFill>
                  <a:schemeClr val="tx1"/>
                </a:solidFill>
              </a:rPr>
              <a:t>Highly Available: </a:t>
            </a:r>
            <a:r>
              <a:rPr lang="en-US" sz="1400" dirty="0" smtClean="0">
                <a:solidFill>
                  <a:schemeClr val="tx1"/>
                </a:solidFill>
              </a:rPr>
              <a:t>Application should have limited downtime when the web servers are not working.</a:t>
            </a:r>
          </a:p>
          <a:p>
            <a:pPr marL="438150" indent="-285750">
              <a:lnSpc>
                <a:spcPct val="100000"/>
              </a:lnSpc>
              <a:spcAft>
                <a:spcPts val="1200"/>
              </a:spcAft>
            </a:pPr>
            <a:r>
              <a:rPr lang="en-US" sz="1400" b="1" dirty="0" smtClean="0">
                <a:solidFill>
                  <a:schemeClr val="tx1"/>
                </a:solidFill>
              </a:rPr>
              <a:t>High </a:t>
            </a:r>
            <a:r>
              <a:rPr lang="en-US" sz="1400" b="1" dirty="0">
                <a:solidFill>
                  <a:schemeClr val="tx1"/>
                </a:solidFill>
              </a:rPr>
              <a:t>performing:</a:t>
            </a:r>
            <a:r>
              <a:rPr lang="en-US" sz="1400" dirty="0">
                <a:solidFill>
                  <a:schemeClr val="tx1"/>
                </a:solidFill>
              </a:rPr>
              <a:t> The routine operations (viewing, adding, deleting, or modifying records) </a:t>
            </a:r>
            <a:r>
              <a:rPr lang="en-US" sz="1400" dirty="0" smtClean="0">
                <a:solidFill>
                  <a:schemeClr val="tx1"/>
                </a:solidFill>
              </a:rPr>
              <a:t>should be </a:t>
            </a:r>
            <a:r>
              <a:rPr lang="en-US" sz="1400" dirty="0">
                <a:solidFill>
                  <a:schemeClr val="tx1"/>
                </a:solidFill>
              </a:rPr>
              <a:t>performed without a perceivable delay under normal, variable, and peak loads.</a:t>
            </a:r>
            <a:endParaRPr lang="en-GB" sz="1400" dirty="0">
              <a:solidFill>
                <a:schemeClr val="tx1"/>
              </a:solidFill>
            </a:endParaRPr>
          </a:p>
          <a:p>
            <a:pPr marL="438150" indent="-285750">
              <a:lnSpc>
                <a:spcPct val="100000"/>
              </a:lnSpc>
              <a:spcAft>
                <a:spcPts val="1200"/>
              </a:spcAft>
            </a:pPr>
            <a:r>
              <a:rPr lang="en-US" sz="1400" b="1" dirty="0" smtClean="0">
                <a:solidFill>
                  <a:schemeClr val="tx1"/>
                </a:solidFill>
              </a:rPr>
              <a:t>Scalable: </a:t>
            </a:r>
            <a:r>
              <a:rPr lang="en-US" sz="1400" dirty="0" smtClean="0">
                <a:solidFill>
                  <a:schemeClr val="tx1"/>
                </a:solidFill>
              </a:rPr>
              <a:t>It should be a</a:t>
            </a:r>
            <a:r>
              <a:rPr lang="bs-Latn-BA" sz="1400" dirty="0" smtClean="0">
                <a:solidFill>
                  <a:schemeClr val="tx1"/>
                </a:solidFill>
              </a:rPr>
              <a:t>ble to scale </a:t>
            </a:r>
            <a:r>
              <a:rPr lang="en-US" sz="1400" dirty="0" smtClean="0">
                <a:solidFill>
                  <a:schemeClr val="tx1"/>
                </a:solidFill>
              </a:rPr>
              <a:t>up and down depending on the demand </a:t>
            </a:r>
            <a:r>
              <a:rPr lang="bs-Latn-BA" sz="1400" dirty="0" smtClean="0">
                <a:solidFill>
                  <a:schemeClr val="tx1"/>
                </a:solidFill>
              </a:rPr>
              <a:t>without affecting user experience</a:t>
            </a:r>
            <a:r>
              <a:rPr lang="en-US" sz="1400" dirty="0" smtClean="0">
                <a:solidFill>
                  <a:schemeClr val="tx1"/>
                </a:solidFill>
              </a:rPr>
              <a:t>.</a:t>
            </a:r>
            <a:endParaRPr lang="bs-Latn-BA" sz="1400" dirty="0" smtClean="0">
              <a:solidFill>
                <a:schemeClr val="tx1"/>
              </a:solidFill>
            </a:endParaRPr>
          </a:p>
          <a:p>
            <a:pPr marL="438150" indent="-285750">
              <a:lnSpc>
                <a:spcPct val="100000"/>
              </a:lnSpc>
              <a:spcAft>
                <a:spcPts val="1200"/>
              </a:spcAft>
            </a:pPr>
            <a:r>
              <a:rPr lang="en-GB" sz="1400" b="1" dirty="0" smtClean="0">
                <a:solidFill>
                  <a:schemeClr val="tx1"/>
                </a:solidFill>
              </a:rPr>
              <a:t>Load balanced: </a:t>
            </a:r>
            <a:r>
              <a:rPr lang="en-GB" sz="1400" dirty="0" smtClean="0">
                <a:solidFill>
                  <a:schemeClr val="tx1"/>
                </a:solidFill>
              </a:rPr>
              <a:t>The solution should correctly balance user traffic to avoid overloaded or underutilized resources. </a:t>
            </a:r>
          </a:p>
          <a:p>
            <a:pPr marL="438150" indent="-285750">
              <a:lnSpc>
                <a:spcPct val="100000"/>
              </a:lnSpc>
              <a:spcAft>
                <a:spcPts val="1200"/>
              </a:spcAft>
            </a:pPr>
            <a:r>
              <a:rPr lang="en-GB" sz="1400" b="1" dirty="0" smtClean="0">
                <a:solidFill>
                  <a:schemeClr val="tx1"/>
                </a:solidFill>
              </a:rPr>
              <a:t>Secure:</a:t>
            </a:r>
            <a:r>
              <a:rPr lang="en-GB" sz="1400" dirty="0" smtClean="0">
                <a:solidFill>
                  <a:schemeClr val="tx1"/>
                </a:solidFill>
              </a:rPr>
              <a:t>  Database is not directly accessible from public network. </a:t>
            </a:r>
          </a:p>
          <a:p>
            <a:pPr marL="152400" indent="0">
              <a:lnSpc>
                <a:spcPct val="100000"/>
              </a:lnSpc>
              <a:spcAft>
                <a:spcPts val="1200"/>
              </a:spcAft>
              <a:buNone/>
            </a:pPr>
            <a:r>
              <a:rPr lang="en-US" dirty="0" smtClean="0">
                <a:solidFill>
                  <a:schemeClr val="tx1"/>
                </a:solidFill>
              </a:rPr>
              <a:t>	    </a:t>
            </a:r>
            <a:r>
              <a:rPr lang="en-US" sz="1400" dirty="0" smtClean="0">
                <a:solidFill>
                  <a:schemeClr val="tx1"/>
                </a:solidFill>
              </a:rPr>
              <a:t> The web application is accessible over the internet.</a:t>
            </a:r>
          </a:p>
          <a:p>
            <a:pPr marL="152400" indent="0">
              <a:lnSpc>
                <a:spcPct val="100000"/>
              </a:lnSpc>
              <a:spcAft>
                <a:spcPts val="1200"/>
              </a:spcAft>
              <a:buNone/>
            </a:pPr>
            <a:r>
              <a:rPr lang="en-GB" sz="1400" dirty="0" smtClean="0">
                <a:solidFill>
                  <a:schemeClr val="tx1"/>
                </a:solidFill>
              </a:rPr>
              <a:t>                      Database credentials are not hardcoded into the web application.</a:t>
            </a:r>
            <a:endParaRPr lang="en-US" sz="1400" dirty="0" smtClean="0">
              <a:solidFill>
                <a:schemeClr val="tx1"/>
              </a:solidFill>
            </a:endParaRPr>
          </a:p>
          <a:p>
            <a:pPr marL="152400" indent="0">
              <a:lnSpc>
                <a:spcPct val="100000"/>
              </a:lnSpc>
              <a:spcAft>
                <a:spcPts val="1200"/>
              </a:spcAft>
              <a:buNone/>
            </a:pPr>
            <a:r>
              <a:rPr lang="en-US" sz="1400" dirty="0" smtClean="0">
                <a:solidFill>
                  <a:schemeClr val="tx1"/>
                </a:solidFill>
              </a:rPr>
              <a:t>                      The web servers and database can be accessed only over the appropriate ports.</a:t>
            </a:r>
          </a:p>
          <a:p>
            <a:pPr marL="152400" indent="0">
              <a:lnSpc>
                <a:spcPct val="100000"/>
              </a:lnSpc>
              <a:spcAft>
                <a:spcPts val="1200"/>
              </a:spcAft>
              <a:buNone/>
            </a:pPr>
            <a:endParaRPr lang="en-US" dirty="0">
              <a:solidFill>
                <a:schemeClr val="tx1"/>
              </a:solidFill>
            </a:endParaRPr>
          </a:p>
          <a:p>
            <a:pPr marL="152400" indent="0">
              <a:lnSpc>
                <a:spcPct val="100000"/>
              </a:lnSpc>
              <a:spcAft>
                <a:spcPts val="1200"/>
              </a:spcAft>
              <a:buNone/>
            </a:pPr>
            <a:endParaRPr lang="en-GB" sz="1400" dirty="0" smtClean="0">
              <a:solidFill>
                <a:schemeClr val="tx1"/>
              </a:solidFill>
            </a:endParaRPr>
          </a:p>
          <a:p>
            <a:pPr marL="152400" indent="0">
              <a:lnSpc>
                <a:spcPct val="100000"/>
              </a:lnSpc>
              <a:spcAft>
                <a:spcPts val="1200"/>
              </a:spcAft>
              <a:buNone/>
            </a:pPr>
            <a:endParaRPr lang="bs-Latn-BA" sz="1400" dirty="0">
              <a:solidFill>
                <a:schemeClr val="tx1"/>
              </a:solidFill>
            </a:endParaRPr>
          </a:p>
          <a:p>
            <a:pPr marL="152400" indent="0">
              <a:lnSpc>
                <a:spcPct val="100000"/>
              </a:lnSpc>
              <a:spcAft>
                <a:spcPts val="1200"/>
              </a:spcAft>
              <a:buNone/>
            </a:pPr>
            <a:endParaRPr lang="en-US" sz="1400" dirty="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90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smtClean="0">
                <a:solidFill>
                  <a:schemeClr val="tx1"/>
                </a:solidFill>
              </a:rPr>
              <a:t>High – level description:</a:t>
            </a:r>
          </a:p>
          <a:p>
            <a:r>
              <a:rPr lang="en-US" dirty="0" smtClean="0">
                <a:solidFill>
                  <a:schemeClr val="tx1"/>
                </a:solidFill>
              </a:rPr>
              <a:t>We </a:t>
            </a:r>
            <a:r>
              <a:rPr lang="en-US" dirty="0">
                <a:solidFill>
                  <a:schemeClr val="tx1"/>
                </a:solidFill>
              </a:rPr>
              <a:t>created a solution that enables web application to be </a:t>
            </a:r>
            <a:r>
              <a:rPr lang="en-GB" dirty="0">
                <a:solidFill>
                  <a:schemeClr val="tx1"/>
                </a:solidFill>
              </a:rPr>
              <a:t>highly available and scalable for storing student records. </a:t>
            </a:r>
          </a:p>
          <a:p>
            <a:r>
              <a:rPr lang="en-GB" dirty="0">
                <a:solidFill>
                  <a:schemeClr val="tx1"/>
                </a:solidFill>
              </a:rPr>
              <a:t>Our application has a relational database to store student information.</a:t>
            </a:r>
            <a:r>
              <a:rPr lang="en-US" dirty="0">
                <a:solidFill>
                  <a:schemeClr val="tx1"/>
                </a:solidFill>
              </a:rPr>
              <a:t> </a:t>
            </a:r>
            <a:endParaRPr lang="en-US" dirty="0" smtClean="0">
              <a:solidFill>
                <a:schemeClr val="tx1"/>
              </a:solidFill>
            </a:endParaRPr>
          </a:p>
          <a:p>
            <a:r>
              <a:rPr lang="en-US" dirty="0" smtClean="0">
                <a:solidFill>
                  <a:schemeClr val="tx1"/>
                </a:solidFill>
              </a:rPr>
              <a:t>The database and web server are separate components of the solution. </a:t>
            </a:r>
          </a:p>
          <a:p>
            <a:r>
              <a:rPr lang="en-US" dirty="0" smtClean="0">
                <a:solidFill>
                  <a:schemeClr val="tx1"/>
                </a:solidFill>
              </a:rPr>
              <a:t>Application has two servers in different AZs in order to be highly available. </a:t>
            </a:r>
          </a:p>
          <a:p>
            <a:r>
              <a:rPr lang="en-US" dirty="0" smtClean="0">
                <a:solidFill>
                  <a:schemeClr val="tx1"/>
                </a:solidFill>
              </a:rPr>
              <a:t>Application is publicly accessible, but the database is not. </a:t>
            </a:r>
          </a:p>
          <a:p>
            <a:r>
              <a:rPr lang="en-US" dirty="0" smtClean="0">
                <a:solidFill>
                  <a:schemeClr val="tx1"/>
                </a:solidFill>
              </a:rPr>
              <a:t>We configured  appropriate network security settings for the web servers and database.</a:t>
            </a:r>
          </a:p>
          <a:p>
            <a:r>
              <a:rPr lang="en-US" dirty="0" smtClean="0">
                <a:solidFill>
                  <a:schemeClr val="tx1"/>
                </a:solidFill>
              </a:rPr>
              <a:t>As well as configured access permissions between AWS services.</a:t>
            </a:r>
          </a:p>
          <a:p>
            <a:pPr marL="608965" indent="-456565">
              <a:lnSpc>
                <a:spcPct val="100000"/>
              </a:lnSpc>
              <a:spcAft>
                <a:spcPts val="1200"/>
              </a:spcAft>
            </a:pPr>
            <a:endParaRPr lang="en-US" dirty="0" smtClean="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608965" indent="-456565">
              <a:lnSpc>
                <a:spcPct val="100000"/>
              </a:lnSpc>
              <a:spcAft>
                <a:spcPts val="1200"/>
              </a:spcAft>
              <a:buNone/>
            </a:pPr>
            <a:r>
              <a:rPr lang="en-US" sz="2800" b="1" dirty="0">
                <a:solidFill>
                  <a:schemeClr val="tx1"/>
                </a:solidFill>
              </a:rPr>
              <a:t>Design considerations</a:t>
            </a:r>
            <a:r>
              <a:rPr lang="en-US" sz="2800" b="1" dirty="0" smtClean="0">
                <a:solidFill>
                  <a:schemeClr val="tx1"/>
                </a:solidFill>
              </a:rPr>
              <a:t>:</a:t>
            </a:r>
            <a:endParaRPr lang="en-US" sz="2800" b="1" dirty="0">
              <a:solidFill>
                <a:schemeClr val="tx1"/>
              </a:solidFill>
            </a:endParaRPr>
          </a:p>
          <a:p>
            <a:pPr marL="608965" indent="-456565">
              <a:lnSpc>
                <a:spcPct val="100000"/>
              </a:lnSpc>
              <a:spcAft>
                <a:spcPts val="1200"/>
              </a:spcAft>
            </a:pPr>
            <a:r>
              <a:rPr lang="en-US" dirty="0" smtClean="0">
                <a:solidFill>
                  <a:schemeClr val="tx1"/>
                </a:solidFill>
              </a:rPr>
              <a:t>Application should be deployed in one region</a:t>
            </a:r>
          </a:p>
          <a:p>
            <a:pPr marL="608965" indent="-456565">
              <a:lnSpc>
                <a:spcPct val="100000"/>
              </a:lnSpc>
              <a:spcAft>
                <a:spcPts val="1200"/>
              </a:spcAft>
            </a:pPr>
            <a:r>
              <a:rPr lang="en-US" dirty="0" smtClean="0">
                <a:solidFill>
                  <a:schemeClr val="tx1"/>
                </a:solidFill>
              </a:rPr>
              <a:t>It should have at least two availability zones </a:t>
            </a:r>
          </a:p>
          <a:p>
            <a:pPr marL="608965" indent="-456565">
              <a:lnSpc>
                <a:spcPct val="100000"/>
              </a:lnSpc>
              <a:spcAft>
                <a:spcPts val="1200"/>
              </a:spcAft>
            </a:pPr>
            <a:r>
              <a:rPr lang="en-US" dirty="0" smtClean="0">
                <a:solidFill>
                  <a:schemeClr val="tx1"/>
                </a:solidFill>
              </a:rPr>
              <a:t>A budget of $100 per month</a:t>
            </a:r>
          </a:p>
          <a:p>
            <a:pPr marL="608965" indent="-456565">
              <a:lnSpc>
                <a:spcPct val="100000"/>
              </a:lnSpc>
              <a:spcAft>
                <a:spcPts val="1200"/>
              </a:spcAft>
            </a:pPr>
            <a:r>
              <a:rPr lang="en-US" dirty="0" smtClean="0">
                <a:solidFill>
                  <a:schemeClr val="tx1"/>
                </a:solidFill>
              </a:rPr>
              <a:t>Use AWS VPC, security groups and secrets manager for security</a:t>
            </a:r>
            <a:endParaRPr lang="en-US" dirty="0">
              <a:solidFill>
                <a:schemeClr val="tx1"/>
              </a:solidFill>
            </a:endParaRPr>
          </a:p>
          <a:p>
            <a:pPr marL="608965" indent="-456565">
              <a:lnSpc>
                <a:spcPct val="100000"/>
              </a:lnSpc>
              <a:spcAft>
                <a:spcPts val="1200"/>
              </a:spcAft>
            </a:pPr>
            <a:r>
              <a:rPr lang="en-US" dirty="0" smtClean="0">
                <a:solidFill>
                  <a:schemeClr val="tx1"/>
                </a:solidFill>
              </a:rPr>
              <a:t>Use AWS </a:t>
            </a:r>
            <a:r>
              <a:rPr lang="en-US" dirty="0">
                <a:solidFill>
                  <a:schemeClr val="tx1"/>
                </a:solidFill>
              </a:rPr>
              <a:t>EC2 </a:t>
            </a:r>
            <a:r>
              <a:rPr lang="en-US" dirty="0" smtClean="0">
                <a:solidFill>
                  <a:schemeClr val="tx1"/>
                </a:solidFill>
              </a:rPr>
              <a:t>and VPC for high availability, performing and functioning</a:t>
            </a:r>
            <a:endParaRPr lang="en-US" i="1" dirty="0">
              <a:solidFill>
                <a:schemeClr val="tx1"/>
              </a:solidFill>
            </a:endParaRPr>
          </a:p>
          <a:p>
            <a:pPr marL="608965" indent="-456565">
              <a:lnSpc>
                <a:spcPct val="100000"/>
              </a:lnSpc>
              <a:spcAft>
                <a:spcPts val="1200"/>
              </a:spcAft>
            </a:pPr>
            <a:r>
              <a:rPr lang="en-US" dirty="0" smtClean="0">
                <a:solidFill>
                  <a:schemeClr val="tx1"/>
                </a:solidFill>
              </a:rPr>
              <a:t>Use AWS </a:t>
            </a:r>
            <a:r>
              <a:rPr lang="en-US" dirty="0">
                <a:solidFill>
                  <a:schemeClr val="tx1"/>
                </a:solidFill>
              </a:rPr>
              <a:t>RDS and EC2 Auto Scaling </a:t>
            </a:r>
            <a:r>
              <a:rPr lang="en-US" dirty="0" smtClean="0">
                <a:solidFill>
                  <a:schemeClr val="tx1"/>
                </a:solidFill>
              </a:rPr>
              <a:t>for scalability</a:t>
            </a:r>
          </a:p>
          <a:p>
            <a:pPr marL="608965" indent="-456565">
              <a:lnSpc>
                <a:spcPct val="100000"/>
              </a:lnSpc>
              <a:spcAft>
                <a:spcPts val="1200"/>
              </a:spcAft>
            </a:pPr>
            <a:r>
              <a:rPr lang="en-US" dirty="0" smtClean="0">
                <a:solidFill>
                  <a:schemeClr val="tx1"/>
                </a:solidFill>
              </a:rPr>
              <a:t>Use AWS Cloud9  for database migration</a:t>
            </a:r>
          </a:p>
          <a:p>
            <a:pPr marL="608965" indent="-456565">
              <a:lnSpc>
                <a:spcPct val="100000"/>
              </a:lnSpc>
              <a:spcAft>
                <a:spcPts val="1200"/>
              </a:spcAft>
            </a:pPr>
            <a:r>
              <a:rPr lang="en-US" dirty="0" smtClean="0">
                <a:solidFill>
                  <a:schemeClr val="tx1"/>
                </a:solidFill>
              </a:rPr>
              <a:t>Use AWS ELB for load balancing</a:t>
            </a: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59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41258"/>
          </a:xfrm>
        </p:spPr>
        <p:txBody>
          <a:bodyPr/>
          <a:lstStyle/>
          <a:p>
            <a:pPr marL="152400" indent="0">
              <a:lnSpc>
                <a:spcPct val="100000"/>
              </a:lnSpc>
              <a:spcAft>
                <a:spcPts val="1200"/>
              </a:spcAft>
              <a:buNone/>
            </a:pPr>
            <a:r>
              <a:rPr lang="en-US" sz="2800" b="1" dirty="0">
                <a:solidFill>
                  <a:schemeClr val="tx1"/>
                </a:solidFill>
              </a:rPr>
              <a:t>U</a:t>
            </a:r>
            <a:r>
              <a:rPr lang="en-US" sz="2800" b="1" dirty="0" smtClean="0">
                <a:solidFill>
                  <a:schemeClr val="tx1"/>
                </a:solidFill>
              </a:rPr>
              <a:t>se cases:</a:t>
            </a:r>
          </a:p>
          <a:p>
            <a:pPr marL="608965" indent="-456565">
              <a:lnSpc>
                <a:spcPct val="100000"/>
              </a:lnSpc>
              <a:spcAft>
                <a:spcPts val="1200"/>
              </a:spcAft>
            </a:pPr>
            <a:r>
              <a:rPr lang="en-US" dirty="0" smtClean="0">
                <a:solidFill>
                  <a:schemeClr val="tx1"/>
                </a:solidFill>
              </a:rPr>
              <a:t>We </a:t>
            </a:r>
            <a:r>
              <a:rPr lang="en-US" dirty="0">
                <a:solidFill>
                  <a:schemeClr val="tx1"/>
                </a:solidFill>
              </a:rPr>
              <a:t>implemented load balancing to effectively manage the anticipated spike in requests during peak admission periods, as specified in the requirements</a:t>
            </a:r>
            <a:r>
              <a:rPr lang="en-US" dirty="0" smtClean="0">
                <a:solidFill>
                  <a:schemeClr val="tx1"/>
                </a:solidFill>
              </a:rPr>
              <a:t>.</a:t>
            </a:r>
          </a:p>
          <a:p>
            <a:pPr marL="608965" indent="-456565">
              <a:lnSpc>
                <a:spcPct val="100000"/>
              </a:lnSpc>
              <a:spcAft>
                <a:spcPts val="1200"/>
              </a:spcAft>
            </a:pPr>
            <a:r>
              <a:rPr lang="en-US" dirty="0" smtClean="0">
                <a:solidFill>
                  <a:schemeClr val="tx1"/>
                </a:solidFill>
              </a:rPr>
              <a:t>Our database is placed in the private subnet, ensuring it is not publicly accessible over the Internet.</a:t>
            </a:r>
          </a:p>
          <a:p>
            <a:pPr marL="608965" indent="-456565">
              <a:lnSpc>
                <a:spcPct val="100000"/>
              </a:lnSpc>
              <a:spcAft>
                <a:spcPts val="1200"/>
              </a:spcAft>
            </a:pPr>
            <a:r>
              <a:rPr lang="en-US" dirty="0" smtClean="0">
                <a:solidFill>
                  <a:schemeClr val="tx1"/>
                </a:solidFill>
              </a:rPr>
              <a:t>We created security groups to allow only specific requests to our EC2 instances.</a:t>
            </a:r>
          </a:p>
          <a:p>
            <a:pPr marL="608965" indent="-456565">
              <a:lnSpc>
                <a:spcPct val="100000"/>
              </a:lnSpc>
              <a:spcAft>
                <a:spcPts val="1200"/>
              </a:spcAft>
            </a:pPr>
            <a:r>
              <a:rPr lang="en-US" dirty="0" smtClean="0">
                <a:solidFill>
                  <a:schemeClr val="tx1"/>
                </a:solidFill>
              </a:rPr>
              <a:t>To guarantee high availability, our </a:t>
            </a:r>
            <a:r>
              <a:rPr lang="en-US" dirty="0">
                <a:solidFill>
                  <a:schemeClr val="tx1"/>
                </a:solidFill>
              </a:rPr>
              <a:t>application </a:t>
            </a:r>
            <a:r>
              <a:rPr lang="en-US" dirty="0" smtClean="0">
                <a:solidFill>
                  <a:schemeClr val="tx1"/>
                </a:solidFill>
              </a:rPr>
              <a:t>instances </a:t>
            </a:r>
            <a:r>
              <a:rPr lang="en-US" dirty="0">
                <a:solidFill>
                  <a:schemeClr val="tx1"/>
                </a:solidFill>
              </a:rPr>
              <a:t> are distributed across two different availability </a:t>
            </a:r>
            <a:r>
              <a:rPr lang="en-US" dirty="0" smtClean="0">
                <a:solidFill>
                  <a:schemeClr val="tx1"/>
                </a:solidFill>
              </a:rPr>
              <a:t>zones.</a:t>
            </a:r>
          </a:p>
          <a:p>
            <a:pPr marL="608965" indent="-456565">
              <a:lnSpc>
                <a:spcPct val="100000"/>
              </a:lnSpc>
              <a:spcAft>
                <a:spcPts val="1200"/>
              </a:spcAft>
            </a:pPr>
            <a:r>
              <a:rPr lang="en-US" dirty="0" smtClean="0">
                <a:solidFill>
                  <a:schemeClr val="tx1"/>
                </a:solidFill>
              </a:rPr>
              <a:t>Additionally</a:t>
            </a:r>
            <a:r>
              <a:rPr lang="en-US" dirty="0">
                <a:solidFill>
                  <a:schemeClr val="tx1"/>
                </a:solidFill>
              </a:rPr>
              <a:t>, we created an auto-scaling group based on </a:t>
            </a:r>
            <a:r>
              <a:rPr lang="en-US" dirty="0" smtClean="0">
                <a:solidFill>
                  <a:schemeClr val="tx1"/>
                </a:solidFill>
              </a:rPr>
              <a:t>AMI</a:t>
            </a:r>
            <a:r>
              <a:rPr lang="en-US" dirty="0">
                <a:solidFill>
                  <a:schemeClr val="tx1"/>
                </a:solidFill>
              </a:rPr>
              <a:t>, which automatically launches a new instance if the current one fails, further ensuring </a:t>
            </a:r>
            <a:r>
              <a:rPr lang="en-US" dirty="0" smtClean="0">
                <a:solidFill>
                  <a:schemeClr val="tx1"/>
                </a:solidFill>
              </a:rPr>
              <a:t>high </a:t>
            </a:r>
            <a:r>
              <a:rPr lang="en-US" dirty="0">
                <a:solidFill>
                  <a:schemeClr val="tx1"/>
                </a:solidFill>
              </a:rPr>
              <a:t>availability</a:t>
            </a:r>
            <a:r>
              <a:rPr lang="en-US" dirty="0" smtClean="0">
                <a:solidFill>
                  <a:schemeClr val="tx1"/>
                </a:solidFill>
              </a:rPr>
              <a:t>.</a:t>
            </a:r>
          </a:p>
          <a:p>
            <a:pPr marL="608965" indent="-456565">
              <a:lnSpc>
                <a:spcPct val="100000"/>
              </a:lnSpc>
              <a:spcAft>
                <a:spcPts val="1200"/>
              </a:spcAft>
            </a:pPr>
            <a:r>
              <a:rPr lang="en-GB" dirty="0" smtClean="0">
                <a:solidFill>
                  <a:srgbClr val="232F3E"/>
                </a:solidFill>
              </a:rPr>
              <a:t>We had multi-tier </a:t>
            </a:r>
            <a:r>
              <a:rPr lang="en-GB" dirty="0">
                <a:solidFill>
                  <a:srgbClr val="232F3E"/>
                </a:solidFill>
              </a:rPr>
              <a:t>architecture to </a:t>
            </a:r>
            <a:r>
              <a:rPr lang="en-GB" dirty="0" smtClean="0">
                <a:solidFill>
                  <a:srgbClr val="232F3E"/>
                </a:solidFill>
              </a:rPr>
              <a:t>separate layers of application, such as web servers and database.</a:t>
            </a:r>
          </a:p>
          <a:p>
            <a:pPr marL="152400" indent="0">
              <a:lnSpc>
                <a:spcPct val="100000"/>
              </a:lnSpc>
              <a:spcAft>
                <a:spcPts val="1200"/>
              </a:spcAft>
              <a:buNone/>
            </a:pPr>
            <a:endParaRPr lang="en-GB" dirty="0">
              <a:solidFill>
                <a:srgbClr val="232F3E"/>
              </a:solidFill>
            </a:endParaRPr>
          </a:p>
          <a:p>
            <a:pPr marL="608965" indent="-456565">
              <a:lnSpc>
                <a:spcPct val="100000"/>
              </a:lnSpc>
              <a:spcAft>
                <a:spcPts val="1200"/>
              </a:spcAft>
            </a:pPr>
            <a:endParaRPr lang="en-US" dirty="0" smtClean="0">
              <a:solidFill>
                <a:schemeClr val="tx1"/>
              </a:solidFill>
            </a:endParaRPr>
          </a:p>
          <a:p>
            <a:pPr marL="608965" indent="-456565">
              <a:lnSpc>
                <a:spcPct val="100000"/>
              </a:lnSpc>
              <a:spcAft>
                <a:spcPts val="1200"/>
              </a:spcAft>
            </a:pPr>
            <a:endParaRPr lang="en-US" sz="1400" dirty="0" smtClean="0">
              <a:solidFill>
                <a:schemeClr val="tx1"/>
              </a:solidFill>
            </a:endParaRPr>
          </a:p>
          <a:p>
            <a:pPr marL="608965" indent="-456565">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93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3943" y="149669"/>
            <a:ext cx="11360800" cy="763600"/>
          </a:xfrm>
        </p:spPr>
        <p:txBody>
          <a:bodyPr/>
          <a:lstStyle/>
          <a:p>
            <a:pPr algn="ctr"/>
            <a:r>
              <a:rPr lang="en-US" sz="3600" b="1" dirty="0">
                <a:solidFill>
                  <a:srgbClr val="002060"/>
                </a:solidFill>
              </a:rPr>
              <a:t>Architecture diagram of the </a:t>
            </a:r>
            <a:r>
              <a:rPr lang="en-US" sz="3600" b="1" dirty="0" smtClean="0">
                <a:solidFill>
                  <a:srgbClr val="002060"/>
                </a:solidFill>
              </a:rPr>
              <a:t>proposed solution </a:t>
            </a:r>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r>
              <a:rPr lang="en-US" sz="1400" dirty="0" smtClean="0">
                <a:solidFill>
                  <a:srgbClr val="232F3E"/>
                </a:solidFill>
              </a:rPr>
              <a:t>  </a:t>
            </a: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914835"/>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l="3360" t="2082" r="6961" b="2306"/>
          <a:stretch/>
        </p:blipFill>
        <p:spPr>
          <a:xfrm>
            <a:off x="1683488" y="1137684"/>
            <a:ext cx="8541940" cy="5503085"/>
          </a:xfrm>
          <a:prstGeom prst="rect">
            <a:avLst/>
          </a:prstGeom>
        </p:spPr>
      </p:pic>
    </p:spTree>
    <p:extLst>
      <p:ext uri="{BB962C8B-B14F-4D97-AF65-F5344CB8AC3E}">
        <p14:creationId xmlns:p14="http://schemas.microsoft.com/office/powerpoint/2010/main" val="58646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28744" y="1162879"/>
            <a:ext cx="10931197" cy="3171060"/>
          </a:xfrm>
          <a:prstGeom prst="rect">
            <a:avLst/>
          </a:prstGeom>
        </p:spPr>
      </p:pic>
      <p:pic>
        <p:nvPicPr>
          <p:cNvPr id="11" name="Picture 10"/>
          <p:cNvPicPr>
            <a:picLocks noChangeAspect="1"/>
          </p:cNvPicPr>
          <p:nvPr/>
        </p:nvPicPr>
        <p:blipFill>
          <a:blip r:embed="rId4"/>
          <a:stretch>
            <a:fillRect/>
          </a:stretch>
        </p:blipFill>
        <p:spPr>
          <a:xfrm>
            <a:off x="628744" y="4707693"/>
            <a:ext cx="11227750" cy="1686572"/>
          </a:xfrm>
          <a:prstGeom prst="rect">
            <a:avLst/>
          </a:prstGeom>
        </p:spPr>
      </p:pic>
    </p:spTree>
    <p:extLst>
      <p:ext uri="{BB962C8B-B14F-4D97-AF65-F5344CB8AC3E}">
        <p14:creationId xmlns:p14="http://schemas.microsoft.com/office/powerpoint/2010/main" val="19952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258418" y="0"/>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152400" indent="0">
              <a:lnSpc>
                <a:spcPct val="100000"/>
              </a:lnSpc>
              <a:spcAft>
                <a:spcPts val="1200"/>
              </a:spcAft>
              <a:buNone/>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3314" y="742067"/>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3"/>
          <a:srcRect t="1845"/>
          <a:stretch/>
        </p:blipFill>
        <p:spPr>
          <a:xfrm>
            <a:off x="1176590" y="815008"/>
            <a:ext cx="9524456" cy="2734563"/>
          </a:xfrm>
          <a:prstGeom prst="rect">
            <a:avLst/>
          </a:prstGeom>
        </p:spPr>
      </p:pic>
      <p:pic>
        <p:nvPicPr>
          <p:cNvPr id="6" name="Picture 5"/>
          <p:cNvPicPr>
            <a:picLocks noChangeAspect="1"/>
          </p:cNvPicPr>
          <p:nvPr/>
        </p:nvPicPr>
        <p:blipFill>
          <a:blip r:embed="rId4"/>
          <a:stretch>
            <a:fillRect/>
          </a:stretch>
        </p:blipFill>
        <p:spPr>
          <a:xfrm>
            <a:off x="1194511" y="3571105"/>
            <a:ext cx="9506535" cy="3247460"/>
          </a:xfrm>
          <a:prstGeom prst="rect">
            <a:avLst/>
          </a:prstGeom>
        </p:spPr>
      </p:pic>
    </p:spTree>
    <p:extLst>
      <p:ext uri="{BB962C8B-B14F-4D97-AF65-F5344CB8AC3E}">
        <p14:creationId xmlns:p14="http://schemas.microsoft.com/office/powerpoint/2010/main" val="3797840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1489</Words>
  <Application>Microsoft Office PowerPoint</Application>
  <PresentationFormat>Widescreen</PresentationFormat>
  <Paragraphs>253</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Arial,Sans-Serif</vt:lpstr>
      <vt:lpstr>Calibri</vt:lpstr>
      <vt:lpstr>Calibri Light</vt:lpstr>
      <vt:lpstr>Nunito</vt:lpstr>
      <vt:lpstr>Nunito Black</vt:lpstr>
      <vt:lpstr>office theme</vt:lpstr>
      <vt:lpstr>Simple Light</vt:lpstr>
      <vt:lpstr>PowerPoint Presentation</vt:lpstr>
      <vt:lpstr>Business scenario overview</vt:lpstr>
      <vt:lpstr>Business scenario overview</vt:lpstr>
      <vt:lpstr>Solution overview </vt:lpstr>
      <vt:lpstr>Solution overview </vt:lpstr>
      <vt:lpstr>Solution overview </vt:lpstr>
      <vt:lpstr>Architecture diagram of the proposed solution  </vt:lpstr>
      <vt:lpstr>Demo  </vt:lpstr>
      <vt:lpstr>Demo  </vt:lpstr>
      <vt:lpstr>Demo  </vt:lpstr>
      <vt:lpstr>Demo  </vt:lpstr>
      <vt:lpstr>Demo  </vt:lpstr>
      <vt:lpstr>Demo  </vt:lpstr>
      <vt:lpstr>Demo  </vt:lpstr>
      <vt:lpstr>Demo  </vt:lpstr>
      <vt:lpstr>Demo  </vt:lpstr>
      <vt:lpstr>Demo  </vt:lpstr>
      <vt:lpstr>Demo  </vt:lpstr>
      <vt:lpstr>Demo  </vt:lpstr>
      <vt:lpstr>Lessons learned </vt:lpstr>
      <vt:lpstr>Lessons learned </vt:lpstr>
      <vt:lpstr>Lessons learned </vt:lpstr>
      <vt:lpstr>Lessons learned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131</cp:revision>
  <dcterms:created xsi:type="dcterms:W3CDTF">2023-05-07T14:20:35Z</dcterms:created>
  <dcterms:modified xsi:type="dcterms:W3CDTF">2024-06-08T20:56:52Z</dcterms:modified>
</cp:coreProperties>
</file>