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</p:sldIdLst>
  <p:sldSz cx="18288000" cy="10287000"/>
  <p:notesSz cx="6858000" cy="9144000"/>
  <p:embeddedFontLst>
    <p:embeddedFont>
      <p:font typeface="Open Sauce" panose="020B0604020202020204" charset="-94"/>
      <p:regular r:id="rId11"/>
    </p:embeddedFont>
    <p:embeddedFont>
      <p:font typeface="Open Sauce Bold" panose="020B0604020202020204" charset="-94"/>
      <p:regular r:id="rId12"/>
    </p:embeddedFont>
    <p:embeddedFont>
      <p:font typeface="Source Sans Pro" panose="020B0503030403020204" pitchFamily="34" charset="0"/>
      <p:regular r:id="rId13"/>
      <p:bold r:id="rId14"/>
      <p:italic r:id="rId15"/>
      <p:boldItalic r:id="rId16"/>
    </p:embeddedFont>
    <p:embeddedFont>
      <p:font typeface="Source Sans Pro Bold" panose="020B0703030403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Koyu Stil 1 - Vurgu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102" y="16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30.07.2025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“Merhaba, bu eğitim serisinde SystemVerilog dünyasına giriş yapacağız. İlk videoda tarihsel gelişimiyle birlikte Verilog’un nerede yetersiz kaldığını ve SystemVerilog’un neden geliştirildiğini detaylıca inceleyeceğiz.</a:t>
            </a:r>
          </a:p>
          <a:p>
            <a:r>
              <a:rPr lang="en-US"/>
              <a:t>Bu serinin amacı, sıfırdan ASIC tasarımı yapabilen ve doğrulama süreçlerine hakim bir mühendise dönüşmenizi sağlamak.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“Merhaba, bu eğitim serisinde SystemVerilog dünyasına giriş yapacağız. İlk videoda tarihsel gelişimiyle birlikte Verilog’un nerede yetersiz kaldığını ve SystemVerilog’un neden geliştirildiğini detaylıca inceleyeceğiz.</a:t>
            </a:r>
          </a:p>
          <a:p>
            <a:r>
              <a:rPr lang="en-US"/>
              <a:t>Bu serinin amacı, sıfırdan ASIC tasarımı yapabilen ve doğrulama süreçlerine hakim bir mühendise dönüşmenizi sağlamak.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88CC6-8629-A0AE-A544-5AE55C720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67EC66-2277-E7F5-8D42-45CC34761F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C6DD8-0131-DBE8-0DD7-3B0B0E9040C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25E824E-792E-70C0-6BB0-8E55C25560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5A0D2DC-E409-32E3-85A7-088EB1870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tr-TR" sz="1200" dirty="0">
                <a:solidFill>
                  <a:schemeClr val="bg1"/>
                </a:solidFill>
              </a:rPr>
              <a:t>Net'ler şunlar tarafından </a:t>
            </a:r>
            <a:r>
              <a:rPr lang="tr-TR" sz="1200" dirty="0" err="1">
                <a:solidFill>
                  <a:schemeClr val="bg1"/>
                </a:solidFill>
              </a:rPr>
              <a:t>yazılabilir:Sürekli</a:t>
            </a:r>
            <a:r>
              <a:rPr lang="tr-TR" sz="1200" dirty="0">
                <a:solidFill>
                  <a:schemeClr val="bg1"/>
                </a:solidFill>
              </a:rPr>
              <a:t> (</a:t>
            </a:r>
            <a:r>
              <a:rPr lang="tr-TR" sz="1200" dirty="0" err="1">
                <a:solidFill>
                  <a:schemeClr val="bg1"/>
                </a:solidFill>
              </a:rPr>
              <a:t>continuous</a:t>
            </a:r>
            <a:r>
              <a:rPr lang="tr-TR" sz="1200" dirty="0">
                <a:solidFill>
                  <a:schemeClr val="bg1"/>
                </a:solidFill>
              </a:rPr>
              <a:t>) atama (</a:t>
            </a:r>
            <a:r>
              <a:rPr lang="tr-TR" sz="1200" dirty="0" err="1">
                <a:solidFill>
                  <a:schemeClr val="bg1"/>
                </a:solidFill>
              </a:rPr>
              <a:t>assign</a:t>
            </a:r>
            <a:r>
              <a:rPr lang="tr-TR" sz="1200" dirty="0">
                <a:solidFill>
                  <a:schemeClr val="bg1"/>
                </a:solidFill>
              </a:rPr>
              <a:t>)</a:t>
            </a:r>
            <a:r>
              <a:rPr lang="tr-TR" sz="1200" dirty="0" err="1">
                <a:solidFill>
                  <a:schemeClr val="bg1"/>
                </a:solidFill>
              </a:rPr>
              <a:t>Primitive</a:t>
            </a:r>
            <a:r>
              <a:rPr lang="tr-TR" sz="1200" dirty="0">
                <a:solidFill>
                  <a:schemeClr val="bg1"/>
                </a:solidFill>
              </a:rPr>
              <a:t> modüllerin çıkışları (</a:t>
            </a:r>
            <a:r>
              <a:rPr lang="tr-TR" sz="1200" dirty="0" err="1">
                <a:solidFill>
                  <a:schemeClr val="bg1"/>
                </a:solidFill>
              </a:rPr>
              <a:t>örn</a:t>
            </a:r>
            <a:r>
              <a:rPr lang="tr-TR" sz="1200" dirty="0">
                <a:solidFill>
                  <a:schemeClr val="bg1"/>
                </a:solidFill>
              </a:rPr>
              <a:t>. </a:t>
            </a:r>
            <a:r>
              <a:rPr lang="tr-TR" sz="1200" dirty="0" err="1">
                <a:solidFill>
                  <a:schemeClr val="bg1"/>
                </a:solidFill>
              </a:rPr>
              <a:t>and</a:t>
            </a:r>
            <a:r>
              <a:rPr lang="tr-TR" sz="1200" dirty="0">
                <a:solidFill>
                  <a:schemeClr val="bg1"/>
                </a:solidFill>
              </a:rPr>
              <a:t>, </a:t>
            </a:r>
            <a:r>
              <a:rPr lang="tr-TR" sz="1200" dirty="0" err="1">
                <a:solidFill>
                  <a:schemeClr val="bg1"/>
                </a:solidFill>
              </a:rPr>
              <a:t>or</a:t>
            </a:r>
            <a:r>
              <a:rPr lang="tr-TR" sz="1200" dirty="0">
                <a:solidFill>
                  <a:schemeClr val="bg1"/>
                </a:solidFill>
              </a:rPr>
              <a:t>, </a:t>
            </a:r>
            <a:r>
              <a:rPr lang="tr-TR" sz="1200" dirty="0" err="1">
                <a:solidFill>
                  <a:schemeClr val="bg1"/>
                </a:solidFill>
              </a:rPr>
              <a:t>buf</a:t>
            </a:r>
            <a:r>
              <a:rPr lang="tr-TR" sz="1200" dirty="0">
                <a:solidFill>
                  <a:schemeClr val="bg1"/>
                </a:solidFill>
              </a:rPr>
              <a:t>)Modül portları </a:t>
            </a:r>
            <a:r>
              <a:rPr lang="tr-TR" sz="1200" dirty="0" err="1">
                <a:solidFill>
                  <a:schemeClr val="bg1"/>
                </a:solidFill>
              </a:rPr>
              <a:t>üzerindenBirden</a:t>
            </a:r>
            <a:r>
              <a:rPr lang="tr-TR" sz="1200" dirty="0">
                <a:solidFill>
                  <a:schemeClr val="bg1"/>
                </a:solidFill>
              </a:rPr>
              <a:t> fazla kaynak (</a:t>
            </a:r>
            <a:r>
              <a:rPr lang="tr-TR" sz="1200" dirty="0" err="1">
                <a:solidFill>
                  <a:schemeClr val="bg1"/>
                </a:solidFill>
              </a:rPr>
              <a:t>driver</a:t>
            </a:r>
            <a:r>
              <a:rPr lang="tr-TR" sz="1200" dirty="0">
                <a:solidFill>
                  <a:schemeClr val="bg1"/>
                </a:solidFill>
              </a:rPr>
              <a:t>) </a:t>
            </a:r>
            <a:r>
              <a:rPr lang="tr-TR" sz="1200" dirty="0" err="1">
                <a:solidFill>
                  <a:schemeClr val="bg1"/>
                </a:solidFill>
              </a:rPr>
              <a:t>net'e</a:t>
            </a:r>
            <a:r>
              <a:rPr lang="tr-TR" sz="1200" dirty="0">
                <a:solidFill>
                  <a:schemeClr val="bg1"/>
                </a:solidFill>
              </a:rPr>
              <a:t> değer atayabilir. Sonuç değeri net tipinin çözümleme fonksiyonuna (</a:t>
            </a:r>
            <a:r>
              <a:rPr lang="tr-TR" sz="1200" dirty="0" err="1">
                <a:solidFill>
                  <a:schemeClr val="bg1"/>
                </a:solidFill>
              </a:rPr>
              <a:t>resolution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function</a:t>
            </a:r>
            <a:r>
              <a:rPr lang="tr-TR" sz="1200" dirty="0">
                <a:solidFill>
                  <a:schemeClr val="bg1"/>
                </a:solidFill>
              </a:rPr>
              <a:t>) göre </a:t>
            </a:r>
            <a:r>
              <a:rPr lang="tr-TR" sz="1200" dirty="0" err="1">
                <a:solidFill>
                  <a:schemeClr val="bg1"/>
                </a:solidFill>
              </a:rPr>
              <a:t>belirlenir.Eğer</a:t>
            </a:r>
            <a:r>
              <a:rPr lang="tr-TR" sz="1200" dirty="0">
                <a:solidFill>
                  <a:schemeClr val="bg1"/>
                </a:solidFill>
              </a:rPr>
              <a:t> portun bir tarafı </a:t>
            </a:r>
            <a:r>
              <a:rPr lang="tr-TR" sz="1200" dirty="0" err="1">
                <a:solidFill>
                  <a:schemeClr val="bg1"/>
                </a:solidFill>
              </a:rPr>
              <a:t>variable</a:t>
            </a:r>
            <a:r>
              <a:rPr lang="tr-TR" sz="1200" dirty="0">
                <a:solidFill>
                  <a:schemeClr val="bg1"/>
                </a:solidFill>
              </a:rPr>
              <a:t>, diğer tarafı net ise, araya otomatik bir </a:t>
            </a:r>
            <a:r>
              <a:rPr lang="tr-TR" sz="1200" dirty="0" err="1">
                <a:solidFill>
                  <a:schemeClr val="bg1"/>
                </a:solidFill>
              </a:rPr>
              <a:t>assign</a:t>
            </a:r>
            <a:r>
              <a:rPr lang="tr-TR" sz="1200" dirty="0">
                <a:solidFill>
                  <a:schemeClr val="bg1"/>
                </a:solidFill>
              </a:rPr>
              <a:t> ataması konulmuş gibi davranılır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67CA1-22BB-226E-8CAE-72903D5F9B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ED7D9-7B0A-2265-4929-26E80E730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87484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0E8FA-47E3-51EB-AD04-324EE67DB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4A35E5-26E4-F31A-6DE4-C969A5CF8C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FD2D2-7752-210D-D9F8-69FDA101C3B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6140420-D921-7C8A-17BE-21498562A7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3825387-9DC8-197C-C7AF-EB6C5048C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“Merhaba, bu eğitim serisinde SystemVerilog dünyasına giriş yapacağız. İlk videoda tarihsel gelişimiyle birlikte Verilog’un nerede yetersiz kaldığını ve SystemVerilog’un neden geliştirildiğini detaylıca inceleyeceğiz.</a:t>
            </a:r>
          </a:p>
          <a:p>
            <a:r>
              <a:rPr lang="en-US"/>
              <a:t>Bu serinin amacı, sıfırdan ASIC tasarımı yapabilen ve doğrulama süreçlerine hakim bir mühendise dönüşmenizi sağlamak.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B4D94-4006-D012-2EAB-84F22742CD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D4FE4-D6AD-31B2-6D67-396EE5785A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93896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01804-60C8-8AF9-233C-6AB8B391E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A9D711-B2F7-E027-8254-47141089EE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DEA63-5B54-C4CF-7059-53EDC432714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8BE7942-2003-0590-17DE-3697383939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2B5C7E4-875A-B0D9-46A2-94758D9C3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“Merhaba, bu eğitim serisinde SystemVerilog dünyasına giriş yapacağız. İlk videoda tarihsel gelişimiyle birlikte Verilog’un nerede yetersiz kaldığını ve SystemVerilog’un neden geliştirildiğini detaylıca inceleyeceğiz.</a:t>
            </a:r>
          </a:p>
          <a:p>
            <a:r>
              <a:rPr lang="en-US"/>
              <a:t>Bu serinin amacı, sıfırdan ASIC tasarımı yapabilen ve doğrulama süreçlerine hakim bir mühendise dönüşmenizi sağlamak.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31A2F-F81A-E38B-9649-5F285643DD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6640E-AA9E-CFCA-546B-BCEBC85FA3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717092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26988-356A-4420-4D8D-DC2AA002F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992519-A600-CA0C-FA05-018A3E292E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5C967-3385-FE94-1789-28538FFC32D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98A6578-3A13-CD2D-65A9-D58A8BAEEB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5784A26-641F-ED4B-C90B-C770769D0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“Merhaba, bu eğitim serisinde SystemVerilog dünyasına giriş yapacağız. İlk videoda tarihsel gelişimiyle birlikte Verilog’un nerede yetersiz kaldığını ve SystemVerilog’un neden geliştirildiğini detaylıca inceleyeceğiz.</a:t>
            </a:r>
          </a:p>
          <a:p>
            <a:r>
              <a:rPr lang="en-US"/>
              <a:t>Bu serinin amacı, sıfırdan ASIC tasarımı yapabilen ve doğrulama süreçlerine hakim bir mühendise dönüşmenizi sağlamak.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2FB49-D8AD-F9B8-3C10-79E6065B17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410DF-AA37-8B9D-49F9-11D82FEC2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54834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84EC4-4505-49B1-A2B7-A2D3C4AC0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D3B5E1-8A25-002D-E891-195A3323AC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B2066-47A6-6622-6B92-36BA4970C80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72A5891-BBA3-D77A-30DD-298B21C963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F4B4F85-604C-0F45-9DD0-1782307B1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“Merhaba, bu eğitim serisinde SystemVerilog dünyasına giriş yapacağız. İlk videoda tarihsel gelişimiyle birlikte Verilog’un nerede yetersiz kaldığını ve SystemVerilog’un neden geliştirildiğini detaylıca inceleyeceğiz.</a:t>
            </a:r>
          </a:p>
          <a:p>
            <a:r>
              <a:rPr lang="en-US"/>
              <a:t>Bu serinin amacı, sıfırdan ASIC tasarımı yapabilen ve doğrulama süreçlerine hakim bir mühendise dönüşmenizi sağlamak.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3AA38-D10F-E25B-ADD7-C7EB3BB6A0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92449-F46F-F8CE-4D54-D86FEF313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0191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3C0EA-F655-BC13-2604-ED7D7A3C3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47A10A-5ABB-9BE7-4CFA-1829E95F2E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3A43E-82F7-B3ED-EF2F-413D2AE544B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81327CF-7E94-6C4B-9FCA-BB9D1B561B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80DB85A-5F0B-3493-97E4-513ACA43C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“Merhaba, bu eğitim serisinde SystemVerilog dünyasına giriş yapacağız. İlk videoda tarihsel gelişimiyle birlikte Verilog’un nerede yetersiz kaldığını ve SystemVerilog’un neden geliştirildiğini detaylıca inceleyeceğiz.</a:t>
            </a:r>
          </a:p>
          <a:p>
            <a:r>
              <a:rPr lang="en-US"/>
              <a:t>Bu serinin amacı, sıfırdan ASIC tasarımı yapabilen ve doğrulama süreçlerine hakim bir mühendise dönüşmenizi sağlamak.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C133C-812F-2073-A1B0-4251A42CA5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F3AEF-B9C1-6007-30A8-B29582ABB2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5010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psalliance/verib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chipsalliance/verible/releas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verible/releases/download/v0.X.Y/verible-v0.X.Y-Ubuntu-20.04-x86_64.tar.gz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"/>
            <a:chOff x="0" y="0"/>
            <a:chExt cx="22991997" cy="12933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991997" cy="1293300"/>
            </a:xfrm>
            <a:custGeom>
              <a:avLst/>
              <a:gdLst/>
              <a:ahLst/>
              <a:cxnLst/>
              <a:rect l="l" t="t" r="r" b="b"/>
              <a:pathLst>
                <a:path w="22991997" h="1293300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" name="AutoShape 4"/>
          <p:cNvSpPr/>
          <p:nvPr/>
        </p:nvSpPr>
        <p:spPr>
          <a:xfrm>
            <a:off x="-95416" y="10019657"/>
            <a:ext cx="6027795" cy="0"/>
          </a:xfrm>
          <a:prstGeom prst="line">
            <a:avLst/>
          </a:prstGeom>
          <a:ln w="38100" cap="flat">
            <a:solidFill>
              <a:srgbClr val="00BF6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5" name="AutoShape 5"/>
          <p:cNvSpPr/>
          <p:nvPr/>
        </p:nvSpPr>
        <p:spPr>
          <a:xfrm>
            <a:off x="5932378" y="10019657"/>
            <a:ext cx="6539355" cy="0"/>
          </a:xfrm>
          <a:prstGeom prst="line">
            <a:avLst/>
          </a:prstGeom>
          <a:ln w="38100" cap="flat">
            <a:solidFill>
              <a:srgbClr val="38B6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6" name="AutoShape 6"/>
          <p:cNvSpPr/>
          <p:nvPr/>
        </p:nvSpPr>
        <p:spPr>
          <a:xfrm>
            <a:off x="12471734" y="10019657"/>
            <a:ext cx="6027795" cy="0"/>
          </a:xfrm>
          <a:prstGeom prst="line">
            <a:avLst/>
          </a:prstGeom>
          <a:ln w="38100" cap="flat">
            <a:solidFill>
              <a:srgbClr val="FF575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7" name="Group 7"/>
          <p:cNvGrpSpPr/>
          <p:nvPr/>
        </p:nvGrpSpPr>
        <p:grpSpPr>
          <a:xfrm>
            <a:off x="1749" y="1058211"/>
            <a:ext cx="18286251" cy="8961447"/>
            <a:chOff x="0" y="0"/>
            <a:chExt cx="4816132" cy="236021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6132" cy="2360216"/>
            </a:xfrm>
            <a:custGeom>
              <a:avLst/>
              <a:gdLst/>
              <a:ahLst/>
              <a:cxnLst/>
              <a:rect l="l" t="t" r="r" b="b"/>
              <a:pathLst>
                <a:path w="4816132" h="2360216">
                  <a:moveTo>
                    <a:pt x="0" y="0"/>
                  </a:moveTo>
                  <a:lnTo>
                    <a:pt x="4816132" y="0"/>
                  </a:lnTo>
                  <a:lnTo>
                    <a:pt x="4816132" y="2360216"/>
                  </a:lnTo>
                  <a:lnTo>
                    <a:pt x="0" y="2360216"/>
                  </a:lnTo>
                  <a:close/>
                </a:path>
              </a:pathLst>
            </a:custGeom>
            <a:solidFill>
              <a:srgbClr val="202C3C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4816132" cy="2407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4000500"/>
            <a:ext cx="16230600" cy="1477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tr-TR" sz="9000" b="1" dirty="0" err="1">
                <a:solidFill>
                  <a:schemeClr val="bg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Verible</a:t>
            </a:r>
            <a:endParaRPr lang="en-US" sz="9000" b="1" dirty="0">
              <a:solidFill>
                <a:schemeClr val="bg1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60764" y="5576148"/>
            <a:ext cx="14766472" cy="58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dirty="0">
                <a:solidFill>
                  <a:schemeClr val="bg1"/>
                </a:solidFill>
                <a:latin typeface="Open Sauce"/>
                <a:ea typeface="Open Sauce"/>
                <a:cs typeface="Open Sauce"/>
                <a:sym typeface="Open Sauce"/>
              </a:rPr>
              <a:t>Kerim Turak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47750" y="287655"/>
            <a:ext cx="5178417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SystemVerilog Tasarım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"/>
            <a:chOff x="0" y="0"/>
            <a:chExt cx="22991997" cy="12933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991997" cy="1293300"/>
            </a:xfrm>
            <a:custGeom>
              <a:avLst/>
              <a:gdLst/>
              <a:ahLst/>
              <a:cxnLst/>
              <a:rect l="l" t="t" r="r" b="b"/>
              <a:pathLst>
                <a:path w="22991997" h="1293300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" name="AutoShape 4"/>
          <p:cNvSpPr/>
          <p:nvPr/>
        </p:nvSpPr>
        <p:spPr>
          <a:xfrm>
            <a:off x="-95416" y="10019657"/>
            <a:ext cx="6027795" cy="0"/>
          </a:xfrm>
          <a:prstGeom prst="line">
            <a:avLst/>
          </a:prstGeom>
          <a:ln w="38100" cap="flat">
            <a:solidFill>
              <a:srgbClr val="00BF6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5" name="AutoShape 5"/>
          <p:cNvSpPr/>
          <p:nvPr/>
        </p:nvSpPr>
        <p:spPr>
          <a:xfrm>
            <a:off x="5932378" y="10019657"/>
            <a:ext cx="6539355" cy="0"/>
          </a:xfrm>
          <a:prstGeom prst="line">
            <a:avLst/>
          </a:prstGeom>
          <a:ln w="38100" cap="flat">
            <a:solidFill>
              <a:srgbClr val="38B6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6" name="AutoShape 6"/>
          <p:cNvSpPr/>
          <p:nvPr/>
        </p:nvSpPr>
        <p:spPr>
          <a:xfrm>
            <a:off x="12471734" y="10019657"/>
            <a:ext cx="6027795" cy="0"/>
          </a:xfrm>
          <a:prstGeom prst="line">
            <a:avLst/>
          </a:prstGeom>
          <a:ln w="38100" cap="flat">
            <a:solidFill>
              <a:srgbClr val="FF575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7" name="Group 7"/>
          <p:cNvGrpSpPr/>
          <p:nvPr/>
        </p:nvGrpSpPr>
        <p:grpSpPr>
          <a:xfrm>
            <a:off x="1749" y="1058211"/>
            <a:ext cx="18286251" cy="8961447"/>
            <a:chOff x="0" y="0"/>
            <a:chExt cx="4816132" cy="236021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6132" cy="2360216"/>
            </a:xfrm>
            <a:custGeom>
              <a:avLst/>
              <a:gdLst/>
              <a:ahLst/>
              <a:cxnLst/>
              <a:rect l="l" t="t" r="r" b="b"/>
              <a:pathLst>
                <a:path w="4816132" h="2360216">
                  <a:moveTo>
                    <a:pt x="0" y="0"/>
                  </a:moveTo>
                  <a:lnTo>
                    <a:pt x="4816132" y="0"/>
                  </a:lnTo>
                  <a:lnTo>
                    <a:pt x="4816132" y="2360216"/>
                  </a:lnTo>
                  <a:lnTo>
                    <a:pt x="0" y="2360216"/>
                  </a:lnTo>
                  <a:close/>
                </a:path>
              </a:pathLst>
            </a:custGeom>
            <a:solidFill>
              <a:srgbClr val="202C3C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4816132" cy="2407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279699"/>
            <a:ext cx="16230600" cy="778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tr-TR" sz="4599" b="1" dirty="0" err="1">
                <a:solidFill>
                  <a:srgbClr val="FAFAFB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Verible</a:t>
            </a:r>
            <a:r>
              <a:rPr lang="tr-TR" sz="4599" b="1" dirty="0">
                <a:solidFill>
                  <a:srgbClr val="FAFAFB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 Nedir?</a:t>
            </a:r>
            <a:endParaRPr lang="en-US" sz="4599" b="1" dirty="0">
              <a:solidFill>
                <a:srgbClr val="FAFAFB"/>
              </a:solidFill>
              <a:latin typeface="Source Sans Pro Bold"/>
              <a:ea typeface="Source Sans Pro Bold"/>
              <a:cs typeface="Source Sans Pro Bold"/>
              <a:sym typeface="Source Sans Pr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2588536"/>
            <a:ext cx="16230600" cy="3362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19"/>
              </a:lnSpc>
            </a:pPr>
            <a:r>
              <a:rPr lang="tr-TR" sz="40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Verible</a:t>
            </a:r>
            <a:r>
              <a:rPr lang="tr-TR" sz="4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tr-TR" sz="4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SystemVerilog</a:t>
            </a:r>
            <a:r>
              <a:rPr lang="tr-TR" sz="4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(IEEE 1800-2017) dilini </a:t>
            </a:r>
            <a:r>
              <a:rPr lang="tr-TR" sz="40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parse</a:t>
            </a:r>
            <a:r>
              <a:rPr lang="tr-TR" sz="4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edebilen açık kaynaklı bir araç setidir.</a:t>
            </a:r>
          </a:p>
          <a:p>
            <a:pPr>
              <a:lnSpc>
                <a:spcPts val="5319"/>
              </a:lnSpc>
            </a:pPr>
            <a:br>
              <a:rPr lang="tr-TR" sz="4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tr-TR" sz="4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Amacı, </a:t>
            </a:r>
            <a:r>
              <a:rPr lang="tr-TR" sz="4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SystemVerilog</a:t>
            </a:r>
            <a:r>
              <a:rPr lang="tr-TR" sz="4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kaynak kodlarını analiz etmek ve çeşitli geliştirici araçlarına temel sağlamaktır.</a:t>
            </a:r>
            <a:endParaRPr lang="en-US" sz="3799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3C492-B7B0-3344-9329-900B40A42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C9B4F0B-B10F-A76B-A0A7-776B609E3BA4}"/>
              </a:ext>
            </a:extLst>
          </p:cNvPr>
          <p:cNvGrpSpPr/>
          <p:nvPr/>
        </p:nvGrpSpPr>
        <p:grpSpPr>
          <a:xfrm>
            <a:off x="0" y="0"/>
            <a:ext cx="18288000" cy="1028700"/>
            <a:chOff x="0" y="0"/>
            <a:chExt cx="22991997" cy="12933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EDCDF79-74DD-EE12-6335-6B4D5E0B9392}"/>
                </a:ext>
              </a:extLst>
            </p:cNvPr>
            <p:cNvSpPr/>
            <p:nvPr/>
          </p:nvSpPr>
          <p:spPr>
            <a:xfrm>
              <a:off x="0" y="0"/>
              <a:ext cx="22991997" cy="1293300"/>
            </a:xfrm>
            <a:custGeom>
              <a:avLst/>
              <a:gdLst/>
              <a:ahLst/>
              <a:cxnLst/>
              <a:rect l="l" t="t" r="r" b="b"/>
              <a:pathLst>
                <a:path w="22991997" h="1293300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" name="AutoShape 4">
            <a:extLst>
              <a:ext uri="{FF2B5EF4-FFF2-40B4-BE49-F238E27FC236}">
                <a16:creationId xmlns:a16="http://schemas.microsoft.com/office/drawing/2014/main" id="{0BFA5B20-B07E-A1D7-8E7E-6C4C57E3A3DD}"/>
              </a:ext>
            </a:extLst>
          </p:cNvPr>
          <p:cNvSpPr/>
          <p:nvPr/>
        </p:nvSpPr>
        <p:spPr>
          <a:xfrm>
            <a:off x="-95416" y="10019657"/>
            <a:ext cx="6027795" cy="0"/>
          </a:xfrm>
          <a:prstGeom prst="line">
            <a:avLst/>
          </a:prstGeom>
          <a:ln w="38100" cap="flat">
            <a:solidFill>
              <a:srgbClr val="00BF6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4A04C34D-4204-48C8-4F74-27A1DDB94273}"/>
              </a:ext>
            </a:extLst>
          </p:cNvPr>
          <p:cNvSpPr/>
          <p:nvPr/>
        </p:nvSpPr>
        <p:spPr>
          <a:xfrm>
            <a:off x="5932378" y="10019657"/>
            <a:ext cx="6539355" cy="0"/>
          </a:xfrm>
          <a:prstGeom prst="line">
            <a:avLst/>
          </a:prstGeom>
          <a:ln w="38100" cap="flat">
            <a:solidFill>
              <a:srgbClr val="38B6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1D107811-8674-AC2C-055A-E077D4117890}"/>
              </a:ext>
            </a:extLst>
          </p:cNvPr>
          <p:cNvSpPr/>
          <p:nvPr/>
        </p:nvSpPr>
        <p:spPr>
          <a:xfrm>
            <a:off x="12471734" y="10019657"/>
            <a:ext cx="6027795" cy="0"/>
          </a:xfrm>
          <a:prstGeom prst="line">
            <a:avLst/>
          </a:prstGeom>
          <a:ln w="38100" cap="flat">
            <a:solidFill>
              <a:srgbClr val="FF575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0D43C28E-AF87-DA37-8F51-1E2A887B83E3}"/>
              </a:ext>
            </a:extLst>
          </p:cNvPr>
          <p:cNvGrpSpPr/>
          <p:nvPr/>
        </p:nvGrpSpPr>
        <p:grpSpPr>
          <a:xfrm>
            <a:off x="1749" y="1058211"/>
            <a:ext cx="18286251" cy="8961447"/>
            <a:chOff x="0" y="0"/>
            <a:chExt cx="4816132" cy="2360216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D962380-0994-0B6A-C362-3F9723B63048}"/>
                </a:ext>
              </a:extLst>
            </p:cNvPr>
            <p:cNvSpPr/>
            <p:nvPr/>
          </p:nvSpPr>
          <p:spPr>
            <a:xfrm>
              <a:off x="0" y="0"/>
              <a:ext cx="4816132" cy="2360216"/>
            </a:xfrm>
            <a:custGeom>
              <a:avLst/>
              <a:gdLst/>
              <a:ahLst/>
              <a:cxnLst/>
              <a:rect l="l" t="t" r="r" b="b"/>
              <a:pathLst>
                <a:path w="4816132" h="2360216">
                  <a:moveTo>
                    <a:pt x="0" y="0"/>
                  </a:moveTo>
                  <a:lnTo>
                    <a:pt x="4816132" y="0"/>
                  </a:lnTo>
                  <a:lnTo>
                    <a:pt x="4816132" y="2360216"/>
                  </a:lnTo>
                  <a:lnTo>
                    <a:pt x="0" y="2360216"/>
                  </a:lnTo>
                  <a:close/>
                </a:path>
              </a:pathLst>
            </a:custGeom>
            <a:solidFill>
              <a:srgbClr val="202C3C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FC86FB79-FC4A-2EC0-F1CF-DD85BD6FC412}"/>
                </a:ext>
              </a:extLst>
            </p:cNvPr>
            <p:cNvSpPr txBox="1"/>
            <p:nvPr/>
          </p:nvSpPr>
          <p:spPr>
            <a:xfrm>
              <a:off x="0" y="-47625"/>
              <a:ext cx="4816132" cy="2407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90A3B44D-8F41-DC84-312D-2FDAB4AC8360}"/>
              </a:ext>
            </a:extLst>
          </p:cNvPr>
          <p:cNvSpPr txBox="1"/>
          <p:nvPr/>
        </p:nvSpPr>
        <p:spPr>
          <a:xfrm>
            <a:off x="1028700" y="279699"/>
            <a:ext cx="16230600" cy="778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tr-TR" sz="4599" b="1" dirty="0">
                <a:solidFill>
                  <a:srgbClr val="FAFAFB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Neden </a:t>
            </a:r>
            <a:r>
              <a:rPr lang="tr-TR" sz="4599" b="1" dirty="0" err="1">
                <a:solidFill>
                  <a:srgbClr val="FAFAFB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Verible</a:t>
            </a:r>
            <a:r>
              <a:rPr lang="tr-TR" sz="4599" b="1" dirty="0">
                <a:solidFill>
                  <a:srgbClr val="FAFAFB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?</a:t>
            </a:r>
            <a:endParaRPr lang="en-US" sz="4599" b="1" dirty="0">
              <a:solidFill>
                <a:srgbClr val="FAFAFB"/>
              </a:solidFill>
              <a:latin typeface="Source Sans Pro Bold"/>
              <a:ea typeface="Source Sans Pro Bold"/>
              <a:cs typeface="Source Sans Pro Bold"/>
              <a:sym typeface="Source Sans Pro Bold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04FF8371-2E3B-A595-C851-F5E2E94AA563}"/>
              </a:ext>
            </a:extLst>
          </p:cNvPr>
          <p:cNvSpPr txBox="1"/>
          <p:nvPr/>
        </p:nvSpPr>
        <p:spPr>
          <a:xfrm>
            <a:off x="1295400" y="2065734"/>
            <a:ext cx="16230600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tr-TR" sz="4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Preprocess</a:t>
            </a:r>
            <a:r>
              <a:rPr lang="tr-TR" sz="4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edilmemiş (ham) kaynakları </a:t>
            </a:r>
            <a:r>
              <a:rPr lang="tr-TR" sz="4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işleyebilirLinting</a:t>
            </a:r>
            <a:r>
              <a:rPr lang="tr-TR" sz="4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(stil analizi), formatlama (biçimlendirme) gibi işlemler için </a:t>
            </a:r>
            <a:r>
              <a:rPr lang="tr-TR" sz="4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idealdirGerçek</a:t>
            </a:r>
            <a:r>
              <a:rPr lang="tr-TR" sz="4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derleyiciler gibi </a:t>
            </a:r>
            <a:r>
              <a:rPr lang="tr-TR" sz="4000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preprocessed</a:t>
            </a:r>
            <a:r>
              <a:rPr lang="tr-TR" sz="4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kodları da işleyebilir</a:t>
            </a:r>
          </a:p>
        </p:txBody>
      </p:sp>
    </p:spTree>
    <p:extLst>
      <p:ext uri="{BB962C8B-B14F-4D97-AF65-F5344CB8AC3E}">
        <p14:creationId xmlns:p14="http://schemas.microsoft.com/office/powerpoint/2010/main" val="80981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674F1-5227-967A-9739-C8BBB2A55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1D07689-31D0-E4A0-9C0D-5FEE232CA80F}"/>
              </a:ext>
            </a:extLst>
          </p:cNvPr>
          <p:cNvGrpSpPr/>
          <p:nvPr/>
        </p:nvGrpSpPr>
        <p:grpSpPr>
          <a:xfrm>
            <a:off x="0" y="0"/>
            <a:ext cx="18288000" cy="1028700"/>
            <a:chOff x="0" y="0"/>
            <a:chExt cx="22991997" cy="12933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5378821-D163-85A4-9637-7DF9CB3EFD8A}"/>
                </a:ext>
              </a:extLst>
            </p:cNvPr>
            <p:cNvSpPr/>
            <p:nvPr/>
          </p:nvSpPr>
          <p:spPr>
            <a:xfrm>
              <a:off x="0" y="0"/>
              <a:ext cx="22991997" cy="1293300"/>
            </a:xfrm>
            <a:custGeom>
              <a:avLst/>
              <a:gdLst/>
              <a:ahLst/>
              <a:cxnLst/>
              <a:rect l="l" t="t" r="r" b="b"/>
              <a:pathLst>
                <a:path w="22991997" h="1293300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" name="AutoShape 4">
            <a:extLst>
              <a:ext uri="{FF2B5EF4-FFF2-40B4-BE49-F238E27FC236}">
                <a16:creationId xmlns:a16="http://schemas.microsoft.com/office/drawing/2014/main" id="{CB947079-6EBF-8FA9-95BE-50399E1F12B4}"/>
              </a:ext>
            </a:extLst>
          </p:cNvPr>
          <p:cNvSpPr/>
          <p:nvPr/>
        </p:nvSpPr>
        <p:spPr>
          <a:xfrm>
            <a:off x="-95416" y="10019657"/>
            <a:ext cx="6027795" cy="0"/>
          </a:xfrm>
          <a:prstGeom prst="line">
            <a:avLst/>
          </a:prstGeom>
          <a:ln w="38100" cap="flat">
            <a:solidFill>
              <a:srgbClr val="00BF6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09D40B8E-9E2A-95E9-A935-5873793A5361}"/>
              </a:ext>
            </a:extLst>
          </p:cNvPr>
          <p:cNvSpPr/>
          <p:nvPr/>
        </p:nvSpPr>
        <p:spPr>
          <a:xfrm>
            <a:off x="5932378" y="10019657"/>
            <a:ext cx="6539355" cy="0"/>
          </a:xfrm>
          <a:prstGeom prst="line">
            <a:avLst/>
          </a:prstGeom>
          <a:ln w="38100" cap="flat">
            <a:solidFill>
              <a:srgbClr val="38B6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E19AA4A2-D880-839D-8D91-764A10E9A7A9}"/>
              </a:ext>
            </a:extLst>
          </p:cNvPr>
          <p:cNvSpPr/>
          <p:nvPr/>
        </p:nvSpPr>
        <p:spPr>
          <a:xfrm>
            <a:off x="12471734" y="10019657"/>
            <a:ext cx="6027795" cy="0"/>
          </a:xfrm>
          <a:prstGeom prst="line">
            <a:avLst/>
          </a:prstGeom>
          <a:ln w="38100" cap="flat">
            <a:solidFill>
              <a:srgbClr val="FF575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3E0F07A3-CE9D-F73B-D858-9274831C6C65}"/>
              </a:ext>
            </a:extLst>
          </p:cNvPr>
          <p:cNvGrpSpPr/>
          <p:nvPr/>
        </p:nvGrpSpPr>
        <p:grpSpPr>
          <a:xfrm>
            <a:off x="-26826" y="1045854"/>
            <a:ext cx="18286251" cy="8961447"/>
            <a:chOff x="0" y="0"/>
            <a:chExt cx="4816132" cy="2360216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29FB7F9-BD96-91E3-8A5F-DCC915324F8F}"/>
                </a:ext>
              </a:extLst>
            </p:cNvPr>
            <p:cNvSpPr/>
            <p:nvPr/>
          </p:nvSpPr>
          <p:spPr>
            <a:xfrm>
              <a:off x="0" y="0"/>
              <a:ext cx="4816132" cy="2360216"/>
            </a:xfrm>
            <a:custGeom>
              <a:avLst/>
              <a:gdLst/>
              <a:ahLst/>
              <a:cxnLst/>
              <a:rect l="l" t="t" r="r" b="b"/>
              <a:pathLst>
                <a:path w="4816132" h="2360216">
                  <a:moveTo>
                    <a:pt x="0" y="0"/>
                  </a:moveTo>
                  <a:lnTo>
                    <a:pt x="4816132" y="0"/>
                  </a:lnTo>
                  <a:lnTo>
                    <a:pt x="4816132" y="2360216"/>
                  </a:lnTo>
                  <a:lnTo>
                    <a:pt x="0" y="2360216"/>
                  </a:lnTo>
                  <a:close/>
                </a:path>
              </a:pathLst>
            </a:custGeom>
            <a:solidFill>
              <a:srgbClr val="202C3C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16F57E9D-F005-AE03-A6DE-D8AB6EE1E721}"/>
                </a:ext>
              </a:extLst>
            </p:cNvPr>
            <p:cNvSpPr txBox="1"/>
            <p:nvPr/>
          </p:nvSpPr>
          <p:spPr>
            <a:xfrm>
              <a:off x="0" y="-47625"/>
              <a:ext cx="4816132" cy="2407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3717BA01-3EE0-3770-2A04-B37F661733AE}"/>
              </a:ext>
            </a:extLst>
          </p:cNvPr>
          <p:cNvSpPr txBox="1"/>
          <p:nvPr/>
        </p:nvSpPr>
        <p:spPr>
          <a:xfrm>
            <a:off x="1028700" y="279699"/>
            <a:ext cx="16230600" cy="778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tr-TR" sz="4599" b="1" dirty="0">
                <a:solidFill>
                  <a:srgbClr val="FAFAFB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Hangi Araçları İçerir?</a:t>
            </a:r>
            <a:endParaRPr lang="en-US" sz="4599" b="1" dirty="0">
              <a:solidFill>
                <a:srgbClr val="FAFAFB"/>
              </a:solidFill>
              <a:latin typeface="Source Sans Pro Bold"/>
              <a:ea typeface="Source Sans Pro Bold"/>
              <a:cs typeface="Source Sans Pro Bold"/>
              <a:sym typeface="Source Sans Pro Bold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D142D120-625C-6015-5018-1C9E0354AD1D}"/>
              </a:ext>
            </a:extLst>
          </p:cNvPr>
          <p:cNvSpPr txBox="1"/>
          <p:nvPr/>
        </p:nvSpPr>
        <p:spPr>
          <a:xfrm>
            <a:off x="1086755" y="1935595"/>
            <a:ext cx="16230600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4000" dirty="0" err="1">
                <a:solidFill>
                  <a:schemeClr val="bg1"/>
                </a:solidFill>
              </a:rPr>
              <a:t>verible-verilog-lint</a:t>
            </a:r>
            <a:r>
              <a:rPr lang="tr-TR" sz="4000" dirty="0">
                <a:solidFill>
                  <a:schemeClr val="bg1"/>
                </a:solidFill>
              </a:rPr>
              <a:t> → Kod stil hatalarını tespit eder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4000" dirty="0" err="1">
                <a:solidFill>
                  <a:schemeClr val="bg1"/>
                </a:solidFill>
              </a:rPr>
              <a:t>verible</a:t>
            </a:r>
            <a:r>
              <a:rPr lang="tr-TR" sz="4000" dirty="0">
                <a:solidFill>
                  <a:schemeClr val="bg1"/>
                </a:solidFill>
              </a:rPr>
              <a:t>-</a:t>
            </a:r>
            <a:r>
              <a:rPr lang="tr-TR" sz="4000" dirty="0" err="1">
                <a:solidFill>
                  <a:schemeClr val="bg1"/>
                </a:solidFill>
              </a:rPr>
              <a:t>verilog</a:t>
            </a:r>
            <a:r>
              <a:rPr lang="tr-TR" sz="4000" dirty="0">
                <a:solidFill>
                  <a:schemeClr val="bg1"/>
                </a:solidFill>
              </a:rPr>
              <a:t>-format → Kodu otomatik biçimlendirir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4000" dirty="0" err="1">
                <a:solidFill>
                  <a:schemeClr val="bg1"/>
                </a:solidFill>
              </a:rPr>
              <a:t>verible-verilog-syntax</a:t>
            </a:r>
            <a:r>
              <a:rPr lang="tr-TR" sz="4000" dirty="0">
                <a:solidFill>
                  <a:schemeClr val="bg1"/>
                </a:solidFill>
              </a:rPr>
              <a:t> → Söz dizimini analiz eder, hata bulur</a:t>
            </a:r>
          </a:p>
        </p:txBody>
      </p:sp>
    </p:spTree>
    <p:extLst>
      <p:ext uri="{BB962C8B-B14F-4D97-AF65-F5344CB8AC3E}">
        <p14:creationId xmlns:p14="http://schemas.microsoft.com/office/powerpoint/2010/main" val="414931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18FF4-370D-608F-ECAF-EF6FC51C1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E125727-E6C5-C35E-BB26-23E8016729E7}"/>
              </a:ext>
            </a:extLst>
          </p:cNvPr>
          <p:cNvGrpSpPr/>
          <p:nvPr/>
        </p:nvGrpSpPr>
        <p:grpSpPr>
          <a:xfrm>
            <a:off x="0" y="0"/>
            <a:ext cx="18288000" cy="1028700"/>
            <a:chOff x="0" y="0"/>
            <a:chExt cx="22991997" cy="12933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E4D3A32-2A04-1676-24B3-BED126EB3461}"/>
                </a:ext>
              </a:extLst>
            </p:cNvPr>
            <p:cNvSpPr/>
            <p:nvPr/>
          </p:nvSpPr>
          <p:spPr>
            <a:xfrm>
              <a:off x="0" y="0"/>
              <a:ext cx="22991997" cy="1293300"/>
            </a:xfrm>
            <a:custGeom>
              <a:avLst/>
              <a:gdLst/>
              <a:ahLst/>
              <a:cxnLst/>
              <a:rect l="l" t="t" r="r" b="b"/>
              <a:pathLst>
                <a:path w="22991997" h="1293300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" name="AutoShape 4">
            <a:extLst>
              <a:ext uri="{FF2B5EF4-FFF2-40B4-BE49-F238E27FC236}">
                <a16:creationId xmlns:a16="http://schemas.microsoft.com/office/drawing/2014/main" id="{CA407E3B-CBFE-5EA0-49EF-D22ED1AA5663}"/>
              </a:ext>
            </a:extLst>
          </p:cNvPr>
          <p:cNvSpPr/>
          <p:nvPr/>
        </p:nvSpPr>
        <p:spPr>
          <a:xfrm>
            <a:off x="-95416" y="10019657"/>
            <a:ext cx="6027795" cy="0"/>
          </a:xfrm>
          <a:prstGeom prst="line">
            <a:avLst/>
          </a:prstGeom>
          <a:ln w="38100" cap="flat">
            <a:solidFill>
              <a:srgbClr val="00BF6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E771F7D5-8B90-0D46-8F48-E5C5CBD91A95}"/>
              </a:ext>
            </a:extLst>
          </p:cNvPr>
          <p:cNvSpPr/>
          <p:nvPr/>
        </p:nvSpPr>
        <p:spPr>
          <a:xfrm>
            <a:off x="5932378" y="10019657"/>
            <a:ext cx="6539355" cy="0"/>
          </a:xfrm>
          <a:prstGeom prst="line">
            <a:avLst/>
          </a:prstGeom>
          <a:ln w="38100" cap="flat">
            <a:solidFill>
              <a:srgbClr val="38B6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DD34768-A394-81CA-C523-7D28924A036F}"/>
              </a:ext>
            </a:extLst>
          </p:cNvPr>
          <p:cNvSpPr/>
          <p:nvPr/>
        </p:nvSpPr>
        <p:spPr>
          <a:xfrm>
            <a:off x="12471734" y="10019657"/>
            <a:ext cx="6027795" cy="0"/>
          </a:xfrm>
          <a:prstGeom prst="line">
            <a:avLst/>
          </a:prstGeom>
          <a:ln w="38100" cap="flat">
            <a:solidFill>
              <a:srgbClr val="FF575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DDDD8409-26B1-8C25-8523-77110C29EC68}"/>
              </a:ext>
            </a:extLst>
          </p:cNvPr>
          <p:cNvGrpSpPr/>
          <p:nvPr/>
        </p:nvGrpSpPr>
        <p:grpSpPr>
          <a:xfrm>
            <a:off x="-26826" y="1045854"/>
            <a:ext cx="18286251" cy="8961447"/>
            <a:chOff x="0" y="0"/>
            <a:chExt cx="4816132" cy="2360216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533EB8C-A4BC-B182-FAE4-038B5A097563}"/>
                </a:ext>
              </a:extLst>
            </p:cNvPr>
            <p:cNvSpPr/>
            <p:nvPr/>
          </p:nvSpPr>
          <p:spPr>
            <a:xfrm>
              <a:off x="0" y="0"/>
              <a:ext cx="4816132" cy="2360216"/>
            </a:xfrm>
            <a:custGeom>
              <a:avLst/>
              <a:gdLst/>
              <a:ahLst/>
              <a:cxnLst/>
              <a:rect l="l" t="t" r="r" b="b"/>
              <a:pathLst>
                <a:path w="4816132" h="2360216">
                  <a:moveTo>
                    <a:pt x="0" y="0"/>
                  </a:moveTo>
                  <a:lnTo>
                    <a:pt x="4816132" y="0"/>
                  </a:lnTo>
                  <a:lnTo>
                    <a:pt x="4816132" y="2360216"/>
                  </a:lnTo>
                  <a:lnTo>
                    <a:pt x="0" y="2360216"/>
                  </a:lnTo>
                  <a:close/>
                </a:path>
              </a:pathLst>
            </a:custGeom>
            <a:solidFill>
              <a:srgbClr val="202C3C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FA0393AC-4407-0277-275E-ABEEDBCAD534}"/>
                </a:ext>
              </a:extLst>
            </p:cNvPr>
            <p:cNvSpPr txBox="1"/>
            <p:nvPr/>
          </p:nvSpPr>
          <p:spPr>
            <a:xfrm>
              <a:off x="0" y="-47625"/>
              <a:ext cx="4816132" cy="2407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62923022-1AF0-9238-0B5F-9A414C20F75B}"/>
              </a:ext>
            </a:extLst>
          </p:cNvPr>
          <p:cNvSpPr txBox="1"/>
          <p:nvPr/>
        </p:nvSpPr>
        <p:spPr>
          <a:xfrm>
            <a:off x="1028700" y="279699"/>
            <a:ext cx="16230600" cy="778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tr-TR" sz="4599" b="1" dirty="0">
                <a:solidFill>
                  <a:srgbClr val="FAFAFB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Öne Çıkan Özellikler</a:t>
            </a:r>
            <a:endParaRPr lang="en-US" sz="4599" b="1" dirty="0">
              <a:solidFill>
                <a:srgbClr val="FAFAFB"/>
              </a:solidFill>
              <a:latin typeface="Source Sans Pro Bold"/>
              <a:ea typeface="Source Sans Pro Bold"/>
              <a:cs typeface="Source Sans Pro Bold"/>
              <a:sym typeface="Source Sans Pro Bold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516D9CF-CC14-102C-5D53-13A5E5A48D69}"/>
              </a:ext>
            </a:extLst>
          </p:cNvPr>
          <p:cNvSpPr txBox="1"/>
          <p:nvPr/>
        </p:nvSpPr>
        <p:spPr>
          <a:xfrm>
            <a:off x="1086755" y="1935595"/>
            <a:ext cx="16230600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4000" dirty="0">
                <a:solidFill>
                  <a:schemeClr val="bg1"/>
                </a:solidFill>
              </a:rPr>
              <a:t>SV-LRM (</a:t>
            </a:r>
            <a:r>
              <a:rPr lang="tr-TR" sz="4000" dirty="0" err="1">
                <a:solidFill>
                  <a:schemeClr val="bg1"/>
                </a:solidFill>
              </a:rPr>
              <a:t>SystemVerilog</a:t>
            </a:r>
            <a:r>
              <a:rPr lang="tr-TR" sz="4000" dirty="0">
                <a:solidFill>
                  <a:schemeClr val="bg1"/>
                </a:solidFill>
              </a:rPr>
              <a:t> Language Reference Manual) ile uyumlu </a:t>
            </a:r>
            <a:r>
              <a:rPr lang="tr-TR" sz="4000" dirty="0" err="1">
                <a:solidFill>
                  <a:schemeClr val="bg1"/>
                </a:solidFill>
              </a:rPr>
              <a:t>parser</a:t>
            </a:r>
            <a:endParaRPr lang="tr-TR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4000" dirty="0">
                <a:solidFill>
                  <a:schemeClr val="bg1"/>
                </a:solidFill>
              </a:rPr>
              <a:t>Herkesin kendi </a:t>
            </a:r>
            <a:r>
              <a:rPr lang="tr-TR" sz="4000" dirty="0" err="1">
                <a:solidFill>
                  <a:schemeClr val="bg1"/>
                </a:solidFill>
              </a:rPr>
              <a:t>SystemVerilog</a:t>
            </a:r>
            <a:r>
              <a:rPr lang="tr-TR" sz="4000" dirty="0">
                <a:solidFill>
                  <a:schemeClr val="bg1"/>
                </a:solidFill>
              </a:rPr>
              <a:t> </a:t>
            </a:r>
            <a:r>
              <a:rPr lang="tr-TR" sz="4000" dirty="0" err="1">
                <a:solidFill>
                  <a:schemeClr val="bg1"/>
                </a:solidFill>
              </a:rPr>
              <a:t>parser’ını</a:t>
            </a:r>
            <a:r>
              <a:rPr lang="tr-TR" sz="4000" dirty="0">
                <a:solidFill>
                  <a:schemeClr val="bg1"/>
                </a:solidFill>
              </a:rPr>
              <a:t> yazmak zorunda kalmaması için geliştirildi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4000" dirty="0">
                <a:solidFill>
                  <a:schemeClr val="bg1"/>
                </a:solidFill>
              </a:rPr>
              <a:t>Geliştirilmiş test altyapısı: </a:t>
            </a:r>
            <a:r>
              <a:rPr lang="tr-TR" sz="4000" dirty="0" err="1">
                <a:solidFill>
                  <a:schemeClr val="bg1"/>
                </a:solidFill>
              </a:rPr>
              <a:t>sv-tests</a:t>
            </a:r>
            <a:r>
              <a:rPr lang="tr-TR" sz="4000" dirty="0">
                <a:solidFill>
                  <a:schemeClr val="bg1"/>
                </a:solidFill>
              </a:rPr>
              <a:t> ile sürekli test edilir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4000" dirty="0">
                <a:solidFill>
                  <a:schemeClr val="bg1"/>
                </a:solidFill>
              </a:rPr>
              <a:t>Dil bağımsız modüller sayesinde başka diller için de genişletilebilir</a:t>
            </a:r>
          </a:p>
          <a:p>
            <a:endParaRPr lang="tr-T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3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B5C0A-2E5B-4BC1-142E-CEF4B4FEC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0D9D1DD-7745-13BB-D280-F507BDCFD3FD}"/>
              </a:ext>
            </a:extLst>
          </p:cNvPr>
          <p:cNvGrpSpPr/>
          <p:nvPr/>
        </p:nvGrpSpPr>
        <p:grpSpPr>
          <a:xfrm>
            <a:off x="0" y="0"/>
            <a:ext cx="18288000" cy="1028700"/>
            <a:chOff x="0" y="0"/>
            <a:chExt cx="22991997" cy="12933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1333D84-0224-C23E-F2F8-201C2AF7B225}"/>
                </a:ext>
              </a:extLst>
            </p:cNvPr>
            <p:cNvSpPr/>
            <p:nvPr/>
          </p:nvSpPr>
          <p:spPr>
            <a:xfrm>
              <a:off x="0" y="0"/>
              <a:ext cx="22991997" cy="1293300"/>
            </a:xfrm>
            <a:custGeom>
              <a:avLst/>
              <a:gdLst/>
              <a:ahLst/>
              <a:cxnLst/>
              <a:rect l="l" t="t" r="r" b="b"/>
              <a:pathLst>
                <a:path w="22991997" h="1293300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" name="AutoShape 4">
            <a:extLst>
              <a:ext uri="{FF2B5EF4-FFF2-40B4-BE49-F238E27FC236}">
                <a16:creationId xmlns:a16="http://schemas.microsoft.com/office/drawing/2014/main" id="{6F23E369-984F-C176-8642-9F15603004DF}"/>
              </a:ext>
            </a:extLst>
          </p:cNvPr>
          <p:cNvSpPr/>
          <p:nvPr/>
        </p:nvSpPr>
        <p:spPr>
          <a:xfrm>
            <a:off x="-95416" y="10019657"/>
            <a:ext cx="6027795" cy="0"/>
          </a:xfrm>
          <a:prstGeom prst="line">
            <a:avLst/>
          </a:prstGeom>
          <a:ln w="38100" cap="flat">
            <a:solidFill>
              <a:srgbClr val="00BF6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76D83F47-E1C4-94D4-0575-65B7CF069E38}"/>
              </a:ext>
            </a:extLst>
          </p:cNvPr>
          <p:cNvSpPr/>
          <p:nvPr/>
        </p:nvSpPr>
        <p:spPr>
          <a:xfrm>
            <a:off x="5932378" y="10019657"/>
            <a:ext cx="6539355" cy="0"/>
          </a:xfrm>
          <a:prstGeom prst="line">
            <a:avLst/>
          </a:prstGeom>
          <a:ln w="38100" cap="flat">
            <a:solidFill>
              <a:srgbClr val="38B6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67E8C2A8-6D50-5568-7279-B0D472A257BA}"/>
              </a:ext>
            </a:extLst>
          </p:cNvPr>
          <p:cNvSpPr/>
          <p:nvPr/>
        </p:nvSpPr>
        <p:spPr>
          <a:xfrm>
            <a:off x="12471734" y="10019657"/>
            <a:ext cx="6027795" cy="0"/>
          </a:xfrm>
          <a:prstGeom prst="line">
            <a:avLst/>
          </a:prstGeom>
          <a:ln w="38100" cap="flat">
            <a:solidFill>
              <a:srgbClr val="FF575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BE0D2B23-F96C-EEDE-73D0-1A799BCC15B2}"/>
              </a:ext>
            </a:extLst>
          </p:cNvPr>
          <p:cNvGrpSpPr/>
          <p:nvPr/>
        </p:nvGrpSpPr>
        <p:grpSpPr>
          <a:xfrm>
            <a:off x="0" y="1067735"/>
            <a:ext cx="18286251" cy="8961447"/>
            <a:chOff x="0" y="0"/>
            <a:chExt cx="4816132" cy="2360216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F9EE3D12-98D7-ED78-96DF-0EE0502214DB}"/>
                </a:ext>
              </a:extLst>
            </p:cNvPr>
            <p:cNvSpPr/>
            <p:nvPr/>
          </p:nvSpPr>
          <p:spPr>
            <a:xfrm>
              <a:off x="0" y="0"/>
              <a:ext cx="4816132" cy="2360216"/>
            </a:xfrm>
            <a:custGeom>
              <a:avLst/>
              <a:gdLst/>
              <a:ahLst/>
              <a:cxnLst/>
              <a:rect l="l" t="t" r="r" b="b"/>
              <a:pathLst>
                <a:path w="4816132" h="2360216">
                  <a:moveTo>
                    <a:pt x="0" y="0"/>
                  </a:moveTo>
                  <a:lnTo>
                    <a:pt x="4816132" y="0"/>
                  </a:lnTo>
                  <a:lnTo>
                    <a:pt x="4816132" y="2360216"/>
                  </a:lnTo>
                  <a:lnTo>
                    <a:pt x="0" y="2360216"/>
                  </a:lnTo>
                  <a:close/>
                </a:path>
              </a:pathLst>
            </a:custGeom>
            <a:solidFill>
              <a:srgbClr val="202C3C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3FDF5ECC-F9AF-FAA1-071D-1481584A2170}"/>
                </a:ext>
              </a:extLst>
            </p:cNvPr>
            <p:cNvSpPr txBox="1"/>
            <p:nvPr/>
          </p:nvSpPr>
          <p:spPr>
            <a:xfrm>
              <a:off x="0" y="-47625"/>
              <a:ext cx="4816132" cy="2407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E41ECA39-C33D-D430-9FF6-2B33E063B755}"/>
              </a:ext>
            </a:extLst>
          </p:cNvPr>
          <p:cNvSpPr txBox="1"/>
          <p:nvPr/>
        </p:nvSpPr>
        <p:spPr>
          <a:xfrm>
            <a:off x="1028700" y="279699"/>
            <a:ext cx="16230600" cy="778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tr-TR" sz="4599" b="1" dirty="0">
                <a:solidFill>
                  <a:srgbClr val="FAFAFB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Proje Bilgileri</a:t>
            </a:r>
            <a:endParaRPr lang="en-US" sz="4599" b="1" dirty="0">
              <a:solidFill>
                <a:srgbClr val="FAFAFB"/>
              </a:solidFill>
              <a:latin typeface="Source Sans Pro Bold"/>
              <a:ea typeface="Source Sans Pro Bold"/>
              <a:cs typeface="Source Sans Pro Bold"/>
              <a:sym typeface="Source Sans Pro Bold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1652627F-FCF2-2FC7-60EA-50C1C28248C5}"/>
              </a:ext>
            </a:extLst>
          </p:cNvPr>
          <p:cNvSpPr txBox="1"/>
          <p:nvPr/>
        </p:nvSpPr>
        <p:spPr>
          <a:xfrm>
            <a:off x="1086755" y="1935595"/>
            <a:ext cx="16230600" cy="3077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4000" dirty="0">
                <a:solidFill>
                  <a:schemeClr val="bg1"/>
                </a:solidFill>
              </a:rPr>
              <a:t>Kod Deposu: </a:t>
            </a:r>
            <a:r>
              <a:rPr lang="tr-TR" sz="4000" dirty="0">
                <a:solidFill>
                  <a:schemeClr val="bg1"/>
                </a:solidFill>
                <a:hlinkClick r:id="rId3"/>
              </a:rPr>
              <a:t>github.com/</a:t>
            </a:r>
            <a:r>
              <a:rPr lang="tr-TR" sz="4000" dirty="0" err="1">
                <a:solidFill>
                  <a:schemeClr val="bg1"/>
                </a:solidFill>
                <a:hlinkClick r:id="rId3"/>
              </a:rPr>
              <a:t>google</a:t>
            </a:r>
            <a:r>
              <a:rPr lang="tr-TR" sz="4000" dirty="0">
                <a:solidFill>
                  <a:schemeClr val="bg1"/>
                </a:solidFill>
                <a:hlinkClick r:id="rId3"/>
              </a:rPr>
              <a:t>/</a:t>
            </a:r>
            <a:r>
              <a:rPr lang="tr-TR" sz="4000" dirty="0" err="1">
                <a:solidFill>
                  <a:schemeClr val="bg1"/>
                </a:solidFill>
                <a:hlinkClick r:id="rId3"/>
              </a:rPr>
              <a:t>verible</a:t>
            </a:r>
            <a:endParaRPr lang="tr-TR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4000" dirty="0" err="1">
                <a:solidFill>
                  <a:schemeClr val="bg1"/>
                </a:solidFill>
              </a:rPr>
              <a:t>Binaries</a:t>
            </a:r>
            <a:r>
              <a:rPr lang="tr-TR" sz="4000" dirty="0">
                <a:solidFill>
                  <a:schemeClr val="bg1"/>
                </a:solidFill>
              </a:rPr>
              <a:t> (Kurulum):  </a:t>
            </a:r>
            <a:r>
              <a:rPr lang="tr-TR" sz="4000" dirty="0">
                <a:solidFill>
                  <a:schemeClr val="bg1"/>
                </a:solidFill>
                <a:hlinkClick r:id="rId4"/>
              </a:rPr>
              <a:t>Releases</a:t>
            </a:r>
            <a:endParaRPr lang="tr-TR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4000" dirty="0">
                <a:solidFill>
                  <a:schemeClr val="bg1"/>
                </a:solidFill>
              </a:rPr>
              <a:t>Hata Bildirimi: </a:t>
            </a:r>
            <a:r>
              <a:rPr lang="tr-TR" sz="4000" dirty="0" err="1">
                <a:solidFill>
                  <a:schemeClr val="bg1"/>
                </a:solidFill>
              </a:rPr>
              <a:t>GitHub</a:t>
            </a:r>
            <a:r>
              <a:rPr lang="tr-TR" sz="4000" dirty="0">
                <a:solidFill>
                  <a:schemeClr val="bg1"/>
                </a:solidFill>
              </a:rPr>
              <a:t> </a:t>
            </a:r>
            <a:r>
              <a:rPr lang="tr-TR" sz="4000" dirty="0" err="1">
                <a:solidFill>
                  <a:schemeClr val="bg1"/>
                </a:solidFill>
              </a:rPr>
              <a:t>Issues</a:t>
            </a:r>
            <a:r>
              <a:rPr lang="tr-TR" sz="4000" dirty="0">
                <a:solidFill>
                  <a:schemeClr val="bg1"/>
                </a:solidFill>
              </a:rPr>
              <a:t> üzerinden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4000" dirty="0">
                <a:solidFill>
                  <a:schemeClr val="bg1"/>
                </a:solidFill>
              </a:rPr>
              <a:t>Lisans: Apache 2.0</a:t>
            </a:r>
          </a:p>
          <a:p>
            <a:endParaRPr lang="tr-T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75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B63F9-ECBB-C023-5C9D-C2928A9D4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D34E7BF-B268-D732-1C19-8BF7574773CB}"/>
              </a:ext>
            </a:extLst>
          </p:cNvPr>
          <p:cNvGrpSpPr/>
          <p:nvPr/>
        </p:nvGrpSpPr>
        <p:grpSpPr>
          <a:xfrm>
            <a:off x="0" y="0"/>
            <a:ext cx="18288000" cy="1028700"/>
            <a:chOff x="0" y="0"/>
            <a:chExt cx="22991997" cy="12933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6A91E89-5C26-A5FA-C3AF-D428AED406B0}"/>
                </a:ext>
              </a:extLst>
            </p:cNvPr>
            <p:cNvSpPr/>
            <p:nvPr/>
          </p:nvSpPr>
          <p:spPr>
            <a:xfrm>
              <a:off x="0" y="0"/>
              <a:ext cx="22991997" cy="1293300"/>
            </a:xfrm>
            <a:custGeom>
              <a:avLst/>
              <a:gdLst/>
              <a:ahLst/>
              <a:cxnLst/>
              <a:rect l="l" t="t" r="r" b="b"/>
              <a:pathLst>
                <a:path w="22991997" h="1293300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" name="AutoShape 4">
            <a:extLst>
              <a:ext uri="{FF2B5EF4-FFF2-40B4-BE49-F238E27FC236}">
                <a16:creationId xmlns:a16="http://schemas.microsoft.com/office/drawing/2014/main" id="{1BD31E96-7851-FE6F-E664-7B00081993AC}"/>
              </a:ext>
            </a:extLst>
          </p:cNvPr>
          <p:cNvSpPr/>
          <p:nvPr/>
        </p:nvSpPr>
        <p:spPr>
          <a:xfrm>
            <a:off x="-95416" y="10019657"/>
            <a:ext cx="6027795" cy="0"/>
          </a:xfrm>
          <a:prstGeom prst="line">
            <a:avLst/>
          </a:prstGeom>
          <a:ln w="38100" cap="flat">
            <a:solidFill>
              <a:srgbClr val="00BF6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CF6BD48C-6114-4408-9F13-A8D7D8DE02C0}"/>
              </a:ext>
            </a:extLst>
          </p:cNvPr>
          <p:cNvSpPr/>
          <p:nvPr/>
        </p:nvSpPr>
        <p:spPr>
          <a:xfrm>
            <a:off x="5932378" y="10019657"/>
            <a:ext cx="6539355" cy="0"/>
          </a:xfrm>
          <a:prstGeom prst="line">
            <a:avLst/>
          </a:prstGeom>
          <a:ln w="38100" cap="flat">
            <a:solidFill>
              <a:srgbClr val="38B6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DF41248B-570F-3A85-DABE-22114DAB248A}"/>
              </a:ext>
            </a:extLst>
          </p:cNvPr>
          <p:cNvSpPr/>
          <p:nvPr/>
        </p:nvSpPr>
        <p:spPr>
          <a:xfrm>
            <a:off x="12471734" y="10019657"/>
            <a:ext cx="6027795" cy="0"/>
          </a:xfrm>
          <a:prstGeom prst="line">
            <a:avLst/>
          </a:prstGeom>
          <a:ln w="38100" cap="flat">
            <a:solidFill>
              <a:srgbClr val="FF575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84151E90-C361-9D35-F4D1-705A338BF5F2}"/>
              </a:ext>
            </a:extLst>
          </p:cNvPr>
          <p:cNvGrpSpPr/>
          <p:nvPr/>
        </p:nvGrpSpPr>
        <p:grpSpPr>
          <a:xfrm>
            <a:off x="0" y="1067735"/>
            <a:ext cx="18286251" cy="8961447"/>
            <a:chOff x="0" y="0"/>
            <a:chExt cx="4816132" cy="2360216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EFDCA43-A4F1-8CF1-CC69-F204C9D1587A}"/>
                </a:ext>
              </a:extLst>
            </p:cNvPr>
            <p:cNvSpPr/>
            <p:nvPr/>
          </p:nvSpPr>
          <p:spPr>
            <a:xfrm>
              <a:off x="0" y="0"/>
              <a:ext cx="4816132" cy="2360216"/>
            </a:xfrm>
            <a:custGeom>
              <a:avLst/>
              <a:gdLst/>
              <a:ahLst/>
              <a:cxnLst/>
              <a:rect l="l" t="t" r="r" b="b"/>
              <a:pathLst>
                <a:path w="4816132" h="2360216">
                  <a:moveTo>
                    <a:pt x="0" y="0"/>
                  </a:moveTo>
                  <a:lnTo>
                    <a:pt x="4816132" y="0"/>
                  </a:lnTo>
                  <a:lnTo>
                    <a:pt x="4816132" y="2360216"/>
                  </a:lnTo>
                  <a:lnTo>
                    <a:pt x="0" y="2360216"/>
                  </a:lnTo>
                  <a:close/>
                </a:path>
              </a:pathLst>
            </a:custGeom>
            <a:solidFill>
              <a:srgbClr val="202C3C"/>
            </a:solidFill>
          </p:spPr>
          <p:txBody>
            <a:bodyPr/>
            <a:lstStyle/>
            <a:p>
              <a:endParaRPr lang="tr-TR" dirty="0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A8B86B2D-15D9-36C5-BD33-7A9DA4C2C388}"/>
                </a:ext>
              </a:extLst>
            </p:cNvPr>
            <p:cNvSpPr txBox="1"/>
            <p:nvPr/>
          </p:nvSpPr>
          <p:spPr>
            <a:xfrm>
              <a:off x="0" y="-47625"/>
              <a:ext cx="4816132" cy="2407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6A61A655-2A9D-14D5-8F2A-5AC30E3D8F30}"/>
              </a:ext>
            </a:extLst>
          </p:cNvPr>
          <p:cNvSpPr txBox="1"/>
          <p:nvPr/>
        </p:nvSpPr>
        <p:spPr>
          <a:xfrm>
            <a:off x="1028700" y="279699"/>
            <a:ext cx="16230600" cy="778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tr-TR" sz="4599" b="1" dirty="0" err="1">
                <a:solidFill>
                  <a:srgbClr val="FAFAFB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Verible</a:t>
            </a:r>
            <a:r>
              <a:rPr lang="tr-TR" sz="4599" b="1" dirty="0">
                <a:solidFill>
                  <a:srgbClr val="FAFAFB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 Kurulumu ve </a:t>
            </a:r>
            <a:r>
              <a:rPr lang="tr-TR" sz="4599" b="1" dirty="0" err="1">
                <a:solidFill>
                  <a:srgbClr val="FAFAFB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Vscode</a:t>
            </a:r>
            <a:r>
              <a:rPr lang="tr-TR" sz="4599" b="1" dirty="0">
                <a:solidFill>
                  <a:srgbClr val="FAFAFB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 Entegrasyonu (</a:t>
            </a:r>
            <a:r>
              <a:rPr lang="tr-TR" sz="4599" b="1" dirty="0" err="1">
                <a:solidFill>
                  <a:srgbClr val="FAFAFB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Release</a:t>
            </a:r>
            <a:r>
              <a:rPr lang="tr-TR" sz="4599" b="1" dirty="0">
                <a:solidFill>
                  <a:srgbClr val="FAFAFB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 Üzerinden)</a:t>
            </a:r>
            <a:endParaRPr lang="en-US" sz="4599" b="1" dirty="0">
              <a:solidFill>
                <a:srgbClr val="FAFAFB"/>
              </a:solidFill>
              <a:latin typeface="Source Sans Pro Bold"/>
              <a:ea typeface="Source Sans Pro Bold"/>
              <a:cs typeface="Source Sans Pro Bold"/>
              <a:sym typeface="Source Sans Pro Bold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23524FEC-DC35-9B53-9D02-7C7E307BE621}"/>
              </a:ext>
            </a:extLst>
          </p:cNvPr>
          <p:cNvSpPr txBox="1"/>
          <p:nvPr/>
        </p:nvSpPr>
        <p:spPr>
          <a:xfrm>
            <a:off x="1028700" y="1943100"/>
            <a:ext cx="16230600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4000" dirty="0" err="1">
                <a:solidFill>
                  <a:schemeClr val="bg1"/>
                </a:solidFill>
              </a:rPr>
              <a:t>GitHub</a:t>
            </a:r>
            <a:r>
              <a:rPr lang="tr-TR" sz="4000" dirty="0">
                <a:solidFill>
                  <a:schemeClr val="bg1"/>
                </a:solidFill>
              </a:rPr>
              <a:t> </a:t>
            </a:r>
            <a:r>
              <a:rPr lang="tr-TR" sz="4000" dirty="0" err="1">
                <a:solidFill>
                  <a:schemeClr val="bg1"/>
                </a:solidFill>
              </a:rPr>
              <a:t>Releases'tan</a:t>
            </a:r>
            <a:r>
              <a:rPr lang="tr-TR" sz="4000" dirty="0">
                <a:solidFill>
                  <a:schemeClr val="bg1"/>
                </a:solidFill>
              </a:rPr>
              <a:t> </a:t>
            </a:r>
            <a:r>
              <a:rPr lang="tr-TR" sz="4000" dirty="0" err="1">
                <a:solidFill>
                  <a:schemeClr val="bg1"/>
                </a:solidFill>
              </a:rPr>
              <a:t>Verible</a:t>
            </a:r>
            <a:r>
              <a:rPr lang="tr-TR" sz="4000" dirty="0">
                <a:solidFill>
                  <a:schemeClr val="bg1"/>
                </a:solidFill>
              </a:rPr>
              <a:t> </a:t>
            </a:r>
            <a:r>
              <a:rPr lang="tr-TR" sz="4000" dirty="0" err="1">
                <a:solidFill>
                  <a:schemeClr val="bg1"/>
                </a:solidFill>
              </a:rPr>
              <a:t>Binary'lerini</a:t>
            </a:r>
            <a:r>
              <a:rPr lang="tr-TR" sz="4000" dirty="0">
                <a:solidFill>
                  <a:schemeClr val="bg1"/>
                </a:solidFill>
              </a:rPr>
              <a:t> İndir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4000" dirty="0">
                <a:solidFill>
                  <a:schemeClr val="bg1"/>
                </a:solidFill>
              </a:rPr>
              <a:t>Kendi sistemine uygun paketi indir: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tr-TR" sz="4000" dirty="0">
                <a:solidFill>
                  <a:schemeClr val="bg1"/>
                </a:solidFill>
              </a:rPr>
              <a:t>WSL/Ubuntu için: verible-*-Ubuntu-20.04-x86_64.tar.gz gibi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tr-TR" sz="4000" dirty="0">
                <a:solidFill>
                  <a:schemeClr val="bg1"/>
                </a:solidFill>
              </a:rPr>
              <a:t>İndirme örneği (terminalden de yapılabilir):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F073F3E7-C78C-9ACD-3D01-4991D1273FEB}"/>
              </a:ext>
            </a:extLst>
          </p:cNvPr>
          <p:cNvSpPr txBox="1"/>
          <p:nvPr/>
        </p:nvSpPr>
        <p:spPr>
          <a:xfrm>
            <a:off x="838200" y="4822576"/>
            <a:ext cx="16230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 err="1">
                <a:solidFill>
                  <a:schemeClr val="bg1">
                    <a:lumMod val="65000"/>
                  </a:schemeClr>
                </a:solidFill>
              </a:rPr>
              <a:t>wget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  <a:hlinkClick r:id="rId3"/>
              </a:rPr>
              <a:t>https://github.com/google/verible/releases/download/v0.X.Y/verible-v0.X.Y-Ubuntu-20.04-x86_64.tar.gz</a:t>
            </a:r>
            <a:endParaRPr lang="tr-TR" sz="2800" dirty="0">
              <a:solidFill>
                <a:schemeClr val="bg1">
                  <a:lumMod val="65000"/>
                </a:schemeClr>
              </a:solidFill>
            </a:endParaRPr>
          </a:p>
          <a:p>
            <a:endParaRPr lang="tr-TR" sz="2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tr-TR" sz="2800" dirty="0">
                <a:solidFill>
                  <a:schemeClr val="bg1">
                    <a:lumMod val="65000"/>
                  </a:schemeClr>
                </a:solidFill>
              </a:rPr>
              <a:t>tar -</a:t>
            </a:r>
            <a:r>
              <a:rPr lang="tr-TR" sz="2800" dirty="0" err="1">
                <a:solidFill>
                  <a:schemeClr val="bg1">
                    <a:lumMod val="65000"/>
                  </a:schemeClr>
                </a:solidFill>
              </a:rPr>
              <a:t>xzf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</a:rPr>
              <a:t> verible-v0.X.Y-Ubuntu-20.04-x86_64.tar.gz</a:t>
            </a:r>
          </a:p>
          <a:p>
            <a:r>
              <a:rPr lang="tr-TR" sz="2800" dirty="0">
                <a:solidFill>
                  <a:schemeClr val="bg1">
                    <a:lumMod val="65000"/>
                  </a:schemeClr>
                </a:solidFill>
              </a:rPr>
              <a:t>cd verible-v0.X.Y-Ubuntu-20.04-x86_64</a:t>
            </a:r>
          </a:p>
          <a:p>
            <a:endParaRPr lang="tr-TR" sz="2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2800" dirty="0" err="1">
                <a:solidFill>
                  <a:schemeClr val="bg1">
                    <a:lumMod val="65000"/>
                  </a:schemeClr>
                </a:solidFill>
              </a:rPr>
              <a:t>sudo</a:t>
            </a:r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 mv bin/* /</a:t>
            </a:r>
            <a:r>
              <a:rPr lang="de-DE" sz="2800" dirty="0" err="1">
                <a:solidFill>
                  <a:schemeClr val="bg1">
                    <a:lumMod val="65000"/>
                  </a:schemeClr>
                </a:solidFill>
              </a:rPr>
              <a:t>usr</a:t>
            </a:r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de-DE" sz="2800" dirty="0" err="1">
                <a:solidFill>
                  <a:schemeClr val="bg1">
                    <a:lumMod val="65000"/>
                  </a:schemeClr>
                </a:solidFill>
              </a:rPr>
              <a:t>local</a:t>
            </a:r>
            <a:r>
              <a:rPr lang="de-DE" sz="2800" dirty="0">
                <a:solidFill>
                  <a:schemeClr val="bg1">
                    <a:lumMod val="65000"/>
                  </a:schemeClr>
                </a:solidFill>
              </a:rPr>
              <a:t>/bin/</a:t>
            </a:r>
          </a:p>
          <a:p>
            <a:endParaRPr lang="tr-TR" sz="2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tr-TR" sz="2800" dirty="0" err="1">
                <a:solidFill>
                  <a:schemeClr val="bg1">
                    <a:lumMod val="65000"/>
                  </a:schemeClr>
                </a:solidFill>
              </a:rPr>
              <a:t>verible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tr-TR" sz="2800" dirty="0" err="1">
                <a:solidFill>
                  <a:schemeClr val="bg1">
                    <a:lumMod val="65000"/>
                  </a:schemeClr>
                </a:solidFill>
              </a:rPr>
              <a:t>verilog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</a:rPr>
              <a:t>-format --</a:t>
            </a:r>
            <a:r>
              <a:rPr lang="tr-TR" sz="2800" dirty="0" err="1">
                <a:solidFill>
                  <a:schemeClr val="bg1">
                    <a:lumMod val="65000"/>
                  </a:schemeClr>
                </a:solidFill>
              </a:rPr>
              <a:t>version</a:t>
            </a:r>
            <a:endParaRPr lang="tr-TR" sz="2800" dirty="0">
              <a:solidFill>
                <a:schemeClr val="bg1">
                  <a:lumMod val="65000"/>
                </a:schemeClr>
              </a:solidFill>
            </a:endParaRPr>
          </a:p>
          <a:p>
            <a:endParaRPr lang="tr-TR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74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FE400-DF44-9885-92D5-0F95624E2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AE3796A-742D-3D31-EB11-193BE81CE9FF}"/>
              </a:ext>
            </a:extLst>
          </p:cNvPr>
          <p:cNvGrpSpPr/>
          <p:nvPr/>
        </p:nvGrpSpPr>
        <p:grpSpPr>
          <a:xfrm>
            <a:off x="0" y="0"/>
            <a:ext cx="18288000" cy="1028700"/>
            <a:chOff x="0" y="0"/>
            <a:chExt cx="22991997" cy="12933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67B67B9-9313-2CA7-6624-633519C75B57}"/>
                </a:ext>
              </a:extLst>
            </p:cNvPr>
            <p:cNvSpPr/>
            <p:nvPr/>
          </p:nvSpPr>
          <p:spPr>
            <a:xfrm>
              <a:off x="0" y="0"/>
              <a:ext cx="22991997" cy="1293300"/>
            </a:xfrm>
            <a:custGeom>
              <a:avLst/>
              <a:gdLst/>
              <a:ahLst/>
              <a:cxnLst/>
              <a:rect l="l" t="t" r="r" b="b"/>
              <a:pathLst>
                <a:path w="22991997" h="1293300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" name="AutoShape 4">
            <a:extLst>
              <a:ext uri="{FF2B5EF4-FFF2-40B4-BE49-F238E27FC236}">
                <a16:creationId xmlns:a16="http://schemas.microsoft.com/office/drawing/2014/main" id="{7CB5363D-4F39-594A-D80A-84A246272179}"/>
              </a:ext>
            </a:extLst>
          </p:cNvPr>
          <p:cNvSpPr/>
          <p:nvPr/>
        </p:nvSpPr>
        <p:spPr>
          <a:xfrm>
            <a:off x="-95416" y="10019657"/>
            <a:ext cx="6027795" cy="0"/>
          </a:xfrm>
          <a:prstGeom prst="line">
            <a:avLst/>
          </a:prstGeom>
          <a:ln w="38100" cap="flat">
            <a:solidFill>
              <a:srgbClr val="00BF6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48763B2F-0D9D-B323-AD5E-768CCD5CF6BB}"/>
              </a:ext>
            </a:extLst>
          </p:cNvPr>
          <p:cNvSpPr/>
          <p:nvPr/>
        </p:nvSpPr>
        <p:spPr>
          <a:xfrm>
            <a:off x="5932378" y="10019657"/>
            <a:ext cx="6539355" cy="0"/>
          </a:xfrm>
          <a:prstGeom prst="line">
            <a:avLst/>
          </a:prstGeom>
          <a:ln w="38100" cap="flat">
            <a:solidFill>
              <a:srgbClr val="38B6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CC4F2E4-2388-AD54-9F28-580A18022654}"/>
              </a:ext>
            </a:extLst>
          </p:cNvPr>
          <p:cNvSpPr/>
          <p:nvPr/>
        </p:nvSpPr>
        <p:spPr>
          <a:xfrm>
            <a:off x="12471734" y="10019657"/>
            <a:ext cx="6027795" cy="0"/>
          </a:xfrm>
          <a:prstGeom prst="line">
            <a:avLst/>
          </a:prstGeom>
          <a:ln w="38100" cap="flat">
            <a:solidFill>
              <a:srgbClr val="FF575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18D2438F-0B62-FA34-1750-7443BE55338E}"/>
              </a:ext>
            </a:extLst>
          </p:cNvPr>
          <p:cNvGrpSpPr/>
          <p:nvPr/>
        </p:nvGrpSpPr>
        <p:grpSpPr>
          <a:xfrm>
            <a:off x="0" y="1067735"/>
            <a:ext cx="18286251" cy="8961447"/>
            <a:chOff x="0" y="0"/>
            <a:chExt cx="4816132" cy="2360216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ACC17C9C-24C5-9D3C-61F7-E5DB12811610}"/>
                </a:ext>
              </a:extLst>
            </p:cNvPr>
            <p:cNvSpPr/>
            <p:nvPr/>
          </p:nvSpPr>
          <p:spPr>
            <a:xfrm>
              <a:off x="0" y="0"/>
              <a:ext cx="4816132" cy="2360216"/>
            </a:xfrm>
            <a:custGeom>
              <a:avLst/>
              <a:gdLst/>
              <a:ahLst/>
              <a:cxnLst/>
              <a:rect l="l" t="t" r="r" b="b"/>
              <a:pathLst>
                <a:path w="4816132" h="2360216">
                  <a:moveTo>
                    <a:pt x="0" y="0"/>
                  </a:moveTo>
                  <a:lnTo>
                    <a:pt x="4816132" y="0"/>
                  </a:lnTo>
                  <a:lnTo>
                    <a:pt x="4816132" y="2360216"/>
                  </a:lnTo>
                  <a:lnTo>
                    <a:pt x="0" y="2360216"/>
                  </a:lnTo>
                  <a:close/>
                </a:path>
              </a:pathLst>
            </a:custGeom>
            <a:solidFill>
              <a:srgbClr val="202C3C"/>
            </a:solidFill>
          </p:spPr>
          <p:txBody>
            <a:bodyPr/>
            <a:lstStyle/>
            <a:p>
              <a:endParaRPr lang="tr-TR" dirty="0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51917044-C4D5-3BCA-DF7E-E2AFEE3FDDAC}"/>
                </a:ext>
              </a:extLst>
            </p:cNvPr>
            <p:cNvSpPr txBox="1"/>
            <p:nvPr/>
          </p:nvSpPr>
          <p:spPr>
            <a:xfrm>
              <a:off x="0" y="-47625"/>
              <a:ext cx="4816132" cy="2407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6ABD731C-1CE7-4ECF-0E3D-6901D89F1575}"/>
              </a:ext>
            </a:extLst>
          </p:cNvPr>
          <p:cNvSpPr txBox="1"/>
          <p:nvPr/>
        </p:nvSpPr>
        <p:spPr>
          <a:xfrm>
            <a:off x="1028700" y="279699"/>
            <a:ext cx="16230600" cy="778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tr-TR" sz="4599" b="1" dirty="0" err="1">
                <a:solidFill>
                  <a:srgbClr val="FAFAFB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Vscode</a:t>
            </a:r>
            <a:r>
              <a:rPr lang="tr-TR" sz="4599" b="1" dirty="0">
                <a:solidFill>
                  <a:srgbClr val="FAFAFB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 Gerekli Uzantıları Yükle</a:t>
            </a:r>
            <a:endParaRPr lang="en-US" sz="4599" b="1" dirty="0">
              <a:solidFill>
                <a:srgbClr val="FAFAFB"/>
              </a:solidFill>
              <a:latin typeface="Source Sans Pro Bold"/>
              <a:ea typeface="Source Sans Pro Bold"/>
              <a:cs typeface="Source Sans Pro Bold"/>
              <a:sym typeface="Source Sans Pro Bold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636CFA3F-D5BC-2DB0-D909-D36A8C784547}"/>
              </a:ext>
            </a:extLst>
          </p:cNvPr>
          <p:cNvSpPr txBox="1"/>
          <p:nvPr/>
        </p:nvSpPr>
        <p:spPr>
          <a:xfrm>
            <a:off x="1028700" y="1943100"/>
            <a:ext cx="16230600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4000" dirty="0" err="1">
                <a:solidFill>
                  <a:schemeClr val="bg1"/>
                </a:solidFill>
              </a:rPr>
              <a:t>VSCode</a:t>
            </a:r>
            <a:r>
              <a:rPr lang="tr-TR" sz="4000" dirty="0">
                <a:solidFill>
                  <a:schemeClr val="bg1"/>
                </a:solidFill>
              </a:rPr>
              <a:t> Ayarlarında </a:t>
            </a:r>
            <a:r>
              <a:rPr lang="tr-TR" sz="4000" dirty="0" err="1">
                <a:solidFill>
                  <a:schemeClr val="bg1"/>
                </a:solidFill>
              </a:rPr>
              <a:t>Verible</a:t>
            </a:r>
            <a:r>
              <a:rPr lang="tr-TR" sz="4000" dirty="0">
                <a:solidFill>
                  <a:schemeClr val="bg1"/>
                </a:solidFill>
              </a:rPr>
              <a:t> </a:t>
            </a:r>
            <a:r>
              <a:rPr lang="tr-TR" sz="4000" dirty="0" err="1">
                <a:solidFill>
                  <a:schemeClr val="bg1"/>
                </a:solidFill>
              </a:rPr>
              <a:t>Formatter’ı</a:t>
            </a:r>
            <a:r>
              <a:rPr lang="tr-TR" sz="4000" dirty="0">
                <a:solidFill>
                  <a:schemeClr val="bg1"/>
                </a:solidFill>
              </a:rPr>
              <a:t> Tanımla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B4DCD4D4-F34F-0B19-8377-273CB5170F12}"/>
              </a:ext>
            </a:extLst>
          </p:cNvPr>
          <p:cNvSpPr txBox="1"/>
          <p:nvPr/>
        </p:nvSpPr>
        <p:spPr>
          <a:xfrm>
            <a:off x="1027825" y="3165863"/>
            <a:ext cx="162306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r>
              <a:rPr lang="tr-TR" sz="2800" dirty="0">
                <a:solidFill>
                  <a:schemeClr val="bg1">
                    <a:lumMod val="65000"/>
                  </a:schemeClr>
                </a:solidFill>
              </a:rPr>
              <a:t>  "[</a:t>
            </a:r>
            <a:r>
              <a:rPr lang="tr-TR" sz="2800" dirty="0" err="1">
                <a:solidFill>
                  <a:schemeClr val="bg1">
                    <a:lumMod val="65000"/>
                  </a:schemeClr>
                </a:solidFill>
              </a:rPr>
              <a:t>systemverilog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</a:rPr>
              <a:t>]": {</a:t>
            </a:r>
          </a:p>
          <a:p>
            <a:r>
              <a:rPr lang="tr-TR" sz="2800" dirty="0">
                <a:solidFill>
                  <a:schemeClr val="bg1">
                    <a:lumMod val="65000"/>
                  </a:schemeClr>
                </a:solidFill>
              </a:rPr>
              <a:t>    "</a:t>
            </a:r>
            <a:r>
              <a:rPr lang="tr-TR" sz="2800" dirty="0" err="1">
                <a:solidFill>
                  <a:schemeClr val="bg1">
                    <a:lumMod val="65000"/>
                  </a:schemeClr>
                </a:solidFill>
              </a:rPr>
              <a:t>editor.defaultFormatter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</a:rPr>
              <a:t>": "</a:t>
            </a:r>
            <a:r>
              <a:rPr lang="tr-TR" sz="2800" dirty="0" err="1">
                <a:solidFill>
                  <a:schemeClr val="bg1">
                    <a:lumMod val="65000"/>
                  </a:schemeClr>
                </a:solidFill>
              </a:rPr>
              <a:t>verible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</a:rPr>
              <a:t>",</a:t>
            </a:r>
          </a:p>
          <a:p>
            <a:r>
              <a:rPr lang="tr-TR" sz="2800" dirty="0">
                <a:solidFill>
                  <a:schemeClr val="bg1">
                    <a:lumMod val="65000"/>
                  </a:schemeClr>
                </a:solidFill>
              </a:rPr>
              <a:t>    "</a:t>
            </a:r>
            <a:r>
              <a:rPr lang="tr-TR" sz="2800" dirty="0" err="1">
                <a:solidFill>
                  <a:schemeClr val="bg1">
                    <a:lumMod val="65000"/>
                  </a:schemeClr>
                </a:solidFill>
              </a:rPr>
              <a:t>editor.formatOnSave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</a:rPr>
              <a:t>": </a:t>
            </a:r>
            <a:r>
              <a:rPr lang="tr-TR" sz="2800" dirty="0" err="1">
                <a:solidFill>
                  <a:schemeClr val="bg1">
                    <a:lumMod val="65000"/>
                  </a:schemeClr>
                </a:solidFill>
              </a:rPr>
              <a:t>true</a:t>
            </a:r>
            <a:endParaRPr lang="tr-TR" sz="2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tr-TR" sz="2800" dirty="0">
                <a:solidFill>
                  <a:schemeClr val="bg1">
                    <a:lumMod val="65000"/>
                  </a:schemeClr>
                </a:solidFill>
              </a:rPr>
              <a:t>  },</a:t>
            </a:r>
          </a:p>
          <a:p>
            <a:r>
              <a:rPr lang="tr-TR" sz="2800" dirty="0">
                <a:solidFill>
                  <a:schemeClr val="bg1">
                    <a:lumMod val="65000"/>
                  </a:schemeClr>
                </a:solidFill>
              </a:rPr>
              <a:t>  "</a:t>
            </a:r>
            <a:r>
              <a:rPr lang="tr-TR" sz="2800" dirty="0" err="1">
                <a:solidFill>
                  <a:schemeClr val="bg1">
                    <a:lumMod val="65000"/>
                  </a:schemeClr>
                </a:solidFill>
              </a:rPr>
              <a:t>verilog.formatCommand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</a:rPr>
              <a:t>": "/</a:t>
            </a:r>
            <a:r>
              <a:rPr lang="tr-TR" sz="2800" dirty="0" err="1">
                <a:solidFill>
                  <a:schemeClr val="bg1">
                    <a:lumMod val="65000"/>
                  </a:schemeClr>
                </a:solidFill>
              </a:rPr>
              <a:t>usr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tr-TR" sz="2800" dirty="0" err="1">
                <a:solidFill>
                  <a:schemeClr val="bg1">
                    <a:lumMod val="65000"/>
                  </a:schemeClr>
                </a:solidFill>
              </a:rPr>
              <a:t>local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</a:rPr>
              <a:t>/bin/</a:t>
            </a:r>
            <a:r>
              <a:rPr lang="tr-TR" sz="2800" dirty="0" err="1">
                <a:solidFill>
                  <a:schemeClr val="bg1">
                    <a:lumMod val="65000"/>
                  </a:schemeClr>
                </a:solidFill>
              </a:rPr>
              <a:t>verible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tr-TR" sz="2800" dirty="0" err="1">
                <a:solidFill>
                  <a:schemeClr val="bg1">
                    <a:lumMod val="65000"/>
                  </a:schemeClr>
                </a:solidFill>
              </a:rPr>
              <a:t>verilog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</a:rPr>
              <a:t>-format",</a:t>
            </a:r>
          </a:p>
          <a:p>
            <a:r>
              <a:rPr lang="tr-TR" sz="2800" dirty="0">
                <a:solidFill>
                  <a:schemeClr val="bg1">
                    <a:lumMod val="65000"/>
                  </a:schemeClr>
                </a:solidFill>
              </a:rPr>
              <a:t>  "</a:t>
            </a:r>
            <a:r>
              <a:rPr lang="tr-TR" sz="2800" dirty="0" err="1">
                <a:solidFill>
                  <a:schemeClr val="bg1">
                    <a:lumMod val="65000"/>
                  </a:schemeClr>
                </a:solidFill>
              </a:rPr>
              <a:t>verilog.formatArgs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</a:rPr>
              <a:t>": ["--</a:t>
            </a:r>
            <a:r>
              <a:rPr lang="tr-TR" sz="2800" dirty="0" err="1">
                <a:solidFill>
                  <a:schemeClr val="bg1">
                    <a:lumMod val="65000"/>
                  </a:schemeClr>
                </a:solidFill>
              </a:rPr>
              <a:t>inplace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</a:rPr>
              <a:t>"]</a:t>
            </a:r>
          </a:p>
          <a:p>
            <a:r>
              <a:rPr lang="tr-TR" sz="28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endParaRPr lang="tr-TR" sz="2800" dirty="0">
              <a:solidFill>
                <a:schemeClr val="bg1">
                  <a:lumMod val="65000"/>
                </a:schemeClr>
              </a:solidFill>
            </a:endParaRPr>
          </a:p>
          <a:p>
            <a:endParaRPr lang="tr-TR" sz="2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verilog.formatArgs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": ["--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indentation_spaces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=2", "--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max_line_length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=120", "--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inplace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"]</a:t>
            </a:r>
          </a:p>
          <a:p>
            <a:endParaRPr lang="tr-TR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6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736</Words>
  <Application>Microsoft Office PowerPoint</Application>
  <PresentationFormat>Özel</PresentationFormat>
  <Paragraphs>79</Paragraphs>
  <Slides>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5" baseType="lpstr">
      <vt:lpstr>Arial</vt:lpstr>
      <vt:lpstr>Calibri</vt:lpstr>
      <vt:lpstr>Source Sans Pro Bold</vt:lpstr>
      <vt:lpstr>Open Sauce</vt:lpstr>
      <vt:lpstr>Open Sauce Bold</vt:lpstr>
      <vt:lpstr>Source Sans Pro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SystemVerilog kopyası kopyası kopyası</dc:title>
  <cp:lastModifiedBy>KERİM TURAK</cp:lastModifiedBy>
  <cp:revision>3</cp:revision>
  <dcterms:created xsi:type="dcterms:W3CDTF">2006-08-16T00:00:00Z</dcterms:created>
  <dcterms:modified xsi:type="dcterms:W3CDTF">2025-07-30T20:53:56Z</dcterms:modified>
  <dc:identifier>DAGuMX2C7YI</dc:identifier>
</cp:coreProperties>
</file>