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sldIdLst>
    <p:sldId id="257" r:id="rId3"/>
    <p:sldId id="260" r:id="rId4"/>
    <p:sldId id="259" r:id="rId5"/>
    <p:sldId id="261" r:id="rId6"/>
    <p:sldId id="262" r:id="rId7"/>
    <p:sldId id="264" r:id="rId8"/>
    <p:sldId id="263" r:id="rId9"/>
    <p:sldId id="265" r:id="rId10"/>
    <p:sldId id="266" r:id="rId11"/>
    <p:sldId id="267" r:id="rId12"/>
    <p:sldId id="271" r:id="rId13"/>
    <p:sldId id="272"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 /><Relationship Id="rId3" Type="http://schemas.openxmlformats.org/officeDocument/2006/relationships/slideLayout" Target="../slideLayouts/slideLayout20.xml" /><Relationship Id="rId7" Type="http://schemas.openxmlformats.org/officeDocument/2006/relationships/slideLayout" Target="../slideLayouts/slideLayout24.xml" /><Relationship Id="rId12" Type="http://schemas.openxmlformats.org/officeDocument/2006/relationships/theme" Target="../theme/theme2.xml" /><Relationship Id="rId2" Type="http://schemas.openxmlformats.org/officeDocument/2006/relationships/slideLayout" Target="../slideLayouts/slideLayout19.xml" /><Relationship Id="rId1" Type="http://schemas.openxmlformats.org/officeDocument/2006/relationships/slideLayout" Target="../slideLayouts/slideLayout18.xml" /><Relationship Id="rId6" Type="http://schemas.openxmlformats.org/officeDocument/2006/relationships/slideLayout" Target="../slideLayouts/slideLayout23.xml" /><Relationship Id="rId11" Type="http://schemas.openxmlformats.org/officeDocument/2006/relationships/slideLayout" Target="../slideLayouts/slideLayout28.xml" /><Relationship Id="rId5" Type="http://schemas.openxmlformats.org/officeDocument/2006/relationships/slideLayout" Target="../slideLayouts/slideLayout22.xml" /><Relationship Id="rId10" Type="http://schemas.openxmlformats.org/officeDocument/2006/relationships/slideLayout" Target="../slideLayouts/slideLayout27.xml" /><Relationship Id="rId4" Type="http://schemas.openxmlformats.org/officeDocument/2006/relationships/slideLayout" Target="../slideLayouts/slideLayout21.xml" /><Relationship Id="rId9" Type="http://schemas.openxmlformats.org/officeDocument/2006/relationships/slideLayout" Target="../slideLayouts/slideLayout26.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11/22/2020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72" r:id="rId10"/>
    <p:sldLayoutId id="2147483673" r:id="rId11"/>
    <p:sldLayoutId id="2147483675" r:id="rId12"/>
    <p:sldLayoutId id="2147483674" r:id="rId13"/>
    <p:sldLayoutId id="2147483676" r:id="rId14"/>
    <p:sldLayoutId id="2147483677"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hyperlink" Target="https://cricapi.com/api/matches" TargetMode="Externa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5.xml" /><Relationship Id="rId5" Type="http://schemas.openxmlformats.org/officeDocument/2006/relationships/image" Target="../media/image13.jpeg" /><Relationship Id="rId4" Type="http://schemas.openxmlformats.org/officeDocument/2006/relationships/image" Target="../media/image12.png"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15.xml" /><Relationship Id="rId4" Type="http://schemas.openxmlformats.org/officeDocument/2006/relationships/image" Target="../media/image7.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7">
            <a:extLst>
              <a:ext uri="{FF2B5EF4-FFF2-40B4-BE49-F238E27FC236}">
                <a16:creationId xmlns:a16="http://schemas.microsoft.com/office/drawing/2014/main" id="{233F6408-E1FB-40EE-933F-488D38CC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0" name="Freeform 23">
            <a:extLst>
              <a:ext uri="{FF2B5EF4-FFF2-40B4-BE49-F238E27FC236}">
                <a16:creationId xmlns:a16="http://schemas.microsoft.com/office/drawing/2014/main" id="{F055C0C5-567C-4C02-83F3-B427BC740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838200" y="365125"/>
            <a:ext cx="3200400" cy="1325563"/>
          </a:xfrm>
        </p:spPr>
        <p:txBody>
          <a:bodyPr vert="horz" lIns="91440" tIns="45720" rIns="91440" bIns="45720" rtlCol="0" anchor="ctr">
            <a:normAutofit/>
          </a:bodyPr>
          <a:lstStyle/>
          <a:p>
            <a:pPr algn="l"/>
            <a:r>
              <a:rPr lang="en-US" sz="4800" b="1" u="sng" dirty="0" err="1">
                <a:solidFill>
                  <a:srgbClr val="00B050"/>
                </a:solidFill>
              </a:rPr>
              <a:t>CRIC</a:t>
            </a:r>
            <a:r>
              <a:rPr lang="en-US" sz="4800" b="1" u="sng" dirty="0">
                <a:solidFill>
                  <a:srgbClr val="00B050"/>
                </a:solidFill>
              </a:rPr>
              <a:t> INFO</a:t>
            </a:r>
            <a:endParaRPr lang="en-US" sz="4800" b="1" u="sng" dirty="0">
              <a:solidFill>
                <a:srgbClr val="00B050"/>
              </a:solidFill>
              <a:cs typeface="Calibri Light"/>
            </a:endParaRPr>
          </a:p>
        </p:txBody>
      </p:sp>
      <p:sp>
        <p:nvSpPr>
          <p:cNvPr id="3" name="Subtitle 2"/>
          <p:cNvSpPr>
            <a:spLocks noGrp="1"/>
          </p:cNvSpPr>
          <p:nvPr>
            <p:ph type="subTitle" idx="1"/>
          </p:nvPr>
        </p:nvSpPr>
        <p:spPr>
          <a:xfrm>
            <a:off x="838201" y="1825625"/>
            <a:ext cx="3200400" cy="2914424"/>
          </a:xfrm>
        </p:spPr>
        <p:txBody>
          <a:bodyPr vert="horz" lIns="91440" tIns="45720" rIns="91440" bIns="45720" rtlCol="0" anchor="t">
            <a:normAutofit lnSpcReduction="10000"/>
          </a:bodyPr>
          <a:lstStyle/>
          <a:p>
            <a:pPr algn="just"/>
            <a:r>
              <a:rPr lang="en-US" sz="1800" dirty="0"/>
              <a:t>Presented By : Team 1 </a:t>
            </a:r>
            <a:endParaRPr lang="en-US" dirty="0"/>
          </a:p>
          <a:p>
            <a:pPr algn="just"/>
            <a:r>
              <a:rPr lang="en-US" sz="1800" dirty="0"/>
              <a:t>Group : MAD - 317 </a:t>
            </a:r>
            <a:endParaRPr lang="en-US" sz="1800" dirty="0">
              <a:cs typeface="Calibri" panose="020F0502020204030204"/>
            </a:endParaRPr>
          </a:p>
          <a:p>
            <a:pPr algn="just"/>
            <a:endParaRPr lang="en-US" sz="1800" dirty="0">
              <a:cs typeface="Calibri" panose="020F0502020204030204"/>
            </a:endParaRPr>
          </a:p>
          <a:p>
            <a:pPr algn="just"/>
            <a:r>
              <a:rPr lang="en-US" sz="1800" dirty="0"/>
              <a:t>Submitted By :</a:t>
            </a:r>
            <a:endParaRPr lang="en-US" sz="1800" dirty="0">
              <a:cs typeface="Calibri" panose="020F0502020204030204"/>
            </a:endParaRPr>
          </a:p>
          <a:p>
            <a:pPr algn="just"/>
            <a:r>
              <a:rPr lang="en-US" sz="1800" dirty="0"/>
              <a:t>Harsh Shah      1992985   </a:t>
            </a:r>
            <a:endParaRPr lang="en-US" sz="1800" dirty="0">
              <a:cs typeface="Calibri" panose="020F0502020204030204"/>
            </a:endParaRPr>
          </a:p>
          <a:p>
            <a:pPr algn="just"/>
            <a:r>
              <a:rPr lang="en-US" sz="1800" dirty="0"/>
              <a:t>Rajan                1992552</a:t>
            </a:r>
            <a:endParaRPr lang="en-US" sz="1800" dirty="0">
              <a:cs typeface="Calibri" panose="020F0502020204030204"/>
            </a:endParaRPr>
          </a:p>
          <a:p>
            <a:pPr algn="just"/>
            <a:r>
              <a:rPr lang="en-US" sz="1800" dirty="0"/>
              <a:t>Kerin Shah       1993116</a:t>
            </a:r>
            <a:endParaRPr lang="en-US" sz="1800" dirty="0">
              <a:cs typeface="Calibri" panose="020F0502020204030204"/>
            </a:endParaRPr>
          </a:p>
          <a:p>
            <a:pPr algn="just"/>
            <a:r>
              <a:rPr lang="en-US" sz="1800" dirty="0"/>
              <a:t>Keyur Mistry    1992546</a:t>
            </a:r>
            <a:endParaRPr lang="en-US" sz="1800" dirty="0">
              <a:cs typeface="Calibri" panose="020F0502020204030204"/>
            </a:endParaRPr>
          </a:p>
          <a:p>
            <a:pPr indent="-228600" algn="l">
              <a:buFont typeface="Arial" panose="020B0604020202020204" pitchFamily="34" charset="0"/>
              <a:buChar char="•"/>
            </a:pPr>
            <a:endParaRPr lang="en-US" sz="1800" dirty="0"/>
          </a:p>
          <a:p>
            <a:pPr indent="-228600" algn="l">
              <a:buFont typeface="Arial" panose="020B0604020202020204" pitchFamily="34" charset="0"/>
              <a:buChar char="•"/>
            </a:pPr>
            <a:endParaRPr lang="en-US" sz="1800" dirty="0"/>
          </a:p>
          <a:p>
            <a:pPr indent="-228600" algn="l">
              <a:buFont typeface="Arial" panose="020B0604020202020204" pitchFamily="34" charset="0"/>
              <a:buChar char="•"/>
            </a:pPr>
            <a:endParaRPr lang="en-US" sz="1800" dirty="0"/>
          </a:p>
          <a:p>
            <a:pPr indent="-228600" algn="l">
              <a:buFont typeface="Arial" panose="020B0604020202020204" pitchFamily="34" charset="0"/>
              <a:buChar char="•"/>
            </a:pPr>
            <a:endParaRPr lang="en-US" sz="1800" dirty="0"/>
          </a:p>
        </p:txBody>
      </p:sp>
      <p:sp>
        <p:nvSpPr>
          <p:cNvPr id="86" name="Rounded Rectangle 17">
            <a:extLst>
              <a:ext uri="{FF2B5EF4-FFF2-40B4-BE49-F238E27FC236}">
                <a16:creationId xmlns:a16="http://schemas.microsoft.com/office/drawing/2014/main" id="{E48B6BD6-5DED-4B86-A4B3-D35037F68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rgbClr val="FFFFFF"/>
          </a:solid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id="{0B7783A4-84EE-4ACA-9B8F-541944B2E512}"/>
              </a:ext>
            </a:extLst>
          </p:cNvPr>
          <p:cNvPicPr>
            <a:picLocks noChangeAspect="1"/>
          </p:cNvPicPr>
          <p:nvPr/>
        </p:nvPicPr>
        <p:blipFill rotWithShape="1">
          <a:blip r:embed="rId2"/>
          <a:srcRect l="13962" r="7581" b="2"/>
          <a:stretch/>
        </p:blipFill>
        <p:spPr>
          <a:xfrm>
            <a:off x="5603706" y="1258529"/>
            <a:ext cx="5638853" cy="4330205"/>
          </a:xfrm>
          <a:prstGeom prst="rect">
            <a:avLst/>
          </a:prstGeom>
        </p:spPr>
      </p:pic>
      <p:sp>
        <p:nvSpPr>
          <p:cNvPr id="5" name="TextBox 4">
            <a:extLst>
              <a:ext uri="{FF2B5EF4-FFF2-40B4-BE49-F238E27FC236}">
                <a16:creationId xmlns:a16="http://schemas.microsoft.com/office/drawing/2014/main" id="{ADABCF5C-D898-453A-95EA-F7335C80B0A2}"/>
              </a:ext>
            </a:extLst>
          </p:cNvPr>
          <p:cNvSpPr txBox="1"/>
          <p:nvPr/>
        </p:nvSpPr>
        <p:spPr>
          <a:xfrm>
            <a:off x="840658" y="5068528"/>
            <a:ext cx="3898490"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000">
                <a:cs typeface="Calibri"/>
              </a:rPr>
              <a:t>Guided By :</a:t>
            </a:r>
          </a:p>
          <a:p>
            <a:pPr>
              <a:spcAft>
                <a:spcPts val="600"/>
              </a:spcAft>
            </a:pPr>
            <a:r>
              <a:rPr lang="en-US" sz="2000">
                <a:cs typeface="Calibri"/>
              </a:rPr>
              <a:t>Prof. </a:t>
            </a:r>
            <a:r>
              <a:rPr lang="en-US" sz="2000" err="1">
                <a:ea typeface="+mn-lt"/>
                <a:cs typeface="+mn-lt"/>
              </a:rPr>
              <a:t>Pargol</a:t>
            </a:r>
            <a:r>
              <a:rPr lang="en-US" sz="2000" dirty="0">
                <a:ea typeface="+mn-lt"/>
                <a:cs typeface="+mn-lt"/>
              </a:rPr>
              <a:t> </a:t>
            </a:r>
            <a:r>
              <a:rPr lang="en-US" sz="2000" err="1">
                <a:ea typeface="+mn-lt"/>
                <a:cs typeface="+mn-lt"/>
              </a:rPr>
              <a:t>Poshtareh</a:t>
            </a:r>
            <a:endParaRPr lang="en-US" sz="2000" dirty="0">
              <a:ea typeface="+mn-lt"/>
              <a:cs typeface="+mn-lt"/>
            </a:endParaRPr>
          </a:p>
          <a:p>
            <a:pPr>
              <a:spcAft>
                <a:spcPts val="600"/>
              </a:spcAft>
            </a:pPr>
            <a:r>
              <a:rPr lang="en-US" sz="2000">
                <a:cs typeface="Calibri"/>
              </a:rPr>
              <a:t>Prof. </a:t>
            </a:r>
            <a:r>
              <a:rPr lang="en-US" sz="2000">
                <a:ea typeface="+mn-lt"/>
                <a:cs typeface="+mn-lt"/>
              </a:rPr>
              <a:t>Richard Grand’Maison</a:t>
            </a:r>
          </a:p>
          <a:p>
            <a:pPr>
              <a:spcAft>
                <a:spcPts val="600"/>
              </a:spcAft>
            </a:pPr>
            <a:r>
              <a:rPr lang="en-US" sz="2000">
                <a:cs typeface="Calibri"/>
              </a:rPr>
              <a:t>Prof. </a:t>
            </a:r>
            <a:r>
              <a:rPr lang="en-US" sz="2000" err="1">
                <a:cs typeface="Calibri"/>
              </a:rPr>
              <a:t>Sakkaravarthi</a:t>
            </a:r>
            <a:r>
              <a:rPr lang="en-US" sz="2000">
                <a:cs typeface="Calibri"/>
              </a:rPr>
              <a:t> Ramanathan</a:t>
            </a:r>
          </a:p>
          <a:p>
            <a:pPr>
              <a:spcAft>
                <a:spcPts val="600"/>
              </a:spcAft>
            </a:pPr>
            <a:endParaRPr lang="en-US">
              <a:cs typeface="Calibri"/>
            </a:endParaRPr>
          </a:p>
        </p:txBody>
      </p:sp>
      <p:sp>
        <p:nvSpPr>
          <p:cNvPr id="6" name="TextBox 5">
            <a:extLst>
              <a:ext uri="{FF2B5EF4-FFF2-40B4-BE49-F238E27FC236}">
                <a16:creationId xmlns:a16="http://schemas.microsoft.com/office/drawing/2014/main" id="{C66CA1E8-000F-4F9B-BBC9-3D4A5C65729A}"/>
              </a:ext>
            </a:extLst>
          </p:cNvPr>
          <p:cNvSpPr txBox="1"/>
          <p:nvPr/>
        </p:nvSpPr>
        <p:spPr>
          <a:xfrm>
            <a:off x="5523272" y="6199238"/>
            <a:ext cx="62828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GitHub : - </a:t>
            </a:r>
            <a:r>
              <a:rPr lang="en-US">
                <a:solidFill>
                  <a:schemeClr val="bg1"/>
                </a:solidFill>
                <a:ea typeface="+mn-lt"/>
                <a:cs typeface="+mn-lt"/>
              </a:rPr>
              <a:t>https://github.com/kerinshah123/CricInfo</a:t>
            </a:r>
            <a:endParaRPr lang="en-US">
              <a:solidFill>
                <a:schemeClr val="bg1"/>
              </a:solidFill>
              <a:cs typeface="Calibri"/>
            </a:endParaRPr>
          </a:p>
        </p:txBody>
      </p:sp>
      <p:sp>
        <p:nvSpPr>
          <p:cNvPr id="7" name="Slide Number Placeholder 6">
            <a:extLst>
              <a:ext uri="{FF2B5EF4-FFF2-40B4-BE49-F238E27FC236}">
                <a16:creationId xmlns:a16="http://schemas.microsoft.com/office/drawing/2014/main" id="{59132748-4E1A-4E1F-89B9-121AD5814772}"/>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416995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C8FF-EDA5-4827-B991-67E14C6B7EEA}"/>
              </a:ext>
            </a:extLst>
          </p:cNvPr>
          <p:cNvSpPr>
            <a:spLocks noGrp="1"/>
          </p:cNvSpPr>
          <p:nvPr>
            <p:ph type="title"/>
          </p:nvPr>
        </p:nvSpPr>
        <p:spPr>
          <a:xfrm>
            <a:off x="913775" y="618517"/>
            <a:ext cx="10364451" cy="748145"/>
          </a:xfrm>
        </p:spPr>
        <p:txBody>
          <a:bodyPr/>
          <a:lstStyle/>
          <a:p>
            <a:r>
              <a:rPr lang="en-US"/>
              <a:t>Working remotely</a:t>
            </a:r>
          </a:p>
        </p:txBody>
      </p:sp>
      <p:sp>
        <p:nvSpPr>
          <p:cNvPr id="3" name="Text Placeholder 2">
            <a:extLst>
              <a:ext uri="{FF2B5EF4-FFF2-40B4-BE49-F238E27FC236}">
                <a16:creationId xmlns:a16="http://schemas.microsoft.com/office/drawing/2014/main" id="{5B0ABA09-3EE4-4393-8BEF-776AD406AC86}"/>
              </a:ext>
            </a:extLst>
          </p:cNvPr>
          <p:cNvSpPr>
            <a:spLocks noGrp="1"/>
          </p:cNvSpPr>
          <p:nvPr>
            <p:ph type="body" idx="1"/>
          </p:nvPr>
        </p:nvSpPr>
        <p:spPr>
          <a:xfrm>
            <a:off x="1146328" y="1264889"/>
            <a:ext cx="4873474" cy="655413"/>
          </a:xfrm>
        </p:spPr>
        <p:txBody>
          <a:bodyPr/>
          <a:lstStyle/>
          <a:p>
            <a:pPr algn="ctr"/>
            <a:r>
              <a:rPr lang="en-US"/>
              <a:t>ZOOM </a:t>
            </a:r>
          </a:p>
        </p:txBody>
      </p:sp>
      <p:pic>
        <p:nvPicPr>
          <p:cNvPr id="8" name="Picture 8" descr="A picture containing drawing&#10;&#10;Description automatically generated">
            <a:extLst>
              <a:ext uri="{FF2B5EF4-FFF2-40B4-BE49-F238E27FC236}">
                <a16:creationId xmlns:a16="http://schemas.microsoft.com/office/drawing/2014/main" id="{D058EB47-161C-4F59-95E6-CFA940358F5C}"/>
              </a:ext>
            </a:extLst>
          </p:cNvPr>
          <p:cNvPicPr>
            <a:picLocks noGrp="1" noChangeAspect="1"/>
          </p:cNvPicPr>
          <p:nvPr>
            <p:ph sz="quarter" idx="13"/>
          </p:nvPr>
        </p:nvPicPr>
        <p:blipFill>
          <a:blip r:embed="rId2"/>
          <a:stretch>
            <a:fillRect/>
          </a:stretch>
        </p:blipFill>
        <p:spPr>
          <a:xfrm>
            <a:off x="1953111" y="4587302"/>
            <a:ext cx="2904448" cy="1584896"/>
          </a:xfrm>
        </p:spPr>
      </p:pic>
      <p:sp>
        <p:nvSpPr>
          <p:cNvPr id="5" name="Text Placeholder 4">
            <a:extLst>
              <a:ext uri="{FF2B5EF4-FFF2-40B4-BE49-F238E27FC236}">
                <a16:creationId xmlns:a16="http://schemas.microsoft.com/office/drawing/2014/main" id="{5E3DF50B-4D2E-4429-89BB-2B88537FF1A2}"/>
              </a:ext>
            </a:extLst>
          </p:cNvPr>
          <p:cNvSpPr>
            <a:spLocks noGrp="1"/>
          </p:cNvSpPr>
          <p:nvPr>
            <p:ph type="body" sz="quarter" idx="3"/>
          </p:nvPr>
        </p:nvSpPr>
        <p:spPr>
          <a:xfrm>
            <a:off x="6396423" y="1264889"/>
            <a:ext cx="4881804" cy="679994"/>
          </a:xfrm>
        </p:spPr>
        <p:txBody>
          <a:bodyPr/>
          <a:lstStyle/>
          <a:p>
            <a:pPr algn="ctr"/>
            <a:r>
              <a:rPr lang="en-US"/>
              <a:t>TeamViewer</a:t>
            </a:r>
          </a:p>
        </p:txBody>
      </p:sp>
      <p:pic>
        <p:nvPicPr>
          <p:cNvPr id="16" name="Picture 16" descr="A picture containing graphical user interface&#10;&#10;Description automatically generated">
            <a:extLst>
              <a:ext uri="{FF2B5EF4-FFF2-40B4-BE49-F238E27FC236}">
                <a16:creationId xmlns:a16="http://schemas.microsoft.com/office/drawing/2014/main" id="{6A4B2834-E3FE-471F-8DD9-174300AF2AF7}"/>
              </a:ext>
            </a:extLst>
          </p:cNvPr>
          <p:cNvPicPr>
            <a:picLocks noGrp="1" noChangeAspect="1"/>
          </p:cNvPicPr>
          <p:nvPr>
            <p:ph sz="quarter" idx="14"/>
          </p:nvPr>
        </p:nvPicPr>
        <p:blipFill>
          <a:blip r:embed="rId3"/>
          <a:stretch>
            <a:fillRect/>
          </a:stretch>
        </p:blipFill>
        <p:spPr>
          <a:xfrm>
            <a:off x="7784141" y="4605737"/>
            <a:ext cx="3061387" cy="1461993"/>
          </a:xfrm>
        </p:spPr>
      </p:pic>
      <p:sp>
        <p:nvSpPr>
          <p:cNvPr id="7" name="Slide Number Placeholder 6">
            <a:extLst>
              <a:ext uri="{FF2B5EF4-FFF2-40B4-BE49-F238E27FC236}">
                <a16:creationId xmlns:a16="http://schemas.microsoft.com/office/drawing/2014/main" id="{0D3CCD28-A5D4-4985-AD2F-686C76CBB080}"/>
              </a:ext>
            </a:extLst>
          </p:cNvPr>
          <p:cNvSpPr>
            <a:spLocks noGrp="1"/>
          </p:cNvSpPr>
          <p:nvPr>
            <p:ph type="sldNum" sz="quarter" idx="12"/>
          </p:nvPr>
        </p:nvSpPr>
        <p:spPr/>
        <p:txBody>
          <a:bodyPr/>
          <a:lstStyle/>
          <a:p>
            <a:fld id="{6D22F896-40B5-4ADD-8801-0D06FADFA095}" type="slidenum">
              <a:rPr lang="en-US" dirty="0"/>
              <a:t>10</a:t>
            </a:fld>
            <a:endParaRPr lang="en-US"/>
          </a:p>
        </p:txBody>
      </p:sp>
      <p:sp>
        <p:nvSpPr>
          <p:cNvPr id="17" name="TextBox 16">
            <a:extLst>
              <a:ext uri="{FF2B5EF4-FFF2-40B4-BE49-F238E27FC236}">
                <a16:creationId xmlns:a16="http://schemas.microsoft.com/office/drawing/2014/main" id="{2659BDE6-B9CC-4C57-BF1C-54D5B96E99FA}"/>
              </a:ext>
            </a:extLst>
          </p:cNvPr>
          <p:cNvSpPr txBox="1"/>
          <p:nvPr/>
        </p:nvSpPr>
        <p:spPr>
          <a:xfrm>
            <a:off x="1111045" y="2192593"/>
            <a:ext cx="470965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dirty="0">
                <a:ea typeface="+mn-lt"/>
                <a:cs typeface="+mn-lt"/>
              </a:rPr>
              <a:t>Use the feature when any teammate found problems making the application and tried give them solutions.</a:t>
            </a:r>
            <a:endParaRPr lang="en-US" dirty="0"/>
          </a:p>
          <a:p>
            <a:pPr algn="just">
              <a:buFont typeface="Arial"/>
              <a:buChar char="•"/>
            </a:pPr>
            <a:r>
              <a:rPr lang="en-US" dirty="0">
                <a:ea typeface="+mn-lt"/>
                <a:cs typeface="+mn-lt"/>
              </a:rPr>
              <a:t>Have to make frequent zoom meetings with teammates according to everyone’s convenient.</a:t>
            </a:r>
            <a:endParaRPr lang="en-US" dirty="0"/>
          </a:p>
          <a:p>
            <a:pPr algn="just">
              <a:buFont typeface="Arial"/>
              <a:buChar char="•"/>
            </a:pPr>
            <a:r>
              <a:rPr lang="en-US" dirty="0">
                <a:ea typeface="+mn-lt"/>
                <a:cs typeface="+mn-lt"/>
              </a:rPr>
              <a:t>Working remotely was safe action but missed the fun of working together physically.</a:t>
            </a:r>
            <a:endParaRPr lang="en-US" dirty="0"/>
          </a:p>
          <a:p>
            <a:pPr algn="l"/>
            <a:endParaRPr lang="en-US" dirty="0"/>
          </a:p>
        </p:txBody>
      </p:sp>
      <p:sp>
        <p:nvSpPr>
          <p:cNvPr id="18" name="TextBox 17">
            <a:extLst>
              <a:ext uri="{FF2B5EF4-FFF2-40B4-BE49-F238E27FC236}">
                <a16:creationId xmlns:a16="http://schemas.microsoft.com/office/drawing/2014/main" id="{524353DD-921B-4EFD-B03C-113EC1C5887E}"/>
              </a:ext>
            </a:extLst>
          </p:cNvPr>
          <p:cNvSpPr txBox="1"/>
          <p:nvPr/>
        </p:nvSpPr>
        <p:spPr>
          <a:xfrm>
            <a:off x="7140985" y="2009774"/>
            <a:ext cx="434094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dirty="0">
                <a:ea typeface="+mn-lt"/>
                <a:cs typeface="+mn-lt"/>
              </a:rPr>
              <a:t>If anyone encountered an issue while coding or running the application. We found the TeamViewer as a best platform in this distance learning situation.</a:t>
            </a:r>
            <a:endParaRPr lang="en-US" dirty="0"/>
          </a:p>
          <a:p>
            <a:pPr algn="just">
              <a:buFont typeface="Arial"/>
              <a:buChar char="•"/>
            </a:pPr>
            <a:r>
              <a:rPr lang="en-US" dirty="0">
                <a:ea typeface="+mn-lt"/>
                <a:cs typeface="+mn-lt"/>
              </a:rPr>
              <a:t>We annotated the points to change the design while working on the application with this platform and controlled the changes to be made.</a:t>
            </a:r>
            <a:endParaRPr lang="en-US" dirty="0"/>
          </a:p>
          <a:p>
            <a:pPr marL="285750" indent="-285750" algn="l">
              <a:buFont typeface="Arial"/>
              <a:buChar char="•"/>
            </a:pPr>
            <a:endParaRPr lang="en-US" dirty="0"/>
          </a:p>
        </p:txBody>
      </p:sp>
    </p:spTree>
    <p:extLst>
      <p:ext uri="{BB962C8B-B14F-4D97-AF65-F5344CB8AC3E}">
        <p14:creationId xmlns:p14="http://schemas.microsoft.com/office/powerpoint/2010/main" val="281890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E4CC-B6AF-4D8C-BC94-B27586596487}"/>
              </a:ext>
            </a:extLst>
          </p:cNvPr>
          <p:cNvSpPr>
            <a:spLocks noGrp="1"/>
          </p:cNvSpPr>
          <p:nvPr>
            <p:ph type="title"/>
          </p:nvPr>
        </p:nvSpPr>
        <p:spPr/>
        <p:txBody>
          <a:bodyPr/>
          <a:lstStyle/>
          <a:p>
            <a:r>
              <a:rPr lang="en-US"/>
              <a:t>Future plan</a:t>
            </a:r>
          </a:p>
        </p:txBody>
      </p:sp>
      <p:sp>
        <p:nvSpPr>
          <p:cNvPr id="7" name="Slide Number Placeholder 6">
            <a:extLst>
              <a:ext uri="{FF2B5EF4-FFF2-40B4-BE49-F238E27FC236}">
                <a16:creationId xmlns:a16="http://schemas.microsoft.com/office/drawing/2014/main" id="{1CCCCCD9-F45A-4E7F-9BC6-451D56239C72}"/>
              </a:ext>
            </a:extLst>
          </p:cNvPr>
          <p:cNvSpPr>
            <a:spLocks noGrp="1"/>
          </p:cNvSpPr>
          <p:nvPr>
            <p:ph type="sldNum" sz="quarter" idx="12"/>
          </p:nvPr>
        </p:nvSpPr>
        <p:spPr/>
        <p:txBody>
          <a:bodyPr/>
          <a:lstStyle/>
          <a:p>
            <a:fld id="{6D22F896-40B5-4ADD-8801-0D06FADFA095}" type="slidenum">
              <a:rPr lang="en-US" dirty="0"/>
              <a:t>11</a:t>
            </a:fld>
            <a:endParaRPr lang="en-US"/>
          </a:p>
        </p:txBody>
      </p:sp>
      <p:graphicFrame>
        <p:nvGraphicFramePr>
          <p:cNvPr id="8" name="Table 8">
            <a:extLst>
              <a:ext uri="{FF2B5EF4-FFF2-40B4-BE49-F238E27FC236}">
                <a16:creationId xmlns:a16="http://schemas.microsoft.com/office/drawing/2014/main" id="{D48274BA-E115-495F-9BC3-566CED6AAAB5}"/>
              </a:ext>
            </a:extLst>
          </p:cNvPr>
          <p:cNvGraphicFramePr>
            <a:graphicFrameLocks noGrp="1"/>
          </p:cNvGraphicFramePr>
          <p:nvPr>
            <p:extLst>
              <p:ext uri="{D42A27DB-BD31-4B8C-83A1-F6EECF244321}">
                <p14:modId xmlns:p14="http://schemas.microsoft.com/office/powerpoint/2010/main" val="865424060"/>
              </p:ext>
            </p:extLst>
          </p:nvPr>
        </p:nvGraphicFramePr>
        <p:xfrm>
          <a:off x="2008261" y="2065233"/>
          <a:ext cx="8168640" cy="3886171"/>
        </p:xfrm>
        <a:graphic>
          <a:graphicData uri="http://schemas.openxmlformats.org/drawingml/2006/table">
            <a:tbl>
              <a:tblPr firstRow="1" bandRow="1">
                <a:tableStyleId>{2D5ABB26-0587-4C30-8999-92F81FD0307C}</a:tableStyleId>
              </a:tblPr>
              <a:tblGrid>
                <a:gridCol w="8168640">
                  <a:extLst>
                    <a:ext uri="{9D8B030D-6E8A-4147-A177-3AD203B41FA5}">
                      <a16:colId xmlns:a16="http://schemas.microsoft.com/office/drawing/2014/main" val="1551935323"/>
                    </a:ext>
                  </a:extLst>
                </a:gridCol>
              </a:tblGrid>
              <a:tr h="3886171">
                <a:tc>
                  <a:txBody>
                    <a:bodyPr/>
                    <a:lstStyle/>
                    <a:p>
                      <a:endParaRPr lang="en-US" dirty="0"/>
                    </a:p>
                    <a:p>
                      <a:pPr marL="285750" lvl="0" indent="-285750" algn="just">
                        <a:buFont typeface="Arial"/>
                        <a:buChar char="•"/>
                      </a:pPr>
                      <a:r>
                        <a:rPr lang="en-US" sz="2000" dirty="0"/>
                        <a:t>UI/</a:t>
                      </a:r>
                      <a:r>
                        <a:rPr lang="en-US" sz="2000" dirty="0" err="1"/>
                        <a:t>UX</a:t>
                      </a:r>
                      <a:r>
                        <a:rPr lang="en-US" sz="2000" dirty="0"/>
                        <a:t> IMPROVEMENT</a:t>
                      </a:r>
                    </a:p>
                    <a:p>
                      <a:pPr marL="285750" lvl="0" indent="-285750" algn="just">
                        <a:buFont typeface="Arial"/>
                        <a:buChar char="•"/>
                      </a:pPr>
                      <a:r>
                        <a:rPr lang="en-US" sz="2000" dirty="0"/>
                        <a:t>PUSH NOTIFICATIONS</a:t>
                      </a:r>
                    </a:p>
                    <a:p>
                      <a:pPr marL="285750" lvl="0" indent="-285750" algn="just">
                        <a:buFont typeface="Arial"/>
                        <a:buChar char="•"/>
                      </a:pPr>
                      <a:r>
                        <a:rPr lang="en-US" sz="2000" dirty="0"/>
                        <a:t>VIDEOS RELATED TO CRICKET</a:t>
                      </a:r>
                    </a:p>
                    <a:p>
                      <a:pPr marL="285750" lvl="0" indent="-285750" algn="just">
                        <a:buFont typeface="Arial"/>
                        <a:buChar char="•"/>
                      </a:pPr>
                      <a:r>
                        <a:rPr lang="en-US" sz="2000" dirty="0"/>
                        <a:t>MATCH HIGHLIGHTS</a:t>
                      </a:r>
                    </a:p>
                    <a:p>
                      <a:pPr marL="285750" lvl="0" indent="-285750" algn="just">
                        <a:buFont typeface="Arial"/>
                        <a:buChar char="•"/>
                      </a:pPr>
                      <a:r>
                        <a:rPr lang="en-US" sz="2000" dirty="0"/>
                        <a:t>USER COMMUNICATION WITH LIVE MESSAGE</a:t>
                      </a:r>
                    </a:p>
                  </a:txBody>
                  <a:tcPr/>
                </a:tc>
                <a:extLst>
                  <a:ext uri="{0D108BD9-81ED-4DB2-BD59-A6C34878D82A}">
                    <a16:rowId xmlns:a16="http://schemas.microsoft.com/office/drawing/2014/main" val="4101342607"/>
                  </a:ext>
                </a:extLst>
              </a:tr>
            </a:tbl>
          </a:graphicData>
        </a:graphic>
      </p:graphicFrame>
    </p:spTree>
    <p:extLst>
      <p:ext uri="{BB962C8B-B14F-4D97-AF65-F5344CB8AC3E}">
        <p14:creationId xmlns:p14="http://schemas.microsoft.com/office/powerpoint/2010/main" val="61040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66BB-6F2F-1B47-84CD-DD02C3B73892}"/>
              </a:ext>
            </a:extLst>
          </p:cNvPr>
          <p:cNvSpPr>
            <a:spLocks noGrp="1"/>
          </p:cNvSpPr>
          <p:nvPr>
            <p:ph type="title"/>
          </p:nvPr>
        </p:nvSpPr>
        <p:spPr/>
        <p:txBody>
          <a:bodyPr/>
          <a:lstStyle/>
          <a:p>
            <a:r>
              <a:rPr lang="en-GB"/>
              <a:t>API of Application</a:t>
            </a:r>
            <a:endParaRPr lang="en-US"/>
          </a:p>
        </p:txBody>
      </p:sp>
      <p:sp>
        <p:nvSpPr>
          <p:cNvPr id="4" name="Content Placeholder 3">
            <a:extLst>
              <a:ext uri="{FF2B5EF4-FFF2-40B4-BE49-F238E27FC236}">
                <a16:creationId xmlns:a16="http://schemas.microsoft.com/office/drawing/2014/main" id="{79C64823-B67E-E346-AD11-1D2085815B0B}"/>
              </a:ext>
            </a:extLst>
          </p:cNvPr>
          <p:cNvSpPr>
            <a:spLocks noGrp="1"/>
          </p:cNvSpPr>
          <p:nvPr>
            <p:ph sz="quarter" idx="13"/>
          </p:nvPr>
        </p:nvSpPr>
        <p:spPr>
          <a:xfrm>
            <a:off x="1030940" y="1660542"/>
            <a:ext cx="10247285" cy="4578941"/>
          </a:xfrm>
        </p:spPr>
        <p:txBody>
          <a:bodyPr/>
          <a:lstStyle/>
          <a:p>
            <a:r>
              <a:rPr lang="en-US"/>
              <a:t>API for Live Cricket Matche</a:t>
            </a:r>
            <a:r>
              <a:rPr lang="en-GB"/>
              <a:t> -</a:t>
            </a:r>
            <a:r>
              <a:rPr lang="en-GB" u="sng">
                <a:solidFill>
                  <a:schemeClr val="accent1">
                    <a:lumMod val="75000"/>
                  </a:schemeClr>
                </a:solidFill>
              </a:rPr>
              <a:t>http</a:t>
            </a:r>
            <a:r>
              <a:rPr lang="en-US" u="sng">
                <a:solidFill>
                  <a:schemeClr val="accent1">
                    <a:lumMod val="75000"/>
                  </a:schemeClr>
                </a:solidFill>
              </a:rPr>
              <a:t>://mapps.cricbuzz.com/cbzios/match/</a:t>
            </a:r>
            <a:r>
              <a:rPr lang="en-GB" u="sng">
                <a:solidFill>
                  <a:schemeClr val="accent1">
                    <a:lumMod val="75000"/>
                  </a:schemeClr>
                </a:solidFill>
              </a:rPr>
              <a:t>livematches</a:t>
            </a:r>
          </a:p>
          <a:p>
            <a:r>
              <a:rPr lang="en-US"/>
              <a:t>API for Cricket News </a:t>
            </a:r>
            <a:r>
              <a:rPr lang="en-GB"/>
              <a:t>- </a:t>
            </a:r>
            <a:r>
              <a:rPr lang="en-US"/>
              <a:t> </a:t>
            </a:r>
            <a:r>
              <a:rPr lang="en-US" u="sng">
                <a:solidFill>
                  <a:schemeClr val="accent1">
                    <a:lumMod val="75000"/>
                  </a:schemeClr>
                </a:solidFill>
              </a:rPr>
              <a:t>http://newsapi.org/v2/everything?language=en&amp;q=cricket&amp;from=2020-06-0 9&amp;sortBy=popularity&amp;apiKey=f8513c13f26b4d81b6d7f6128291b8a2</a:t>
            </a:r>
            <a:endParaRPr lang="en-GB" u="sng">
              <a:solidFill>
                <a:schemeClr val="accent1">
                  <a:lumMod val="75000"/>
                </a:schemeClr>
              </a:solidFill>
            </a:endParaRPr>
          </a:p>
          <a:p>
            <a:r>
              <a:rPr lang="en-US"/>
              <a:t>API for Past and Upcoming Matches Schedule </a:t>
            </a:r>
            <a:r>
              <a:rPr lang="en-GB"/>
              <a:t>URL -</a:t>
            </a:r>
            <a:r>
              <a:rPr lang="en-US"/>
              <a:t> </a:t>
            </a:r>
            <a:r>
              <a:rPr lang="en-US">
                <a:solidFill>
                  <a:schemeClr val="accent1">
                    <a:lumMod val="75000"/>
                  </a:schemeClr>
                </a:solidFill>
                <a:hlinkClick r:id="rId2">
                  <a:extLst>
                    <a:ext uri="{A12FA001-AC4F-418D-AE19-62706E023703}">
                      <ahyp:hlinkClr xmlns:ahyp="http://schemas.microsoft.com/office/drawing/2018/hyperlinkcolor" val="tx"/>
                    </a:ext>
                  </a:extLst>
                </a:hlinkClick>
              </a:rPr>
              <a:t>https://cricapi.com/api/matches</a:t>
            </a:r>
            <a:endParaRPr lang="en-GB">
              <a:solidFill>
                <a:schemeClr val="accent1">
                  <a:lumMod val="75000"/>
                </a:schemeClr>
              </a:solidFill>
            </a:endParaRPr>
          </a:p>
          <a:p>
            <a:r>
              <a:rPr lang="en-US"/>
              <a:t>API for Player Statistics URL </a:t>
            </a:r>
            <a:r>
              <a:rPr lang="en-GB"/>
              <a:t>– </a:t>
            </a:r>
            <a:r>
              <a:rPr lang="en-GB" u="sng">
                <a:solidFill>
                  <a:schemeClr val="accent1">
                    <a:lumMod val="75000"/>
                  </a:schemeClr>
                </a:solidFill>
              </a:rPr>
              <a:t> https</a:t>
            </a:r>
            <a:r>
              <a:rPr lang="en-US" u="sng">
                <a:solidFill>
                  <a:schemeClr val="accent1">
                    <a:lumMod val="75000"/>
                  </a:schemeClr>
                </a:solidFill>
              </a:rPr>
              <a:t>://cricapi.com/api/playerStats</a:t>
            </a:r>
          </a:p>
        </p:txBody>
      </p:sp>
      <p:sp>
        <p:nvSpPr>
          <p:cNvPr id="7" name="Slide Number Placeholder 6">
            <a:extLst>
              <a:ext uri="{FF2B5EF4-FFF2-40B4-BE49-F238E27FC236}">
                <a16:creationId xmlns:a16="http://schemas.microsoft.com/office/drawing/2014/main" id="{9A47C53A-76CD-1B4B-8646-B7EE21F3406C}"/>
              </a:ext>
            </a:extLst>
          </p:cNvPr>
          <p:cNvSpPr>
            <a:spLocks noGrp="1"/>
          </p:cNvSpPr>
          <p:nvPr>
            <p:ph type="sldNum" sz="quarter" idx="12"/>
          </p:nvPr>
        </p:nvSpPr>
        <p:spPr/>
        <p:txBody>
          <a:bodyPr/>
          <a:lstStyle/>
          <a:p>
            <a:fld id="{6D22F896-40B5-4ADD-8801-0D06FADFA095}" type="slidenum">
              <a:rPr lang="en-US" smtClean="0"/>
              <a:t>12</a:t>
            </a:fld>
            <a:endParaRPr lang="en-US"/>
          </a:p>
        </p:txBody>
      </p:sp>
    </p:spTree>
    <p:extLst>
      <p:ext uri="{BB962C8B-B14F-4D97-AF65-F5344CB8AC3E}">
        <p14:creationId xmlns:p14="http://schemas.microsoft.com/office/powerpoint/2010/main" val="420169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C8FF-EDA5-4827-B991-67E14C6B7EEA}"/>
              </a:ext>
            </a:extLst>
          </p:cNvPr>
          <p:cNvSpPr>
            <a:spLocks noGrp="1"/>
          </p:cNvSpPr>
          <p:nvPr>
            <p:ph type="title"/>
          </p:nvPr>
        </p:nvSpPr>
        <p:spPr>
          <a:xfrm>
            <a:off x="913775" y="618517"/>
            <a:ext cx="10364451" cy="748145"/>
          </a:xfrm>
        </p:spPr>
        <p:txBody>
          <a:bodyPr/>
          <a:lstStyle/>
          <a:p>
            <a:r>
              <a:rPr lang="en-US"/>
              <a:t>References</a:t>
            </a:r>
          </a:p>
        </p:txBody>
      </p:sp>
      <p:sp>
        <p:nvSpPr>
          <p:cNvPr id="7" name="Slide Number Placeholder 6">
            <a:extLst>
              <a:ext uri="{FF2B5EF4-FFF2-40B4-BE49-F238E27FC236}">
                <a16:creationId xmlns:a16="http://schemas.microsoft.com/office/drawing/2014/main" id="{0D3CCD28-A5D4-4985-AD2F-686C76CBB080}"/>
              </a:ext>
            </a:extLst>
          </p:cNvPr>
          <p:cNvSpPr>
            <a:spLocks noGrp="1"/>
          </p:cNvSpPr>
          <p:nvPr>
            <p:ph type="sldNum" sz="quarter" idx="12"/>
          </p:nvPr>
        </p:nvSpPr>
        <p:spPr/>
        <p:txBody>
          <a:bodyPr/>
          <a:lstStyle/>
          <a:p>
            <a:fld id="{6D22F896-40B5-4ADD-8801-0D06FADFA095}" type="slidenum">
              <a:rPr lang="en-US" dirty="0"/>
              <a:t>13</a:t>
            </a:fld>
            <a:endParaRPr lang="en-US"/>
          </a:p>
        </p:txBody>
      </p:sp>
      <p:pic>
        <p:nvPicPr>
          <p:cNvPr id="15" name="Picture 18" descr="A picture containing logo&#10;&#10;Description automatically generated">
            <a:extLst>
              <a:ext uri="{FF2B5EF4-FFF2-40B4-BE49-F238E27FC236}">
                <a16:creationId xmlns:a16="http://schemas.microsoft.com/office/drawing/2014/main" id="{5F4C9CE9-118F-43DD-BE44-E8DE0540DBC1}"/>
              </a:ext>
            </a:extLst>
          </p:cNvPr>
          <p:cNvPicPr>
            <a:picLocks noChangeAspect="1"/>
          </p:cNvPicPr>
          <p:nvPr/>
        </p:nvPicPr>
        <p:blipFill>
          <a:blip r:embed="rId2"/>
          <a:stretch>
            <a:fillRect/>
          </a:stretch>
        </p:blipFill>
        <p:spPr>
          <a:xfrm>
            <a:off x="674318" y="1711091"/>
            <a:ext cx="2743200" cy="888858"/>
          </a:xfrm>
          <a:prstGeom prst="rect">
            <a:avLst/>
          </a:prstGeom>
        </p:spPr>
      </p:pic>
      <p:sp>
        <p:nvSpPr>
          <p:cNvPr id="19" name="TextBox 18">
            <a:extLst>
              <a:ext uri="{FF2B5EF4-FFF2-40B4-BE49-F238E27FC236}">
                <a16:creationId xmlns:a16="http://schemas.microsoft.com/office/drawing/2014/main" id="{06B527A1-EDDC-43EF-8E0D-D60A52F23547}"/>
              </a:ext>
            </a:extLst>
          </p:cNvPr>
          <p:cNvSpPr txBox="1"/>
          <p:nvPr/>
        </p:nvSpPr>
        <p:spPr>
          <a:xfrm>
            <a:off x="4411249" y="2052180"/>
            <a:ext cx="551980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ea typeface="+mn-lt"/>
                <a:cs typeface="+mn-lt"/>
              </a:rPr>
              <a:t>https://stackoverflow.com/</a:t>
            </a:r>
            <a:endParaRPr lang="en-US" sz="2000"/>
          </a:p>
        </p:txBody>
      </p:sp>
      <p:pic>
        <p:nvPicPr>
          <p:cNvPr id="20" name="Picture 20" descr="A picture containing shape&#10;&#10;Description automatically generated">
            <a:extLst>
              <a:ext uri="{FF2B5EF4-FFF2-40B4-BE49-F238E27FC236}">
                <a16:creationId xmlns:a16="http://schemas.microsoft.com/office/drawing/2014/main" id="{0FA56ADE-C4B4-4758-A936-E66463C0EE76}"/>
              </a:ext>
            </a:extLst>
          </p:cNvPr>
          <p:cNvPicPr>
            <a:picLocks noChangeAspect="1"/>
          </p:cNvPicPr>
          <p:nvPr/>
        </p:nvPicPr>
        <p:blipFill>
          <a:blip r:embed="rId3"/>
          <a:stretch>
            <a:fillRect/>
          </a:stretch>
        </p:blipFill>
        <p:spPr>
          <a:xfrm>
            <a:off x="726509" y="2896311"/>
            <a:ext cx="2148214" cy="398702"/>
          </a:xfrm>
          <a:prstGeom prst="rect">
            <a:avLst/>
          </a:prstGeom>
        </p:spPr>
      </p:pic>
      <p:sp>
        <p:nvSpPr>
          <p:cNvPr id="21" name="TextBox 20">
            <a:extLst>
              <a:ext uri="{FF2B5EF4-FFF2-40B4-BE49-F238E27FC236}">
                <a16:creationId xmlns:a16="http://schemas.microsoft.com/office/drawing/2014/main" id="{55FEF6BA-261E-43BD-8C6A-22B6EF15D368}"/>
              </a:ext>
            </a:extLst>
          </p:cNvPr>
          <p:cNvSpPr txBox="1"/>
          <p:nvPr/>
        </p:nvSpPr>
        <p:spPr>
          <a:xfrm>
            <a:off x="4418426" y="2894425"/>
            <a:ext cx="729432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ea typeface="+mn-lt"/>
                <a:cs typeface="+mn-lt"/>
              </a:rPr>
              <a:t>https://firebase.google.com/docs/android/setup</a:t>
            </a:r>
            <a:endParaRPr lang="en-US" sz="2000"/>
          </a:p>
        </p:txBody>
      </p:sp>
      <p:pic>
        <p:nvPicPr>
          <p:cNvPr id="22" name="Picture 22" descr="Icon&#10;&#10;Description automatically generated">
            <a:extLst>
              <a:ext uri="{FF2B5EF4-FFF2-40B4-BE49-F238E27FC236}">
                <a16:creationId xmlns:a16="http://schemas.microsoft.com/office/drawing/2014/main" id="{DEF6630C-8C19-4A64-8806-97A5080654C8}"/>
              </a:ext>
            </a:extLst>
          </p:cNvPr>
          <p:cNvPicPr>
            <a:picLocks noChangeAspect="1"/>
          </p:cNvPicPr>
          <p:nvPr/>
        </p:nvPicPr>
        <p:blipFill>
          <a:blip r:embed="rId4"/>
          <a:stretch>
            <a:fillRect/>
          </a:stretch>
        </p:blipFill>
        <p:spPr>
          <a:xfrm>
            <a:off x="726509" y="3796931"/>
            <a:ext cx="2649255" cy="589811"/>
          </a:xfrm>
          <a:prstGeom prst="rect">
            <a:avLst/>
          </a:prstGeom>
        </p:spPr>
      </p:pic>
      <p:sp>
        <p:nvSpPr>
          <p:cNvPr id="23" name="TextBox 22">
            <a:extLst>
              <a:ext uri="{FF2B5EF4-FFF2-40B4-BE49-F238E27FC236}">
                <a16:creationId xmlns:a16="http://schemas.microsoft.com/office/drawing/2014/main" id="{7FA947F8-7332-4CDF-8815-26217C7610B7}"/>
              </a:ext>
            </a:extLst>
          </p:cNvPr>
          <p:cNvSpPr txBox="1"/>
          <p:nvPr/>
        </p:nvSpPr>
        <p:spPr>
          <a:xfrm>
            <a:off x="4415164" y="3799300"/>
            <a:ext cx="75552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https://developers.google.com/maps/documentation/android-sdk/overview</a:t>
            </a:r>
            <a:endParaRPr lang="en-US"/>
          </a:p>
        </p:txBody>
      </p:sp>
      <p:pic>
        <p:nvPicPr>
          <p:cNvPr id="3" name="Picture 3" descr="A picture containing drawing, food&#10;&#10;Description automatically generated">
            <a:extLst>
              <a:ext uri="{FF2B5EF4-FFF2-40B4-BE49-F238E27FC236}">
                <a16:creationId xmlns:a16="http://schemas.microsoft.com/office/drawing/2014/main" id="{0424B972-C0B8-44ED-8E02-7515DBA8F406}"/>
              </a:ext>
            </a:extLst>
          </p:cNvPr>
          <p:cNvPicPr>
            <a:picLocks noChangeAspect="1"/>
          </p:cNvPicPr>
          <p:nvPr/>
        </p:nvPicPr>
        <p:blipFill>
          <a:blip r:embed="rId5"/>
          <a:stretch>
            <a:fillRect/>
          </a:stretch>
        </p:blipFill>
        <p:spPr>
          <a:xfrm>
            <a:off x="721388" y="4834183"/>
            <a:ext cx="2743200" cy="586040"/>
          </a:xfrm>
          <a:prstGeom prst="rect">
            <a:avLst/>
          </a:prstGeom>
        </p:spPr>
      </p:pic>
      <p:sp>
        <p:nvSpPr>
          <p:cNvPr id="4" name="TextBox 3">
            <a:extLst>
              <a:ext uri="{FF2B5EF4-FFF2-40B4-BE49-F238E27FC236}">
                <a16:creationId xmlns:a16="http://schemas.microsoft.com/office/drawing/2014/main" id="{80086AC7-38B5-45BE-BA8A-11BDC97A7F63}"/>
              </a:ext>
            </a:extLst>
          </p:cNvPr>
          <p:cNvSpPr txBox="1"/>
          <p:nvPr/>
        </p:nvSpPr>
        <p:spPr>
          <a:xfrm>
            <a:off x="4379935" y="4839222"/>
            <a:ext cx="70959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https://square.github.io/picasso/</a:t>
            </a:r>
            <a:endParaRPr lang="en-US"/>
          </a:p>
        </p:txBody>
      </p:sp>
    </p:spTree>
    <p:extLst>
      <p:ext uri="{BB962C8B-B14F-4D97-AF65-F5344CB8AC3E}">
        <p14:creationId xmlns:p14="http://schemas.microsoft.com/office/powerpoint/2010/main" val="3525339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4B1F1B0-7E2D-44B0-9F7C-DB74D8919717}"/>
              </a:ext>
            </a:extLst>
          </p:cNvPr>
          <p:cNvSpPr>
            <a:spLocks noGrp="1"/>
          </p:cNvSpPr>
          <p:nvPr>
            <p:ph type="sldNum" sz="quarter" idx="12"/>
          </p:nvPr>
        </p:nvSpPr>
        <p:spPr/>
        <p:txBody>
          <a:bodyPr/>
          <a:lstStyle/>
          <a:p>
            <a:fld id="{6D22F896-40B5-4ADD-8801-0D06FADFA095}" type="slidenum">
              <a:rPr lang="en-US" dirty="0"/>
              <a:t>14</a:t>
            </a:fld>
            <a:endParaRPr lang="en-US"/>
          </a:p>
        </p:txBody>
      </p:sp>
      <p:pic>
        <p:nvPicPr>
          <p:cNvPr id="8" name="Picture 8" descr="A picture containing text&#10;&#10;Description automatically generated">
            <a:extLst>
              <a:ext uri="{FF2B5EF4-FFF2-40B4-BE49-F238E27FC236}">
                <a16:creationId xmlns:a16="http://schemas.microsoft.com/office/drawing/2014/main" id="{66378BFF-1B20-4345-8E7B-BFC79C24A165}"/>
              </a:ext>
            </a:extLst>
          </p:cNvPr>
          <p:cNvPicPr>
            <a:picLocks noChangeAspect="1"/>
          </p:cNvPicPr>
          <p:nvPr/>
        </p:nvPicPr>
        <p:blipFill>
          <a:blip r:embed="rId2"/>
          <a:stretch>
            <a:fillRect/>
          </a:stretch>
        </p:blipFill>
        <p:spPr>
          <a:xfrm>
            <a:off x="6264" y="-3130"/>
            <a:ext cx="12137719" cy="6864260"/>
          </a:xfrm>
          <a:prstGeom prst="rect">
            <a:avLst/>
          </a:prstGeom>
        </p:spPr>
      </p:pic>
    </p:spTree>
    <p:extLst>
      <p:ext uri="{BB962C8B-B14F-4D97-AF65-F5344CB8AC3E}">
        <p14:creationId xmlns:p14="http://schemas.microsoft.com/office/powerpoint/2010/main" val="158145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31FE5921-5ABC-4F6A-815C-09AD17722E9C}"/>
              </a:ext>
            </a:extLst>
          </p:cNvPr>
          <p:cNvSpPr>
            <a:spLocks noGrp="1"/>
          </p:cNvSpPr>
          <p:nvPr>
            <p:ph type="sldNum" sz="quarter" idx="12"/>
          </p:nvPr>
        </p:nvSpPr>
        <p:spPr>
          <a:xfrm>
            <a:off x="8805333" y="6356350"/>
            <a:ext cx="2743200" cy="365125"/>
          </a:xfrm>
        </p:spPr>
        <p:txBody>
          <a:bodyPr>
            <a:normAutofit/>
          </a:bodyPr>
          <a:lstStyle/>
          <a:p>
            <a:pPr>
              <a:spcAft>
                <a:spcPts val="600"/>
              </a:spcAft>
            </a:pPr>
            <a:fld id="{330EA680-D336-4FF7-8B7A-9848BB0A1C32}" type="slidenum">
              <a:rPr lang="en-US" sz="1400" smtClean="0"/>
              <a:pPr>
                <a:spcAft>
                  <a:spcPts val="600"/>
                </a:spcAft>
              </a:pPr>
              <a:t>2</a:t>
            </a:fld>
            <a:endParaRPr lang="en-US" sz="140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42B77B06-7A1C-45FD-86C2-6B97EDA744B2}"/>
              </a:ext>
            </a:extLst>
          </p:cNvPr>
          <p:cNvGraphicFramePr>
            <a:graphicFrameLocks noGrp="1"/>
          </p:cNvGraphicFramePr>
          <p:nvPr>
            <p:extLst>
              <p:ext uri="{D42A27DB-BD31-4B8C-83A1-F6EECF244321}">
                <p14:modId xmlns:p14="http://schemas.microsoft.com/office/powerpoint/2010/main" val="8859192"/>
              </p:ext>
            </p:extLst>
          </p:nvPr>
        </p:nvGraphicFramePr>
        <p:xfrm>
          <a:off x="1496589" y="679769"/>
          <a:ext cx="8999062" cy="5990730"/>
        </p:xfrm>
        <a:graphic>
          <a:graphicData uri="http://schemas.openxmlformats.org/drawingml/2006/table">
            <a:tbl>
              <a:tblPr firstRow="1" bandRow="1">
                <a:tableStyleId>{2D5ABB26-0587-4C30-8999-92F81FD0307C}</a:tableStyleId>
              </a:tblPr>
              <a:tblGrid>
                <a:gridCol w="1863884">
                  <a:extLst>
                    <a:ext uri="{9D8B030D-6E8A-4147-A177-3AD203B41FA5}">
                      <a16:colId xmlns:a16="http://schemas.microsoft.com/office/drawing/2014/main" val="967812426"/>
                    </a:ext>
                  </a:extLst>
                </a:gridCol>
                <a:gridCol w="4798695">
                  <a:extLst>
                    <a:ext uri="{9D8B030D-6E8A-4147-A177-3AD203B41FA5}">
                      <a16:colId xmlns:a16="http://schemas.microsoft.com/office/drawing/2014/main" val="3815436241"/>
                    </a:ext>
                  </a:extLst>
                </a:gridCol>
                <a:gridCol w="2336483">
                  <a:extLst>
                    <a:ext uri="{9D8B030D-6E8A-4147-A177-3AD203B41FA5}">
                      <a16:colId xmlns:a16="http://schemas.microsoft.com/office/drawing/2014/main" val="46535453"/>
                    </a:ext>
                  </a:extLst>
                </a:gridCol>
              </a:tblGrid>
              <a:tr h="891426">
                <a:tc>
                  <a:txBody>
                    <a:bodyPr/>
                    <a:lstStyle/>
                    <a:p>
                      <a:pPr algn="ctr"/>
                      <a:r>
                        <a:rPr lang="en-US" sz="1800" cap="none" spc="0" dirty="0"/>
                        <a:t>Index </a:t>
                      </a:r>
                    </a:p>
                  </a:txBody>
                  <a:tcPr marL="215537" marR="215537" marT="150876" marB="150876"/>
                </a:tc>
                <a:tc>
                  <a:txBody>
                    <a:bodyPr/>
                    <a:lstStyle/>
                    <a:p>
                      <a:pPr algn="ctr"/>
                      <a:r>
                        <a:rPr lang="en-US" sz="1800" cap="none" spc="0" dirty="0"/>
                        <a:t>Context</a:t>
                      </a:r>
                    </a:p>
                  </a:txBody>
                  <a:tcPr marL="215537" marR="215537" marT="150876" marB="150876"/>
                </a:tc>
                <a:tc>
                  <a:txBody>
                    <a:bodyPr/>
                    <a:lstStyle/>
                    <a:p>
                      <a:pPr algn="ctr"/>
                      <a:r>
                        <a:rPr lang="en-US" sz="1800" cap="none" spc="0" dirty="0"/>
                        <a:t>Page No</a:t>
                      </a:r>
                    </a:p>
                  </a:txBody>
                  <a:tcPr marL="215537" marR="215537" marT="150876" marB="150876"/>
                </a:tc>
                <a:extLst>
                  <a:ext uri="{0D108BD9-81ED-4DB2-BD59-A6C34878D82A}">
                    <a16:rowId xmlns:a16="http://schemas.microsoft.com/office/drawing/2014/main" val="3871120256"/>
                  </a:ext>
                </a:extLst>
              </a:tr>
              <a:tr h="457200">
                <a:tc>
                  <a:txBody>
                    <a:bodyPr/>
                    <a:lstStyle/>
                    <a:p>
                      <a:pPr algn="ctr"/>
                      <a:r>
                        <a:rPr lang="en-US" sz="1400" cap="none" spc="0" dirty="0"/>
                        <a:t>1</a:t>
                      </a:r>
                    </a:p>
                    <a:p>
                      <a:pPr lvl="0" algn="ctr">
                        <a:buNone/>
                      </a:pPr>
                      <a:endParaRPr lang="en-US" sz="1400" cap="none" spc="0"/>
                    </a:p>
                    <a:p>
                      <a:pPr lvl="0" algn="ctr">
                        <a:buNone/>
                      </a:pPr>
                      <a:endParaRPr lang="en-US" sz="1400" cap="none" spc="0"/>
                    </a:p>
                    <a:p>
                      <a:pPr lvl="0" algn="ctr">
                        <a:buNone/>
                      </a:pPr>
                      <a:r>
                        <a:rPr lang="en-US" sz="1400" cap="none" spc="0" dirty="0"/>
                        <a:t>2</a:t>
                      </a:r>
                    </a:p>
                  </a:txBody>
                  <a:tcPr marL="215537" marR="215537" marT="150876" marB="150876"/>
                </a:tc>
                <a:tc>
                  <a:txBody>
                    <a:bodyPr/>
                    <a:lstStyle/>
                    <a:p>
                      <a:pPr algn="l"/>
                      <a:r>
                        <a:rPr lang="en-US" sz="1400" cap="none" spc="0" dirty="0"/>
                        <a:t>Abstract</a:t>
                      </a:r>
                    </a:p>
                    <a:p>
                      <a:pPr lvl="0" algn="l">
                        <a:buNone/>
                      </a:pPr>
                      <a:endParaRPr lang="en-US" sz="1400" cap="none" spc="0"/>
                    </a:p>
                    <a:p>
                      <a:pPr lvl="0" algn="l">
                        <a:buNone/>
                      </a:pPr>
                      <a:endParaRPr lang="en-US" sz="1400" cap="none" spc="0"/>
                    </a:p>
                    <a:p>
                      <a:pPr lvl="0" algn="l">
                        <a:buNone/>
                      </a:pPr>
                      <a:r>
                        <a:rPr lang="en-US" sz="1400" cap="none" spc="0" dirty="0"/>
                        <a:t>Purpose of Application</a:t>
                      </a:r>
                    </a:p>
                  </a:txBody>
                  <a:tcPr marL="215537" marR="215537" marT="150876" marB="150876"/>
                </a:tc>
                <a:tc>
                  <a:txBody>
                    <a:bodyPr/>
                    <a:lstStyle/>
                    <a:p>
                      <a:pPr algn="ctr"/>
                      <a:r>
                        <a:rPr lang="en-US" sz="1400" cap="none" spc="0" dirty="0"/>
                        <a:t>3</a:t>
                      </a:r>
                    </a:p>
                    <a:p>
                      <a:pPr lvl="0" algn="ctr">
                        <a:buNone/>
                      </a:pPr>
                      <a:endParaRPr lang="en-US" sz="1400" cap="none" spc="0"/>
                    </a:p>
                    <a:p>
                      <a:pPr lvl="0" algn="ctr">
                        <a:buNone/>
                      </a:pPr>
                      <a:endParaRPr lang="en-US" sz="1400" cap="none" spc="0" dirty="0"/>
                    </a:p>
                    <a:p>
                      <a:pPr lvl="0" algn="ctr">
                        <a:buNone/>
                      </a:pPr>
                      <a:r>
                        <a:rPr lang="en-US" sz="1400" cap="none" spc="0" dirty="0"/>
                        <a:t>4</a:t>
                      </a:r>
                      <a:endParaRPr lang="en-US" dirty="0"/>
                    </a:p>
                  </a:txBody>
                  <a:tcPr marL="215537" marR="215537" marT="150876" marB="150876"/>
                </a:tc>
                <a:extLst>
                  <a:ext uri="{0D108BD9-81ED-4DB2-BD59-A6C34878D82A}">
                    <a16:rowId xmlns:a16="http://schemas.microsoft.com/office/drawing/2014/main" val="2071369472"/>
                  </a:ext>
                </a:extLst>
              </a:tr>
              <a:tr h="365981">
                <a:tc>
                  <a:txBody>
                    <a:bodyPr/>
                    <a:lstStyle/>
                    <a:p>
                      <a:pPr lvl="0" algn="ctr">
                        <a:buNone/>
                      </a:pPr>
                      <a:r>
                        <a:rPr lang="en-US" sz="1400" cap="none" spc="0" dirty="0"/>
                        <a:t>3</a:t>
                      </a:r>
                    </a:p>
                  </a:txBody>
                  <a:tcPr marL="215537" marR="215537" marT="150876" marB="150876"/>
                </a:tc>
                <a:tc>
                  <a:txBody>
                    <a:bodyPr/>
                    <a:lstStyle/>
                    <a:p>
                      <a:pPr lvl="0" algn="l">
                        <a:buNone/>
                      </a:pPr>
                      <a:r>
                        <a:rPr lang="en-US" sz="1400" cap="none" spc="0" dirty="0"/>
                        <a:t>Features</a:t>
                      </a:r>
                    </a:p>
                  </a:txBody>
                  <a:tcPr marL="215537" marR="215537" marT="150876" marB="150876"/>
                </a:tc>
                <a:tc>
                  <a:txBody>
                    <a:bodyPr/>
                    <a:lstStyle/>
                    <a:p>
                      <a:pPr lvl="0" algn="ctr">
                        <a:buNone/>
                      </a:pPr>
                      <a:r>
                        <a:rPr lang="en-US" sz="1400" cap="none" spc="0" dirty="0"/>
                        <a:t>5</a:t>
                      </a:r>
                    </a:p>
                  </a:txBody>
                  <a:tcPr marL="215537" marR="215537" marT="150876" marB="150876"/>
                </a:tc>
                <a:extLst>
                  <a:ext uri="{0D108BD9-81ED-4DB2-BD59-A6C34878D82A}">
                    <a16:rowId xmlns:a16="http://schemas.microsoft.com/office/drawing/2014/main" val="4035760936"/>
                  </a:ext>
                </a:extLst>
              </a:tr>
              <a:tr h="365981">
                <a:tc>
                  <a:txBody>
                    <a:bodyPr/>
                    <a:lstStyle/>
                    <a:p>
                      <a:pPr lvl="0" algn="ctr">
                        <a:buNone/>
                      </a:pPr>
                      <a:r>
                        <a:rPr lang="en-US" sz="1400" cap="none" spc="0" dirty="0"/>
                        <a:t>4</a:t>
                      </a:r>
                    </a:p>
                  </a:txBody>
                  <a:tcPr marL="215537" marR="215537" marT="150876" marB="150876"/>
                </a:tc>
                <a:tc>
                  <a:txBody>
                    <a:bodyPr/>
                    <a:lstStyle/>
                    <a:p>
                      <a:pPr lvl="0" algn="l">
                        <a:buNone/>
                      </a:pPr>
                      <a:r>
                        <a:rPr lang="en-US" sz="1400" cap="none" spc="0" dirty="0"/>
                        <a:t>Technology Use</a:t>
                      </a:r>
                    </a:p>
                  </a:txBody>
                  <a:tcPr marL="215537" marR="215537" marT="150876" marB="150876"/>
                </a:tc>
                <a:tc>
                  <a:txBody>
                    <a:bodyPr/>
                    <a:lstStyle/>
                    <a:p>
                      <a:pPr lvl="0" algn="ctr">
                        <a:buNone/>
                      </a:pPr>
                      <a:r>
                        <a:rPr lang="en-US" sz="1400" cap="none" spc="0" dirty="0"/>
                        <a:t>6</a:t>
                      </a:r>
                    </a:p>
                  </a:txBody>
                  <a:tcPr marL="215537" marR="215537" marT="150876" marB="150876"/>
                </a:tc>
                <a:extLst>
                  <a:ext uri="{0D108BD9-81ED-4DB2-BD59-A6C34878D82A}">
                    <a16:rowId xmlns:a16="http://schemas.microsoft.com/office/drawing/2014/main" val="2805298257"/>
                  </a:ext>
                </a:extLst>
              </a:tr>
              <a:tr h="365760">
                <a:tc>
                  <a:txBody>
                    <a:bodyPr/>
                    <a:lstStyle/>
                    <a:p>
                      <a:pPr lvl="0" algn="ctr">
                        <a:buNone/>
                      </a:pPr>
                      <a:r>
                        <a:rPr lang="en-US" sz="1400" cap="none" spc="0" dirty="0"/>
                        <a:t>5</a:t>
                      </a:r>
                    </a:p>
                  </a:txBody>
                  <a:tcPr marL="215537" marR="215537" marT="150876" marB="150876"/>
                </a:tc>
                <a:tc>
                  <a:txBody>
                    <a:bodyPr/>
                    <a:lstStyle/>
                    <a:p>
                      <a:pPr lvl="0" algn="l">
                        <a:lnSpc>
                          <a:spcPct val="100000"/>
                        </a:lnSpc>
                        <a:spcBef>
                          <a:spcPts val="0"/>
                        </a:spcBef>
                        <a:spcAft>
                          <a:spcPts val="0"/>
                        </a:spcAft>
                        <a:buNone/>
                      </a:pPr>
                      <a:r>
                        <a:rPr lang="en-US" sz="1400" u="none" strike="noStrike" cap="none" spc="0" noProof="0" dirty="0"/>
                        <a:t>Reason For Technology </a:t>
                      </a:r>
                      <a:endParaRPr lang="en-US" sz="1400" dirty="0"/>
                    </a:p>
                  </a:txBody>
                  <a:tcPr marL="215537" marR="215537" marT="150876" marB="150876"/>
                </a:tc>
                <a:tc>
                  <a:txBody>
                    <a:bodyPr/>
                    <a:lstStyle/>
                    <a:p>
                      <a:pPr lvl="0" algn="ctr">
                        <a:buNone/>
                      </a:pPr>
                      <a:r>
                        <a:rPr lang="en-US" sz="1400" cap="none" spc="0" dirty="0"/>
                        <a:t>7</a:t>
                      </a:r>
                    </a:p>
                  </a:txBody>
                  <a:tcPr marL="215537" marR="215537" marT="150876" marB="150876"/>
                </a:tc>
                <a:extLst>
                  <a:ext uri="{0D108BD9-81ED-4DB2-BD59-A6C34878D82A}">
                    <a16:rowId xmlns:a16="http://schemas.microsoft.com/office/drawing/2014/main" val="2939037688"/>
                  </a:ext>
                </a:extLst>
              </a:tr>
              <a:tr h="365760">
                <a:tc>
                  <a:txBody>
                    <a:bodyPr/>
                    <a:lstStyle/>
                    <a:p>
                      <a:pPr lvl="0" algn="ctr">
                        <a:buNone/>
                      </a:pPr>
                      <a:r>
                        <a:rPr lang="en-US" sz="1400" cap="none" spc="0" dirty="0"/>
                        <a:t>6</a:t>
                      </a:r>
                    </a:p>
                  </a:txBody>
                  <a:tcPr marL="215537" marR="215537" marT="150876" marB="150876"/>
                </a:tc>
                <a:tc>
                  <a:txBody>
                    <a:bodyPr/>
                    <a:lstStyle/>
                    <a:p>
                      <a:pPr lvl="0" algn="l">
                        <a:lnSpc>
                          <a:spcPct val="100000"/>
                        </a:lnSpc>
                        <a:spcBef>
                          <a:spcPts val="0"/>
                        </a:spcBef>
                        <a:spcAft>
                          <a:spcPts val="0"/>
                        </a:spcAft>
                        <a:buNone/>
                      </a:pPr>
                      <a:r>
                        <a:rPr lang="en-US" sz="1400" u="none" strike="noStrike" cap="none" spc="0" noProof="0"/>
                        <a:t>Task Management</a:t>
                      </a:r>
                      <a:endParaRPr lang="en-US" sz="1400" u="none" strike="noStrike" cap="none" spc="0" noProof="0" dirty="0"/>
                    </a:p>
                  </a:txBody>
                  <a:tcPr marL="215537" marR="215537" marT="150876" marB="150876"/>
                </a:tc>
                <a:tc>
                  <a:txBody>
                    <a:bodyPr/>
                    <a:lstStyle/>
                    <a:p>
                      <a:pPr lvl="0" algn="ctr">
                        <a:buNone/>
                      </a:pPr>
                      <a:r>
                        <a:rPr lang="en-US" sz="1400" cap="none" spc="0" dirty="0"/>
                        <a:t>8</a:t>
                      </a:r>
                    </a:p>
                  </a:txBody>
                  <a:tcPr marL="215537" marR="215537" marT="150876" marB="150876"/>
                </a:tc>
                <a:extLst>
                  <a:ext uri="{0D108BD9-81ED-4DB2-BD59-A6C34878D82A}">
                    <a16:rowId xmlns:a16="http://schemas.microsoft.com/office/drawing/2014/main" val="2284898472"/>
                  </a:ext>
                </a:extLst>
              </a:tr>
              <a:tr h="365760">
                <a:tc>
                  <a:txBody>
                    <a:bodyPr/>
                    <a:lstStyle/>
                    <a:p>
                      <a:pPr lvl="0" algn="ctr">
                        <a:buNone/>
                      </a:pPr>
                      <a:r>
                        <a:rPr lang="en-US" sz="1400" cap="none" spc="0" dirty="0"/>
                        <a:t>7</a:t>
                      </a:r>
                    </a:p>
                  </a:txBody>
                  <a:tcPr marL="215537" marR="215537" marT="150876" marB="150876"/>
                </a:tc>
                <a:tc>
                  <a:txBody>
                    <a:bodyPr/>
                    <a:lstStyle/>
                    <a:p>
                      <a:pPr lvl="0" algn="l">
                        <a:lnSpc>
                          <a:spcPct val="100000"/>
                        </a:lnSpc>
                        <a:spcBef>
                          <a:spcPts val="0"/>
                        </a:spcBef>
                        <a:spcAft>
                          <a:spcPts val="0"/>
                        </a:spcAft>
                        <a:buNone/>
                      </a:pPr>
                      <a:r>
                        <a:rPr lang="en-US" sz="1400" u="none" strike="noStrike" cap="none" spc="0" noProof="0" dirty="0"/>
                        <a:t>Work Distribution</a:t>
                      </a:r>
                    </a:p>
                  </a:txBody>
                  <a:tcPr marL="215537" marR="215537" marT="150876" marB="150876"/>
                </a:tc>
                <a:tc>
                  <a:txBody>
                    <a:bodyPr/>
                    <a:lstStyle/>
                    <a:p>
                      <a:pPr lvl="0" algn="ctr">
                        <a:buNone/>
                      </a:pPr>
                      <a:r>
                        <a:rPr lang="en-US" sz="1400" cap="none" spc="0" dirty="0"/>
                        <a:t>9</a:t>
                      </a:r>
                    </a:p>
                  </a:txBody>
                  <a:tcPr marL="215537" marR="215537" marT="150876" marB="150876"/>
                </a:tc>
                <a:extLst>
                  <a:ext uri="{0D108BD9-81ED-4DB2-BD59-A6C34878D82A}">
                    <a16:rowId xmlns:a16="http://schemas.microsoft.com/office/drawing/2014/main" val="1246423906"/>
                  </a:ext>
                </a:extLst>
              </a:tr>
              <a:tr h="365760">
                <a:tc>
                  <a:txBody>
                    <a:bodyPr/>
                    <a:lstStyle/>
                    <a:p>
                      <a:pPr lvl="0" algn="ctr">
                        <a:buNone/>
                      </a:pPr>
                      <a:r>
                        <a:rPr lang="en-US" sz="1400" cap="none" spc="0" dirty="0"/>
                        <a:t>8</a:t>
                      </a:r>
                    </a:p>
                    <a:p>
                      <a:pPr lvl="0" algn="ctr">
                        <a:buNone/>
                      </a:pPr>
                      <a:endParaRPr lang="en-US" sz="1400" cap="none" spc="0"/>
                    </a:p>
                    <a:p>
                      <a:pPr lvl="0" algn="ctr">
                        <a:buNone/>
                      </a:pPr>
                      <a:r>
                        <a:rPr lang="en-US" sz="1400" cap="none" spc="0" dirty="0"/>
                        <a:t>9</a:t>
                      </a:r>
                    </a:p>
                    <a:p>
                      <a:pPr lvl="0" algn="ctr">
                        <a:buNone/>
                      </a:pPr>
                      <a:endParaRPr lang="en-US" sz="1400" cap="none" spc="0"/>
                    </a:p>
                    <a:p>
                      <a:pPr lvl="0" algn="ctr">
                        <a:buNone/>
                      </a:pPr>
                      <a:r>
                        <a:rPr lang="en-US" sz="1400" cap="none" spc="0" dirty="0"/>
                        <a:t>10</a:t>
                      </a:r>
                    </a:p>
                  </a:txBody>
                  <a:tcPr marL="215537" marR="215537" marT="150876" marB="150876"/>
                </a:tc>
                <a:tc>
                  <a:txBody>
                    <a:bodyPr/>
                    <a:lstStyle/>
                    <a:p>
                      <a:pPr lvl="0" algn="l">
                        <a:lnSpc>
                          <a:spcPct val="100000"/>
                        </a:lnSpc>
                        <a:spcBef>
                          <a:spcPts val="0"/>
                        </a:spcBef>
                        <a:spcAft>
                          <a:spcPts val="0"/>
                        </a:spcAft>
                        <a:buNone/>
                      </a:pPr>
                      <a:r>
                        <a:rPr lang="en-US" sz="1400" u="none" strike="noStrike" cap="none" spc="0" noProof="0" dirty="0"/>
                        <a:t>Working Remotely</a:t>
                      </a:r>
                    </a:p>
                    <a:p>
                      <a:pPr lvl="0" algn="l">
                        <a:lnSpc>
                          <a:spcPct val="100000"/>
                        </a:lnSpc>
                        <a:spcBef>
                          <a:spcPts val="0"/>
                        </a:spcBef>
                        <a:spcAft>
                          <a:spcPts val="0"/>
                        </a:spcAft>
                        <a:buNone/>
                      </a:pPr>
                      <a:endParaRPr lang="en-US" sz="1400" u="none" strike="noStrike" cap="none" spc="0" noProof="0"/>
                    </a:p>
                    <a:p>
                      <a:pPr lvl="0" algn="l">
                        <a:lnSpc>
                          <a:spcPct val="100000"/>
                        </a:lnSpc>
                        <a:spcBef>
                          <a:spcPts val="0"/>
                        </a:spcBef>
                        <a:spcAft>
                          <a:spcPts val="0"/>
                        </a:spcAft>
                        <a:buNone/>
                      </a:pPr>
                      <a:r>
                        <a:rPr lang="en-US" sz="1400" u="none" strike="noStrike" cap="none" spc="0" noProof="0" dirty="0"/>
                        <a:t>Future Plan</a:t>
                      </a:r>
                    </a:p>
                    <a:p>
                      <a:pPr lvl="0" algn="l">
                        <a:lnSpc>
                          <a:spcPct val="100000"/>
                        </a:lnSpc>
                        <a:spcBef>
                          <a:spcPts val="0"/>
                        </a:spcBef>
                        <a:spcAft>
                          <a:spcPts val="0"/>
                        </a:spcAft>
                        <a:buNone/>
                      </a:pPr>
                      <a:endParaRPr lang="en-US" sz="1400" u="none" strike="noStrike" cap="none" spc="0" noProof="0"/>
                    </a:p>
                    <a:p>
                      <a:pPr lvl="0" algn="l">
                        <a:lnSpc>
                          <a:spcPct val="100000"/>
                        </a:lnSpc>
                        <a:spcBef>
                          <a:spcPts val="0"/>
                        </a:spcBef>
                        <a:spcAft>
                          <a:spcPts val="0"/>
                        </a:spcAft>
                        <a:buNone/>
                      </a:pPr>
                      <a:r>
                        <a:rPr lang="en-US" sz="1400" u="none" strike="noStrike" cap="none" spc="0" noProof="0" dirty="0"/>
                        <a:t>Reference</a:t>
                      </a:r>
                    </a:p>
                  </a:txBody>
                  <a:tcPr marL="215537" marR="215537" marT="150876" marB="150876"/>
                </a:tc>
                <a:tc>
                  <a:txBody>
                    <a:bodyPr/>
                    <a:lstStyle/>
                    <a:p>
                      <a:pPr lvl="0" algn="ctr">
                        <a:buNone/>
                      </a:pPr>
                      <a:r>
                        <a:rPr lang="en-US" sz="1400" cap="none" spc="0" dirty="0"/>
                        <a:t>10</a:t>
                      </a:r>
                    </a:p>
                    <a:p>
                      <a:pPr lvl="0" algn="ctr">
                        <a:buNone/>
                      </a:pPr>
                      <a:endParaRPr lang="en-US" sz="1400" cap="none" spc="0"/>
                    </a:p>
                    <a:p>
                      <a:pPr lvl="0" algn="ctr">
                        <a:buNone/>
                      </a:pPr>
                      <a:r>
                        <a:rPr lang="en-US" sz="1400" cap="none" spc="0" dirty="0"/>
                        <a:t>11</a:t>
                      </a:r>
                    </a:p>
                    <a:p>
                      <a:pPr lvl="0" algn="ctr">
                        <a:buNone/>
                      </a:pPr>
                      <a:endParaRPr lang="en-US" sz="1400" cap="none" spc="0"/>
                    </a:p>
                    <a:p>
                      <a:pPr lvl="0" algn="ctr">
                        <a:buNone/>
                      </a:pPr>
                      <a:r>
                        <a:rPr lang="en-US" sz="1400" cap="none" spc="0" dirty="0"/>
                        <a:t>12</a:t>
                      </a:r>
                    </a:p>
                  </a:txBody>
                  <a:tcPr marL="215537" marR="215537" marT="150876" marB="150876"/>
                </a:tc>
                <a:extLst>
                  <a:ext uri="{0D108BD9-81ED-4DB2-BD59-A6C34878D82A}">
                    <a16:rowId xmlns:a16="http://schemas.microsoft.com/office/drawing/2014/main" val="855387495"/>
                  </a:ext>
                </a:extLst>
              </a:tr>
            </a:tbl>
          </a:graphicData>
        </a:graphic>
      </p:graphicFrame>
    </p:spTree>
    <p:extLst>
      <p:ext uri="{BB962C8B-B14F-4D97-AF65-F5344CB8AC3E}">
        <p14:creationId xmlns:p14="http://schemas.microsoft.com/office/powerpoint/2010/main" val="229633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51DA3-C8BC-4806-90EF-9FA1F497E2CE}"/>
              </a:ext>
            </a:extLst>
          </p:cNvPr>
          <p:cNvSpPr>
            <a:spLocks noGrp="1"/>
          </p:cNvSpPr>
          <p:nvPr>
            <p:ph type="title"/>
          </p:nvPr>
        </p:nvSpPr>
        <p:spPr/>
        <p:txBody>
          <a:bodyPr/>
          <a:lstStyle/>
          <a:p>
            <a:r>
              <a:rPr lang="en-US"/>
              <a:t>Abstract</a:t>
            </a:r>
          </a:p>
        </p:txBody>
      </p:sp>
      <p:sp>
        <p:nvSpPr>
          <p:cNvPr id="3" name="Content Placeholder 2">
            <a:extLst>
              <a:ext uri="{FF2B5EF4-FFF2-40B4-BE49-F238E27FC236}">
                <a16:creationId xmlns:a16="http://schemas.microsoft.com/office/drawing/2014/main" id="{F322B442-EAAC-4FDF-A3E8-FD5011ED6D89}"/>
              </a:ext>
            </a:extLst>
          </p:cNvPr>
          <p:cNvSpPr>
            <a:spLocks noGrp="1"/>
          </p:cNvSpPr>
          <p:nvPr>
            <p:ph sz="quarter" idx="13"/>
          </p:nvPr>
        </p:nvSpPr>
        <p:spPr/>
        <p:txBody>
          <a:bodyPr vert="horz" lIns="91440" tIns="45720" rIns="91440" bIns="45720" rtlCol="0" anchor="t">
            <a:normAutofit/>
          </a:bodyPr>
          <a:lstStyle/>
          <a:p>
            <a:pPr marL="0" indent="0" algn="just">
              <a:buNone/>
            </a:pPr>
            <a:r>
              <a:rPr lang="en-US" dirty="0"/>
              <a:t>MODERN HAND HELD DEVICEs LIKE SMART PHONES BECOME More POWERFUL IN RECENT YEAR. SO WE WOULD LIKE TO INTRODUCE AN ANDROID APPLICATION "CRICINFO".</a:t>
            </a:r>
          </a:p>
          <a:p>
            <a:pPr marL="0" indent="0" algn="just">
              <a:buNone/>
            </a:pPr>
            <a:r>
              <a:rPr lang="en-US" dirty="0"/>
              <a:t>THE APPLICATION CRIC Info is an android based application for managing cricket league .The aim of the project is to develop an application so manual paperwork to manage cricket league will move to application-based managing.</a:t>
            </a:r>
          </a:p>
          <a:p>
            <a:pPr marL="0" indent="0" algn="just">
              <a:buClr>
                <a:srgbClr val="000000"/>
              </a:buClr>
              <a:buNone/>
            </a:pPr>
            <a:endParaRPr lang="en-US" dirty="0"/>
          </a:p>
          <a:p>
            <a:pPr marL="0" indent="0" algn="just">
              <a:buClr>
                <a:srgbClr val="000000"/>
              </a:buClr>
              <a:buNone/>
            </a:pPr>
            <a:endParaRPr lang="en-US" dirty="0"/>
          </a:p>
          <a:p>
            <a:pPr algn="just">
              <a:buClr>
                <a:srgbClr val="000000"/>
              </a:buClr>
            </a:pPr>
            <a:endParaRPr lang="en-US" dirty="0"/>
          </a:p>
        </p:txBody>
      </p:sp>
      <p:sp>
        <p:nvSpPr>
          <p:cNvPr id="4" name="Slide Number Placeholder 3">
            <a:extLst>
              <a:ext uri="{FF2B5EF4-FFF2-40B4-BE49-F238E27FC236}">
                <a16:creationId xmlns:a16="http://schemas.microsoft.com/office/drawing/2014/main" id="{5B602EF5-D05A-4961-AD29-AF7C159266BA}"/>
              </a:ext>
            </a:extLst>
          </p:cNvPr>
          <p:cNvSpPr>
            <a:spLocks noGrp="1"/>
          </p:cNvSpPr>
          <p:nvPr>
            <p:ph type="sldNum" sz="quarter" idx="12"/>
          </p:nvPr>
        </p:nvSpPr>
        <p:spPr/>
        <p:txBody>
          <a:bodyPr/>
          <a:lstStyle/>
          <a:p>
            <a:fld id="{6D22F896-40B5-4ADD-8801-0D06FADFA095}" type="slidenum">
              <a:rPr lang="en-US" dirty="0"/>
              <a:t>3</a:t>
            </a:fld>
            <a:endParaRPr lang="en-US"/>
          </a:p>
        </p:txBody>
      </p:sp>
    </p:spTree>
    <p:extLst>
      <p:ext uri="{BB962C8B-B14F-4D97-AF65-F5344CB8AC3E}">
        <p14:creationId xmlns:p14="http://schemas.microsoft.com/office/powerpoint/2010/main" val="633011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B29E-AEE2-481D-B48E-C2288D2EDFC4}"/>
              </a:ext>
            </a:extLst>
          </p:cNvPr>
          <p:cNvSpPr>
            <a:spLocks noGrp="1"/>
          </p:cNvSpPr>
          <p:nvPr>
            <p:ph type="title"/>
          </p:nvPr>
        </p:nvSpPr>
        <p:spPr/>
        <p:txBody>
          <a:bodyPr/>
          <a:lstStyle/>
          <a:p>
            <a:r>
              <a:rPr lang="en-US">
                <a:ea typeface="+mj-lt"/>
                <a:cs typeface="+mj-lt"/>
              </a:rPr>
              <a:t>PURPOSE OF APPLICATION</a:t>
            </a:r>
          </a:p>
        </p:txBody>
      </p:sp>
      <p:sp>
        <p:nvSpPr>
          <p:cNvPr id="3" name="Content Placeholder 2">
            <a:extLst>
              <a:ext uri="{FF2B5EF4-FFF2-40B4-BE49-F238E27FC236}">
                <a16:creationId xmlns:a16="http://schemas.microsoft.com/office/drawing/2014/main" id="{AD1686C0-C13D-4A60-9F53-614FC062248C}"/>
              </a:ext>
            </a:extLst>
          </p:cNvPr>
          <p:cNvSpPr>
            <a:spLocks noGrp="1"/>
          </p:cNvSpPr>
          <p:nvPr>
            <p:ph sz="quarter" idx="13"/>
          </p:nvPr>
        </p:nvSpPr>
        <p:spPr/>
        <p:txBody>
          <a:bodyPr vert="horz" lIns="91440" tIns="45720" rIns="91440" bIns="45720" rtlCol="0" anchor="t">
            <a:normAutofit/>
          </a:bodyPr>
          <a:lstStyle/>
          <a:p>
            <a:pPr marL="0" indent="0">
              <a:buNone/>
            </a:pPr>
            <a:br>
              <a:rPr lang="en-US">
                <a:ea typeface="+mn-lt"/>
                <a:cs typeface="+mn-lt"/>
              </a:rPr>
            </a:br>
            <a:endParaRPr lang="en-US">
              <a:ea typeface="+mn-lt"/>
              <a:cs typeface="+mn-lt"/>
            </a:endParaRPr>
          </a:p>
          <a:p>
            <a:pPr>
              <a:buClr>
                <a:srgbClr val="000000"/>
              </a:buClr>
            </a:pPr>
            <a:endParaRPr lang="en-US"/>
          </a:p>
          <a:p>
            <a:pPr>
              <a:buClr>
                <a:srgbClr val="000000"/>
              </a:buClr>
            </a:pPr>
            <a:endParaRPr lang="en-US"/>
          </a:p>
          <a:p>
            <a:pPr>
              <a:buClr>
                <a:srgbClr val="000000"/>
              </a:buClr>
            </a:pPr>
            <a:endParaRPr lang="en-US"/>
          </a:p>
        </p:txBody>
      </p:sp>
      <p:sp>
        <p:nvSpPr>
          <p:cNvPr id="4" name="Content Placeholder 3">
            <a:extLst>
              <a:ext uri="{FF2B5EF4-FFF2-40B4-BE49-F238E27FC236}">
                <a16:creationId xmlns:a16="http://schemas.microsoft.com/office/drawing/2014/main" id="{F0927E13-515B-45BA-8B0A-97840C7C5698}"/>
              </a:ext>
            </a:extLst>
          </p:cNvPr>
          <p:cNvSpPr>
            <a:spLocks noGrp="1"/>
          </p:cNvSpPr>
          <p:nvPr>
            <p:ph sz="quarter" idx="14"/>
          </p:nvPr>
        </p:nvSpPr>
        <p:spPr>
          <a:xfrm>
            <a:off x="1282243" y="1917567"/>
            <a:ext cx="10247529" cy="3424107"/>
          </a:xfrm>
        </p:spPr>
        <p:txBody>
          <a:bodyPr vert="horz" lIns="91440" tIns="45720" rIns="91440" bIns="45720" rtlCol="0" anchor="t">
            <a:normAutofit/>
          </a:bodyPr>
          <a:lstStyle/>
          <a:p>
            <a:pPr algn="just"/>
            <a:r>
              <a:rPr lang="en-US" dirty="0"/>
              <a:t>THE MAIN PURPOSE OF THE APPLICATON IS TO TRANSFORM ALL MANUAL TASK INTO DIGITAL FORM.</a:t>
            </a:r>
          </a:p>
          <a:p>
            <a:pPr algn="just">
              <a:buClr>
                <a:srgbClr val="000000"/>
              </a:buClr>
            </a:pPr>
            <a:r>
              <a:rPr lang="en-US" dirty="0"/>
              <a:t>APPLICATION CAN KEEP ALL DATA IN ORGANIZED MANNER.</a:t>
            </a:r>
          </a:p>
          <a:p>
            <a:pPr algn="just">
              <a:buClr>
                <a:srgbClr val="000000"/>
              </a:buClr>
            </a:pPr>
            <a:r>
              <a:rPr lang="en-US" dirty="0"/>
              <a:t>To GIVE ALL the INFORMATION ABOUT ALL Cricket TOURNAMENT AND PLAYERS EASILY.</a:t>
            </a:r>
          </a:p>
          <a:p>
            <a:pPr algn="just">
              <a:buClr>
                <a:srgbClr val="000000"/>
              </a:buClr>
            </a:pPr>
            <a:r>
              <a:rPr lang="en-US" dirty="0"/>
              <a:t>SET THE SCHEDULE FOR TOURNAMENT AND MATCHES Efficiently.</a:t>
            </a:r>
          </a:p>
          <a:p>
            <a:pPr algn="just">
              <a:buClr>
                <a:srgbClr val="000000"/>
              </a:buClr>
            </a:pPr>
            <a:r>
              <a:rPr lang="en-US" dirty="0"/>
              <a:t>TO SET POINT TABLE AUTOMATED.</a:t>
            </a:r>
          </a:p>
          <a:p>
            <a:pPr>
              <a:buClr>
                <a:srgbClr val="000000"/>
              </a:buClr>
            </a:pPr>
            <a:endParaRPr lang="en-US" dirty="0"/>
          </a:p>
        </p:txBody>
      </p:sp>
      <p:sp>
        <p:nvSpPr>
          <p:cNvPr id="5" name="Slide Number Placeholder 4">
            <a:extLst>
              <a:ext uri="{FF2B5EF4-FFF2-40B4-BE49-F238E27FC236}">
                <a16:creationId xmlns:a16="http://schemas.microsoft.com/office/drawing/2014/main" id="{C404D218-8F94-4FE5-9ED8-BDBFFE2AEB36}"/>
              </a:ext>
            </a:extLst>
          </p:cNvPr>
          <p:cNvSpPr>
            <a:spLocks noGrp="1"/>
          </p:cNvSpPr>
          <p:nvPr>
            <p:ph type="sldNum" sz="quarter" idx="12"/>
          </p:nvPr>
        </p:nvSpPr>
        <p:spPr/>
        <p:txBody>
          <a:bodyPr/>
          <a:lstStyle/>
          <a:p>
            <a:fld id="{6D22F896-40B5-4ADD-8801-0D06FADFA095}" type="slidenum">
              <a:rPr lang="en-US" dirty="0"/>
              <a:t>4</a:t>
            </a:fld>
            <a:endParaRPr lang="en-US"/>
          </a:p>
        </p:txBody>
      </p:sp>
    </p:spTree>
    <p:extLst>
      <p:ext uri="{BB962C8B-B14F-4D97-AF65-F5344CB8AC3E}">
        <p14:creationId xmlns:p14="http://schemas.microsoft.com/office/powerpoint/2010/main" val="53286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E3EB-B99B-40F8-906D-CCA1B56AB498}"/>
              </a:ext>
            </a:extLst>
          </p:cNvPr>
          <p:cNvSpPr>
            <a:spLocks noGrp="1"/>
          </p:cNvSpPr>
          <p:nvPr>
            <p:ph type="title"/>
          </p:nvPr>
        </p:nvSpPr>
        <p:spPr/>
        <p:txBody>
          <a:bodyPr/>
          <a:lstStyle/>
          <a:p>
            <a:r>
              <a:rPr lang="en-US">
                <a:ea typeface="+mj-lt"/>
                <a:cs typeface="+mj-lt"/>
              </a:rPr>
              <a:t>Features</a:t>
            </a:r>
          </a:p>
        </p:txBody>
      </p:sp>
      <p:sp>
        <p:nvSpPr>
          <p:cNvPr id="3" name="Content Placeholder 2">
            <a:extLst>
              <a:ext uri="{FF2B5EF4-FFF2-40B4-BE49-F238E27FC236}">
                <a16:creationId xmlns:a16="http://schemas.microsoft.com/office/drawing/2014/main" id="{B1FAC014-C0F1-4E1F-AF75-554359D70C8F}"/>
              </a:ext>
            </a:extLst>
          </p:cNvPr>
          <p:cNvSpPr>
            <a:spLocks noGrp="1"/>
          </p:cNvSpPr>
          <p:nvPr>
            <p:ph sz="quarter" idx="13"/>
          </p:nvPr>
        </p:nvSpPr>
        <p:spPr/>
        <p:txBody>
          <a:bodyPr vert="horz" lIns="91440" tIns="45720" rIns="91440" bIns="45720" rtlCol="0" anchor="t">
            <a:normAutofit fontScale="77500" lnSpcReduction="20000"/>
          </a:bodyPr>
          <a:lstStyle/>
          <a:p>
            <a:pPr algn="just"/>
            <a:r>
              <a:rPr lang="en-US" dirty="0"/>
              <a:t>Schedule tournaments and matches</a:t>
            </a:r>
          </a:p>
          <a:p>
            <a:pPr algn="just">
              <a:buClr>
                <a:srgbClr val="000000"/>
              </a:buClr>
            </a:pPr>
            <a:r>
              <a:rPr lang="en-US" dirty="0"/>
              <a:t>Manage tournament and Teams</a:t>
            </a:r>
          </a:p>
          <a:p>
            <a:pPr algn="just">
              <a:buClr>
                <a:srgbClr val="000000"/>
              </a:buClr>
            </a:pPr>
            <a:r>
              <a:rPr lang="en-US" dirty="0"/>
              <a:t>Automated points table</a:t>
            </a:r>
          </a:p>
          <a:p>
            <a:pPr algn="just">
              <a:buClr>
                <a:srgbClr val="000000"/>
              </a:buClr>
            </a:pPr>
            <a:r>
              <a:rPr lang="en-US" dirty="0"/>
              <a:t>location of tournaments</a:t>
            </a:r>
          </a:p>
          <a:p>
            <a:pPr algn="just">
              <a:buClr>
                <a:srgbClr val="000000"/>
              </a:buClr>
            </a:pPr>
            <a:r>
              <a:rPr lang="en-US" dirty="0"/>
              <a:t>Live match score</a:t>
            </a:r>
          </a:p>
          <a:p>
            <a:pPr algn="just">
              <a:buClr>
                <a:srgbClr val="000000"/>
              </a:buClr>
            </a:pPr>
            <a:r>
              <a:rPr lang="en-US" dirty="0"/>
              <a:t>Live MATCH Commentary</a:t>
            </a:r>
          </a:p>
          <a:p>
            <a:pPr algn="just">
              <a:buClr>
                <a:srgbClr val="000000"/>
              </a:buClr>
            </a:pPr>
            <a:r>
              <a:rPr lang="en-US" dirty="0"/>
              <a:t>News that keeps you update</a:t>
            </a:r>
          </a:p>
          <a:p>
            <a:pPr algn="just">
              <a:buClr>
                <a:srgbClr val="000000"/>
              </a:buClr>
            </a:pPr>
            <a:r>
              <a:rPr lang="en-US" dirty="0"/>
              <a:t>Past and future match fixture</a:t>
            </a:r>
          </a:p>
          <a:p>
            <a:pPr algn="just">
              <a:buClr>
                <a:srgbClr val="000000"/>
              </a:buClr>
            </a:pPr>
            <a:r>
              <a:rPr lang="en-US" dirty="0"/>
              <a:t>Player profiles</a:t>
            </a:r>
          </a:p>
          <a:p>
            <a:pPr marL="0" indent="0">
              <a:buClr>
                <a:srgbClr val="000000"/>
              </a:buClr>
              <a:buNone/>
            </a:pPr>
            <a:endParaRPr lang="en-US" dirty="0"/>
          </a:p>
          <a:p>
            <a:pPr>
              <a:buClr>
                <a:srgbClr val="000000"/>
              </a:buClr>
            </a:pPr>
            <a:endParaRPr lang="en-US" dirty="0"/>
          </a:p>
          <a:p>
            <a:pPr>
              <a:buClr>
                <a:srgbClr val="000000"/>
              </a:buClr>
            </a:pPr>
            <a:endParaRPr lang="en-US" dirty="0"/>
          </a:p>
        </p:txBody>
      </p:sp>
      <p:sp>
        <p:nvSpPr>
          <p:cNvPr id="4" name="Slide Number Placeholder 3">
            <a:extLst>
              <a:ext uri="{FF2B5EF4-FFF2-40B4-BE49-F238E27FC236}">
                <a16:creationId xmlns:a16="http://schemas.microsoft.com/office/drawing/2014/main" id="{D835ED15-5853-44C8-A3AE-60D1D0706032}"/>
              </a:ext>
            </a:extLst>
          </p:cNvPr>
          <p:cNvSpPr>
            <a:spLocks noGrp="1"/>
          </p:cNvSpPr>
          <p:nvPr>
            <p:ph type="sldNum" sz="quarter" idx="12"/>
          </p:nvPr>
        </p:nvSpPr>
        <p:spPr/>
        <p:txBody>
          <a:bodyPr/>
          <a:lstStyle/>
          <a:p>
            <a:fld id="{6D22F896-40B5-4ADD-8801-0D06FADFA095}" type="slidenum">
              <a:rPr lang="en-US" dirty="0"/>
              <a:t>5</a:t>
            </a:fld>
            <a:endParaRPr lang="en-US"/>
          </a:p>
        </p:txBody>
      </p:sp>
    </p:spTree>
    <p:extLst>
      <p:ext uri="{BB962C8B-B14F-4D97-AF65-F5344CB8AC3E}">
        <p14:creationId xmlns:p14="http://schemas.microsoft.com/office/powerpoint/2010/main" val="183051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7E7F-4F87-4293-A334-43C9DB6BB04E}"/>
              </a:ext>
            </a:extLst>
          </p:cNvPr>
          <p:cNvSpPr>
            <a:spLocks noGrp="1"/>
          </p:cNvSpPr>
          <p:nvPr>
            <p:ph type="title"/>
          </p:nvPr>
        </p:nvSpPr>
        <p:spPr>
          <a:xfrm>
            <a:off x="913775" y="618517"/>
            <a:ext cx="10364451" cy="1098419"/>
          </a:xfrm>
        </p:spPr>
        <p:txBody>
          <a:bodyPr/>
          <a:lstStyle/>
          <a:p>
            <a:r>
              <a:rPr lang="en-US"/>
              <a:t>Technology Used</a:t>
            </a:r>
          </a:p>
        </p:txBody>
      </p:sp>
      <p:sp>
        <p:nvSpPr>
          <p:cNvPr id="3" name="Content Placeholder 2">
            <a:extLst>
              <a:ext uri="{FF2B5EF4-FFF2-40B4-BE49-F238E27FC236}">
                <a16:creationId xmlns:a16="http://schemas.microsoft.com/office/drawing/2014/main" id="{A84E632A-E37F-4639-9166-F79C59EA5E99}"/>
              </a:ext>
            </a:extLst>
          </p:cNvPr>
          <p:cNvSpPr>
            <a:spLocks noGrp="1"/>
          </p:cNvSpPr>
          <p:nvPr>
            <p:ph sz="quarter" idx="13"/>
          </p:nvPr>
        </p:nvSpPr>
        <p:spPr>
          <a:xfrm>
            <a:off x="913774" y="1850899"/>
            <a:ext cx="10363826" cy="3940300"/>
          </a:xfrm>
        </p:spPr>
        <p:txBody>
          <a:bodyPr vert="horz" lIns="91440" tIns="45720" rIns="91440" bIns="45720" rtlCol="0" anchor="t">
            <a:normAutofit/>
          </a:bodyPr>
          <a:lstStyle/>
          <a:p>
            <a:r>
              <a:rPr lang="en-US"/>
              <a:t>Front-End : - XML </a:t>
            </a:r>
          </a:p>
          <a:p>
            <a:pPr>
              <a:buClr>
                <a:srgbClr val="000000"/>
              </a:buClr>
            </a:pPr>
            <a:r>
              <a:rPr lang="en-US"/>
              <a:t>Back-End :- Java </a:t>
            </a:r>
          </a:p>
          <a:p>
            <a:pPr>
              <a:buClr>
                <a:srgbClr val="000000"/>
              </a:buClr>
            </a:pPr>
            <a:r>
              <a:rPr lang="en-US"/>
              <a:t>Database : Firebase , Fire Store database</a:t>
            </a:r>
          </a:p>
          <a:p>
            <a:pPr>
              <a:buClr>
                <a:srgbClr val="000000"/>
              </a:buClr>
            </a:pPr>
            <a:r>
              <a:rPr lang="en-US"/>
              <a:t>Storage :- Firebase storage</a:t>
            </a:r>
          </a:p>
          <a:p>
            <a:pPr>
              <a:buClr>
                <a:srgbClr val="000000"/>
              </a:buClr>
            </a:pPr>
            <a:r>
              <a:rPr lang="en-US"/>
              <a:t>SDK :- Google Maps SDk </a:t>
            </a:r>
          </a:p>
          <a:p>
            <a:pPr>
              <a:buClr>
                <a:srgbClr val="000000"/>
              </a:buClr>
            </a:pPr>
            <a:r>
              <a:rPr lang="en-US"/>
              <a:t>Library :- Retrofit, volley, Picasso</a:t>
            </a:r>
          </a:p>
          <a:p>
            <a:pPr>
              <a:buClr>
                <a:srgbClr val="000000"/>
              </a:buClr>
            </a:pPr>
            <a:r>
              <a:rPr lang="en-US"/>
              <a:t>Ci/cd:- Git</a:t>
            </a:r>
          </a:p>
        </p:txBody>
      </p:sp>
      <p:sp>
        <p:nvSpPr>
          <p:cNvPr id="4" name="Slide Number Placeholder 3">
            <a:extLst>
              <a:ext uri="{FF2B5EF4-FFF2-40B4-BE49-F238E27FC236}">
                <a16:creationId xmlns:a16="http://schemas.microsoft.com/office/drawing/2014/main" id="{554F6A22-D39D-4B58-9758-368AF83E5995}"/>
              </a:ext>
            </a:extLst>
          </p:cNvPr>
          <p:cNvSpPr>
            <a:spLocks noGrp="1"/>
          </p:cNvSpPr>
          <p:nvPr>
            <p:ph type="sldNum" sz="quarter" idx="12"/>
          </p:nvPr>
        </p:nvSpPr>
        <p:spPr/>
        <p:txBody>
          <a:bodyPr/>
          <a:lstStyle/>
          <a:p>
            <a:fld id="{6D22F896-40B5-4ADD-8801-0D06FADFA095}" type="slidenum">
              <a:rPr lang="en-US" dirty="0"/>
              <a:t>6</a:t>
            </a:fld>
            <a:endParaRPr lang="en-US"/>
          </a:p>
        </p:txBody>
      </p:sp>
    </p:spTree>
    <p:extLst>
      <p:ext uri="{BB962C8B-B14F-4D97-AF65-F5344CB8AC3E}">
        <p14:creationId xmlns:p14="http://schemas.microsoft.com/office/powerpoint/2010/main" val="76467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6DD1-4930-4182-9A0F-0331DCE5DB94}"/>
              </a:ext>
            </a:extLst>
          </p:cNvPr>
          <p:cNvSpPr>
            <a:spLocks noGrp="1"/>
          </p:cNvSpPr>
          <p:nvPr>
            <p:ph type="title"/>
          </p:nvPr>
        </p:nvSpPr>
        <p:spPr>
          <a:xfrm>
            <a:off x="919919" y="143740"/>
            <a:ext cx="10364452" cy="817342"/>
          </a:xfrm>
        </p:spPr>
        <p:txBody>
          <a:bodyPr/>
          <a:lstStyle/>
          <a:p>
            <a:r>
              <a:rPr lang="en-US">
                <a:ea typeface="+mj-lt"/>
                <a:cs typeface="+mj-lt"/>
              </a:rPr>
              <a:t>Reason For Technology</a:t>
            </a:r>
          </a:p>
        </p:txBody>
      </p:sp>
      <p:sp>
        <p:nvSpPr>
          <p:cNvPr id="3" name="Text Placeholder 2">
            <a:extLst>
              <a:ext uri="{FF2B5EF4-FFF2-40B4-BE49-F238E27FC236}">
                <a16:creationId xmlns:a16="http://schemas.microsoft.com/office/drawing/2014/main" id="{6D636AE9-C101-4F6A-B00C-6A4EC69630AD}"/>
              </a:ext>
            </a:extLst>
          </p:cNvPr>
          <p:cNvSpPr>
            <a:spLocks noGrp="1"/>
          </p:cNvSpPr>
          <p:nvPr>
            <p:ph type="body" idx="1"/>
          </p:nvPr>
        </p:nvSpPr>
        <p:spPr>
          <a:xfrm>
            <a:off x="913774" y="3295336"/>
            <a:ext cx="3296409" cy="576262"/>
          </a:xfrm>
        </p:spPr>
        <p:txBody>
          <a:bodyPr/>
          <a:lstStyle/>
          <a:p>
            <a:r>
              <a:rPr lang="en-US"/>
              <a:t>Firebase</a:t>
            </a:r>
          </a:p>
        </p:txBody>
      </p:sp>
      <p:pic>
        <p:nvPicPr>
          <p:cNvPr id="15" name="Picture 15" descr="A picture containing envelope&#10;&#10;Description automatically generated">
            <a:extLst>
              <a:ext uri="{FF2B5EF4-FFF2-40B4-BE49-F238E27FC236}">
                <a16:creationId xmlns:a16="http://schemas.microsoft.com/office/drawing/2014/main" id="{D465BE74-3B5A-47C5-982A-87B13B163E47}"/>
              </a:ext>
            </a:extLst>
          </p:cNvPr>
          <p:cNvPicPr>
            <a:picLocks noGrp="1" noChangeAspect="1"/>
          </p:cNvPicPr>
          <p:nvPr>
            <p:ph type="pic" idx="15"/>
          </p:nvPr>
        </p:nvPicPr>
        <p:blipFill rotWithShape="1">
          <a:blip r:embed="rId2"/>
          <a:srcRect t="26879" b="26879"/>
          <a:stretch/>
        </p:blipFill>
        <p:spPr>
          <a:xfrm>
            <a:off x="914400" y="1604963"/>
            <a:ext cx="3295650" cy="1524000"/>
          </a:xfrm>
        </p:spPr>
      </p:pic>
      <p:sp>
        <p:nvSpPr>
          <p:cNvPr id="5" name="Text Placeholder 4">
            <a:extLst>
              <a:ext uri="{FF2B5EF4-FFF2-40B4-BE49-F238E27FC236}">
                <a16:creationId xmlns:a16="http://schemas.microsoft.com/office/drawing/2014/main" id="{2EC95CCE-8BD0-4263-939E-21ADC10596D9}"/>
              </a:ext>
            </a:extLst>
          </p:cNvPr>
          <p:cNvSpPr>
            <a:spLocks noGrp="1"/>
          </p:cNvSpPr>
          <p:nvPr>
            <p:ph type="body" sz="half" idx="18"/>
          </p:nvPr>
        </p:nvSpPr>
        <p:spPr>
          <a:xfrm>
            <a:off x="913774" y="3871599"/>
            <a:ext cx="3296409" cy="2509536"/>
          </a:xfrm>
        </p:spPr>
        <p:txBody>
          <a:bodyPr>
            <a:normAutofit/>
          </a:bodyPr>
          <a:lstStyle/>
          <a:p>
            <a:pPr algn="just"/>
            <a:r>
              <a:rPr lang="en-US" dirty="0"/>
              <a:t>Firebase Cloud </a:t>
            </a:r>
            <a:r>
              <a:rPr lang="en-US" dirty="0" err="1"/>
              <a:t>Firestore</a:t>
            </a:r>
            <a:r>
              <a:rPr lang="en-US" dirty="0"/>
              <a:t> database , firebase storage and firebase Authentcate are the services we used for our application to store data .</a:t>
            </a:r>
          </a:p>
          <a:p>
            <a:pPr algn="just"/>
            <a:r>
              <a:rPr lang="en-US" dirty="0"/>
              <a:t>It is one of the best Storage that can be access it anytime and anywhere.</a:t>
            </a:r>
          </a:p>
          <a:p>
            <a:endParaRPr lang="en-US" dirty="0"/>
          </a:p>
        </p:txBody>
      </p:sp>
      <p:sp>
        <p:nvSpPr>
          <p:cNvPr id="6" name="Text Placeholder 5">
            <a:extLst>
              <a:ext uri="{FF2B5EF4-FFF2-40B4-BE49-F238E27FC236}">
                <a16:creationId xmlns:a16="http://schemas.microsoft.com/office/drawing/2014/main" id="{7282F1CC-FF65-4A78-A4D7-68EDB2F5D6A2}"/>
              </a:ext>
            </a:extLst>
          </p:cNvPr>
          <p:cNvSpPr>
            <a:spLocks noGrp="1"/>
          </p:cNvSpPr>
          <p:nvPr>
            <p:ph type="body" sz="quarter" idx="3"/>
          </p:nvPr>
        </p:nvSpPr>
        <p:spPr>
          <a:xfrm>
            <a:off x="4405888" y="3295336"/>
            <a:ext cx="3301828" cy="576262"/>
          </a:xfrm>
        </p:spPr>
        <p:txBody>
          <a:bodyPr/>
          <a:lstStyle/>
          <a:p>
            <a:r>
              <a:rPr lang="en-US"/>
              <a:t>Material IO</a:t>
            </a:r>
          </a:p>
        </p:txBody>
      </p:sp>
      <p:pic>
        <p:nvPicPr>
          <p:cNvPr id="14" name="Picture 14" descr="Icon&#10;&#10;Description automatically generated">
            <a:extLst>
              <a:ext uri="{FF2B5EF4-FFF2-40B4-BE49-F238E27FC236}">
                <a16:creationId xmlns:a16="http://schemas.microsoft.com/office/drawing/2014/main" id="{3FE09773-70C6-42A3-A3DA-D3432CFF86AF}"/>
              </a:ext>
            </a:extLst>
          </p:cNvPr>
          <p:cNvPicPr>
            <a:picLocks noGrp="1" noChangeAspect="1"/>
          </p:cNvPicPr>
          <p:nvPr>
            <p:ph type="pic" idx="21"/>
          </p:nvPr>
        </p:nvPicPr>
        <p:blipFill rotWithShape="1">
          <a:blip r:embed="rId3"/>
          <a:srcRect t="26934" b="26934"/>
          <a:stretch/>
        </p:blipFill>
        <p:spPr>
          <a:xfrm>
            <a:off x="4441825" y="1604963"/>
            <a:ext cx="3303588" cy="1517855"/>
          </a:xfrm>
        </p:spPr>
      </p:pic>
      <p:sp>
        <p:nvSpPr>
          <p:cNvPr id="8" name="Text Placeholder 7">
            <a:extLst>
              <a:ext uri="{FF2B5EF4-FFF2-40B4-BE49-F238E27FC236}">
                <a16:creationId xmlns:a16="http://schemas.microsoft.com/office/drawing/2014/main" id="{B582FB97-17FD-4833-B8BF-E08A1A679C94}"/>
              </a:ext>
            </a:extLst>
          </p:cNvPr>
          <p:cNvSpPr>
            <a:spLocks noGrp="1"/>
          </p:cNvSpPr>
          <p:nvPr>
            <p:ph type="body" sz="half" idx="19"/>
          </p:nvPr>
        </p:nvSpPr>
        <p:spPr>
          <a:xfrm>
            <a:off x="4441348" y="3877742"/>
            <a:ext cx="3303352" cy="2515682"/>
          </a:xfrm>
        </p:spPr>
        <p:txBody>
          <a:bodyPr/>
          <a:lstStyle/>
          <a:p>
            <a:pPr algn="just"/>
            <a:r>
              <a:rPr lang="en-US" dirty="0"/>
              <a:t>Material IO Design used in our application are the vector assets and the bottom-tab bar .</a:t>
            </a:r>
          </a:p>
          <a:p>
            <a:pPr algn="just"/>
            <a:r>
              <a:rPr lang="en-US" dirty="0"/>
              <a:t>Material IO is developed by google to design Application in much more </a:t>
            </a:r>
            <a:r>
              <a:rPr lang="en-US" dirty="0">
                <a:ea typeface="+mn-lt"/>
                <a:cs typeface="+mn-lt"/>
              </a:rPr>
              <a:t>interactive way.</a:t>
            </a:r>
            <a:endParaRPr lang="en-US" dirty="0"/>
          </a:p>
        </p:txBody>
      </p:sp>
      <p:sp>
        <p:nvSpPr>
          <p:cNvPr id="9" name="Text Placeholder 8">
            <a:extLst>
              <a:ext uri="{FF2B5EF4-FFF2-40B4-BE49-F238E27FC236}">
                <a16:creationId xmlns:a16="http://schemas.microsoft.com/office/drawing/2014/main" id="{39CF291E-F272-4441-BC46-E3B343111BA7}"/>
              </a:ext>
            </a:extLst>
          </p:cNvPr>
          <p:cNvSpPr>
            <a:spLocks noGrp="1"/>
          </p:cNvSpPr>
          <p:nvPr>
            <p:ph type="body" sz="quarter" idx="13"/>
          </p:nvPr>
        </p:nvSpPr>
        <p:spPr>
          <a:xfrm>
            <a:off x="7973298" y="3295336"/>
            <a:ext cx="3300681" cy="576262"/>
          </a:xfrm>
        </p:spPr>
        <p:txBody>
          <a:bodyPr/>
          <a:lstStyle/>
          <a:p>
            <a:r>
              <a:rPr lang="en-US"/>
              <a:t>APIs</a:t>
            </a:r>
          </a:p>
        </p:txBody>
      </p:sp>
      <p:pic>
        <p:nvPicPr>
          <p:cNvPr id="13" name="Picture 13" descr="Text&#10;&#10;Description automatically generated">
            <a:extLst>
              <a:ext uri="{FF2B5EF4-FFF2-40B4-BE49-F238E27FC236}">
                <a16:creationId xmlns:a16="http://schemas.microsoft.com/office/drawing/2014/main" id="{CE2F7731-0307-490B-A0AE-B9BF0B8DC722}"/>
              </a:ext>
            </a:extLst>
          </p:cNvPr>
          <p:cNvPicPr>
            <a:picLocks noGrp="1" noChangeAspect="1"/>
          </p:cNvPicPr>
          <p:nvPr>
            <p:ph type="pic" idx="22"/>
          </p:nvPr>
        </p:nvPicPr>
        <p:blipFill rotWithShape="1">
          <a:blip r:embed="rId4"/>
          <a:srcRect t="15470" b="15470"/>
          <a:stretch/>
        </p:blipFill>
        <p:spPr>
          <a:xfrm>
            <a:off x="7974013" y="1604963"/>
            <a:ext cx="3303587" cy="1524000"/>
          </a:xfrm>
        </p:spPr>
      </p:pic>
      <p:sp>
        <p:nvSpPr>
          <p:cNvPr id="11" name="Text Placeholder 10">
            <a:extLst>
              <a:ext uri="{FF2B5EF4-FFF2-40B4-BE49-F238E27FC236}">
                <a16:creationId xmlns:a16="http://schemas.microsoft.com/office/drawing/2014/main" id="{101F38EF-5A0D-4A98-81BA-A5BA5971B956}"/>
              </a:ext>
            </a:extLst>
          </p:cNvPr>
          <p:cNvSpPr>
            <a:spLocks noGrp="1"/>
          </p:cNvSpPr>
          <p:nvPr>
            <p:ph type="body" sz="half" idx="20"/>
          </p:nvPr>
        </p:nvSpPr>
        <p:spPr>
          <a:xfrm>
            <a:off x="7973173" y="3883885"/>
            <a:ext cx="3305053" cy="2509539"/>
          </a:xfrm>
        </p:spPr>
        <p:txBody>
          <a:bodyPr/>
          <a:lstStyle/>
          <a:p>
            <a:pPr algn="just"/>
            <a:r>
              <a:rPr lang="en-US" dirty="0"/>
              <a:t>We use third party </a:t>
            </a:r>
            <a:r>
              <a:rPr lang="en-US" dirty="0" err="1"/>
              <a:t>APi's</a:t>
            </a:r>
            <a:r>
              <a:rPr lang="en-US" dirty="0"/>
              <a:t> for Live scores ,  for recent matches , upcoming matches, player information and News.</a:t>
            </a:r>
          </a:p>
        </p:txBody>
      </p:sp>
      <p:sp>
        <p:nvSpPr>
          <p:cNvPr id="12" name="Slide Number Placeholder 11">
            <a:extLst>
              <a:ext uri="{FF2B5EF4-FFF2-40B4-BE49-F238E27FC236}">
                <a16:creationId xmlns:a16="http://schemas.microsoft.com/office/drawing/2014/main" id="{1C45F11C-3D24-4AEB-AFE7-D0F6A20DDCDF}"/>
              </a:ext>
            </a:extLst>
          </p:cNvPr>
          <p:cNvSpPr>
            <a:spLocks noGrp="1"/>
          </p:cNvSpPr>
          <p:nvPr>
            <p:ph type="sldNum" sz="quarter" idx="12"/>
          </p:nvPr>
        </p:nvSpPr>
        <p:spPr/>
        <p:txBody>
          <a:bodyPr/>
          <a:lstStyle/>
          <a:p>
            <a:fld id="{6D22F896-40B5-4ADD-8801-0D06FADFA095}" type="slidenum">
              <a:rPr lang="en-US" dirty="0"/>
              <a:t>7</a:t>
            </a:fld>
            <a:endParaRPr lang="en-US"/>
          </a:p>
        </p:txBody>
      </p:sp>
    </p:spTree>
    <p:extLst>
      <p:ext uri="{BB962C8B-B14F-4D97-AF65-F5344CB8AC3E}">
        <p14:creationId xmlns:p14="http://schemas.microsoft.com/office/powerpoint/2010/main" val="228014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72BE-F104-4D89-8717-445E7445F9C5}"/>
              </a:ext>
            </a:extLst>
          </p:cNvPr>
          <p:cNvSpPr>
            <a:spLocks noGrp="1"/>
          </p:cNvSpPr>
          <p:nvPr>
            <p:ph type="title"/>
          </p:nvPr>
        </p:nvSpPr>
        <p:spPr>
          <a:xfrm>
            <a:off x="913775" y="618517"/>
            <a:ext cx="10364451" cy="821887"/>
          </a:xfrm>
        </p:spPr>
        <p:txBody>
          <a:bodyPr/>
          <a:lstStyle/>
          <a:p>
            <a:r>
              <a:rPr lang="en-US"/>
              <a:t>Task Management</a:t>
            </a:r>
            <a:endParaRPr lang="en-US" dirty="0"/>
          </a:p>
        </p:txBody>
      </p:sp>
      <p:sp>
        <p:nvSpPr>
          <p:cNvPr id="3" name="Content Placeholder 2">
            <a:extLst>
              <a:ext uri="{FF2B5EF4-FFF2-40B4-BE49-F238E27FC236}">
                <a16:creationId xmlns:a16="http://schemas.microsoft.com/office/drawing/2014/main" id="{7B2B7137-DD9C-42E5-A524-F9CEDEFAC2FE}"/>
              </a:ext>
            </a:extLst>
          </p:cNvPr>
          <p:cNvSpPr>
            <a:spLocks noGrp="1"/>
          </p:cNvSpPr>
          <p:nvPr>
            <p:ph sz="quarter" idx="13"/>
          </p:nvPr>
        </p:nvSpPr>
        <p:spPr>
          <a:xfrm>
            <a:off x="1835549" y="1519061"/>
            <a:ext cx="8498154" cy="4222977"/>
          </a:xfrm>
        </p:spPr>
        <p:txBody>
          <a:bodyPr vert="horz" lIns="91440" tIns="45720" rIns="91440" bIns="45720" rtlCol="0" anchor="t">
            <a:normAutofit lnSpcReduction="10000"/>
          </a:bodyPr>
          <a:lstStyle/>
          <a:p>
            <a:pPr algn="just"/>
            <a:r>
              <a:rPr lang="en-US" dirty="0"/>
              <a:t>We did zoom meeting before and after every iteration about  who is going to develop which module of the application .</a:t>
            </a:r>
          </a:p>
          <a:p>
            <a:pPr algn="just">
              <a:buClr>
                <a:srgbClr val="000000"/>
              </a:buClr>
            </a:pPr>
            <a:r>
              <a:rPr lang="en-US" dirty="0"/>
              <a:t>We also did zoom meeting to know more about each other's skills.</a:t>
            </a:r>
          </a:p>
          <a:p>
            <a:pPr algn="just">
              <a:buClr>
                <a:srgbClr val="000000"/>
              </a:buClr>
            </a:pPr>
            <a:r>
              <a:rPr lang="en-US" dirty="0">
                <a:ea typeface="+mn-lt"/>
                <a:cs typeface="+mn-lt"/>
              </a:rPr>
              <a:t>We tracked the record of work by giving constant updates to each other.</a:t>
            </a:r>
            <a:endParaRPr lang="en-US" dirty="0"/>
          </a:p>
          <a:p>
            <a:pPr algn="just">
              <a:buClr>
                <a:srgbClr val="000000"/>
              </a:buClr>
            </a:pPr>
            <a:r>
              <a:rPr lang="en-US" dirty="0">
                <a:ea typeface="+mn-lt"/>
                <a:cs typeface="+mn-lt"/>
              </a:rPr>
              <a:t>process of documentation </a:t>
            </a:r>
          </a:p>
          <a:p>
            <a:pPr algn="just">
              <a:buClr>
                <a:srgbClr val="000000"/>
              </a:buClr>
            </a:pPr>
            <a:r>
              <a:rPr lang="en-US" dirty="0">
                <a:ea typeface="+mn-lt"/>
                <a:cs typeface="+mn-lt"/>
              </a:rPr>
              <a:t>features inclusion</a:t>
            </a:r>
          </a:p>
          <a:p>
            <a:pPr algn="just">
              <a:buClr>
                <a:srgbClr val="000000"/>
              </a:buClr>
            </a:pPr>
            <a:r>
              <a:rPr lang="en-US" dirty="0">
                <a:ea typeface="+mn-lt"/>
                <a:cs typeface="+mn-lt"/>
              </a:rPr>
              <a:t>Challenges </a:t>
            </a:r>
          </a:p>
        </p:txBody>
      </p:sp>
      <p:sp>
        <p:nvSpPr>
          <p:cNvPr id="5" name="Slide Number Placeholder 4">
            <a:extLst>
              <a:ext uri="{FF2B5EF4-FFF2-40B4-BE49-F238E27FC236}">
                <a16:creationId xmlns:a16="http://schemas.microsoft.com/office/drawing/2014/main" id="{CFC35951-55A8-4CD8-9B14-D4C00CEAD7C4}"/>
              </a:ext>
            </a:extLst>
          </p:cNvPr>
          <p:cNvSpPr>
            <a:spLocks noGrp="1"/>
          </p:cNvSpPr>
          <p:nvPr>
            <p:ph type="sldNum" sz="quarter" idx="12"/>
          </p:nvPr>
        </p:nvSpPr>
        <p:spPr/>
        <p:txBody>
          <a:bodyPr/>
          <a:lstStyle/>
          <a:p>
            <a:fld id="{6D22F896-40B5-4ADD-8801-0D06FADFA095}" type="slidenum">
              <a:rPr lang="en-US" dirty="0"/>
              <a:t>8</a:t>
            </a:fld>
            <a:endParaRPr lang="en-US"/>
          </a:p>
        </p:txBody>
      </p:sp>
    </p:spTree>
    <p:extLst>
      <p:ext uri="{BB962C8B-B14F-4D97-AF65-F5344CB8AC3E}">
        <p14:creationId xmlns:p14="http://schemas.microsoft.com/office/powerpoint/2010/main" val="303310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FC7FAD-33F9-4155-AEF2-1686B668A8AD}"/>
              </a:ext>
            </a:extLst>
          </p:cNvPr>
          <p:cNvSpPr>
            <a:spLocks noGrp="1"/>
          </p:cNvSpPr>
          <p:nvPr>
            <p:ph type="sldNum" sz="quarter" idx="12"/>
          </p:nvPr>
        </p:nvSpPr>
        <p:spPr/>
        <p:txBody>
          <a:bodyPr/>
          <a:lstStyle/>
          <a:p>
            <a:fld id="{6D22F896-40B5-4ADD-8801-0D06FADFA095}" type="slidenum">
              <a:rPr lang="en-US" dirty="0"/>
              <a:t>9</a:t>
            </a:fld>
            <a:endParaRPr lang="en-US"/>
          </a:p>
        </p:txBody>
      </p:sp>
      <p:sp>
        <p:nvSpPr>
          <p:cNvPr id="3" name="Content Placeholder 3">
            <a:extLst>
              <a:ext uri="{FF2B5EF4-FFF2-40B4-BE49-F238E27FC236}">
                <a16:creationId xmlns:a16="http://schemas.microsoft.com/office/drawing/2014/main" id="{51CF071D-B5F4-4F38-A7C8-6C6B481407B9}"/>
              </a:ext>
            </a:extLst>
          </p:cNvPr>
          <p:cNvSpPr>
            <a:spLocks noGrp="1"/>
          </p:cNvSpPr>
          <p:nvPr/>
        </p:nvSpPr>
        <p:spPr>
          <a:xfrm>
            <a:off x="1268362" y="1562076"/>
            <a:ext cx="10009238" cy="4229123"/>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342900" indent="-342900"/>
            <a:r>
              <a:rPr lang="en-US"/>
              <a:t>Kerin :- UI for Home screen , creating match schedule, automatic points table from result , google maps for location, adding teams to tournament, Splash Screen .</a:t>
            </a:r>
          </a:p>
          <a:p>
            <a:pPr>
              <a:buClr>
                <a:srgbClr val="000000"/>
              </a:buClr>
            </a:pPr>
            <a:r>
              <a:rPr lang="en-US"/>
              <a:t> Harsh : Getting news RELATED to cricket , Creating Tournament , showing match schedule , showing tournament details AnD Team Deatails, Profile, Matches Selection, LOGIN AND SIGN UP, Documentation . </a:t>
            </a:r>
          </a:p>
          <a:p>
            <a:pPr>
              <a:buClr>
                <a:srgbClr val="000000"/>
              </a:buClr>
            </a:pPr>
            <a:r>
              <a:rPr lang="en-US"/>
              <a:t> Rajan : getting live match score from api, showing live commentary for live matches , showing points table for each tournament, adding players to teams,ABOUT US .</a:t>
            </a:r>
          </a:p>
          <a:p>
            <a:pPr>
              <a:buClr>
                <a:srgbClr val="000000"/>
              </a:buClr>
            </a:pPr>
            <a:r>
              <a:rPr lang="en-US"/>
              <a:t> Keyur : getting players info from api , recent and upcoming matches from api, creating team for tournament and display matches for each teams, Contact US.</a:t>
            </a:r>
          </a:p>
        </p:txBody>
      </p:sp>
      <p:sp>
        <p:nvSpPr>
          <p:cNvPr id="5" name="Title 1">
            <a:extLst>
              <a:ext uri="{FF2B5EF4-FFF2-40B4-BE49-F238E27FC236}">
                <a16:creationId xmlns:a16="http://schemas.microsoft.com/office/drawing/2014/main" id="{9A29D0D8-1B5A-42DD-B2F9-403CA57647E7}"/>
              </a:ext>
            </a:extLst>
          </p:cNvPr>
          <p:cNvSpPr txBox="1">
            <a:spLocks/>
          </p:cNvSpPr>
          <p:nvPr/>
        </p:nvSpPr>
        <p:spPr>
          <a:xfrm>
            <a:off x="913775" y="618517"/>
            <a:ext cx="10364451" cy="821887"/>
          </a:xfrm>
          <a:prstGeom prst="rect">
            <a:avLst/>
          </a:prstGeom>
        </p:spPr>
        <p:txBody>
          <a:bodyPr lIns="91440" tIns="45720" rIns="91440" bIns="45720" anchor="t"/>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en-US"/>
          </a:p>
        </p:txBody>
      </p:sp>
      <p:sp>
        <p:nvSpPr>
          <p:cNvPr id="7" name="Title 1">
            <a:extLst>
              <a:ext uri="{FF2B5EF4-FFF2-40B4-BE49-F238E27FC236}">
                <a16:creationId xmlns:a16="http://schemas.microsoft.com/office/drawing/2014/main" id="{916D84A2-3F1B-44D3-9FA6-FDEEDA8D8B10}"/>
              </a:ext>
            </a:extLst>
          </p:cNvPr>
          <p:cNvSpPr txBox="1">
            <a:spLocks/>
          </p:cNvSpPr>
          <p:nvPr/>
        </p:nvSpPr>
        <p:spPr>
          <a:xfrm>
            <a:off x="1066175" y="770917"/>
            <a:ext cx="10364451" cy="821887"/>
          </a:xfrm>
          <a:prstGeom prst="rect">
            <a:avLst/>
          </a:prstGeom>
        </p:spPr>
        <p:txBody>
          <a:bodyPr lIns="91440" tIns="45720" rIns="91440" bIns="45720" anchor="t"/>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t>Work distribution</a:t>
            </a:r>
          </a:p>
        </p:txBody>
      </p:sp>
    </p:spTree>
    <p:extLst>
      <p:ext uri="{BB962C8B-B14F-4D97-AF65-F5344CB8AC3E}">
        <p14:creationId xmlns:p14="http://schemas.microsoft.com/office/powerpoint/2010/main" val="343430676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16</TotalTime>
  <Words>744</Words>
  <Application>Microsoft Office PowerPoint</Application>
  <PresentationFormat>Widescreen</PresentationFormat>
  <Paragraphs>146</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Droplet</vt:lpstr>
      <vt:lpstr>office theme</vt:lpstr>
      <vt:lpstr>CRIC INFO</vt:lpstr>
      <vt:lpstr>PowerPoint Presentation</vt:lpstr>
      <vt:lpstr>Abstract</vt:lpstr>
      <vt:lpstr>PURPOSE OF APPLICATION</vt:lpstr>
      <vt:lpstr>Features</vt:lpstr>
      <vt:lpstr>Technology Used</vt:lpstr>
      <vt:lpstr>Reason For Technology</vt:lpstr>
      <vt:lpstr>Task Management</vt:lpstr>
      <vt:lpstr>PowerPoint Presentation</vt:lpstr>
      <vt:lpstr>Working remotely</vt:lpstr>
      <vt:lpstr>Future plan</vt:lpstr>
      <vt:lpstr>API of Application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Unknown User</cp:lastModifiedBy>
  <cp:revision>128</cp:revision>
  <dcterms:created xsi:type="dcterms:W3CDTF">2020-11-20T16:24:02Z</dcterms:created>
  <dcterms:modified xsi:type="dcterms:W3CDTF">2020-11-22T18:25:34Z</dcterms:modified>
</cp:coreProperties>
</file>