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9" r:id="rId1"/>
    <p:sldMasterId id="2147483771" r:id="rId2"/>
  </p:sldMasterIdLst>
  <p:sldIdLst>
    <p:sldId id="286" r:id="rId3"/>
    <p:sldId id="287" r:id="rId4"/>
    <p:sldId id="258" r:id="rId5"/>
    <p:sldId id="259" r:id="rId6"/>
    <p:sldId id="289" r:id="rId7"/>
    <p:sldId id="290" r:id="rId8"/>
    <p:sldId id="261" r:id="rId9"/>
    <p:sldId id="291" r:id="rId10"/>
    <p:sldId id="293" r:id="rId11"/>
    <p:sldId id="267" r:id="rId12"/>
    <p:sldId id="268" r:id="rId13"/>
    <p:sldId id="294" r:id="rId14"/>
    <p:sldId id="295" r:id="rId15"/>
    <p:sldId id="270" r:id="rId16"/>
    <p:sldId id="271" r:id="rId17"/>
    <p:sldId id="272" r:id="rId18"/>
    <p:sldId id="297" r:id="rId19"/>
    <p:sldId id="262" r:id="rId20"/>
    <p:sldId id="288" r:id="rId21"/>
    <p:sldId id="296" r:id="rId22"/>
    <p:sldId id="274" r:id="rId23"/>
    <p:sldId id="275" r:id="rId24"/>
    <p:sldId id="276" r:id="rId25"/>
    <p:sldId id="285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E4F332-4A61-4E5D-8DCD-31631301D51E}" type="datetimeFigureOut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11/20/2019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C559A84-D540-45FD-95C2-1E8484CC81E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5FCBEF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5FCBEF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6591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E4F332-4A61-4E5D-8DCD-31631301D51E}" type="datetimeFigureOut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11/20/2019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C559A84-D540-45FD-95C2-1E8484CC81E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5FCBEF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5FCBEF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84640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E4F332-4A61-4E5D-8DCD-31631301D51E}" type="datetimeFigureOut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11/20/2019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C559A84-D540-45FD-95C2-1E8484CC81E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5FCBEF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5FCBEF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23503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E4F332-4A61-4E5D-8DCD-31631301D51E}" type="datetimeFigureOut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11/20/2019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C559A84-D540-45FD-95C2-1E8484CC81E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5FCBEF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5FCBEF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187477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E4F332-4A61-4E5D-8DCD-31631301D51E}" type="datetimeFigureOut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11/20/2019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C559A84-D540-45FD-95C2-1E8484CC81E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5FCBEF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5FCBEF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22893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E4F332-4A61-4E5D-8DCD-31631301D51E}" type="datetimeFigureOut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11/20/2019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C559A84-D540-45FD-95C2-1E8484CC81E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5FCBEF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5FCBEF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9828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E4F332-4A61-4E5D-8DCD-31631301D51E}" type="datetimeFigureOut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11/20/2019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C559A84-D540-45FD-95C2-1E8484CC81E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5FCBEF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5FCBEF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827543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E4F332-4A61-4E5D-8DCD-31631301D51E}" type="datetimeFigureOut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11/20/2019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C559A84-D540-45FD-95C2-1E8484CC81E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5FCBEF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5FCBEF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490022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E4F332-4A61-4E5D-8DCD-31631301D51E}" type="datetimeFigureOut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11/20/2019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C559A84-D540-45FD-95C2-1E8484CC81E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5FCBEF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5FCBEF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57981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E4F332-4A61-4E5D-8DCD-31631301D51E}" type="datetimeFigureOut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11/20/2019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C559A84-D540-45FD-95C2-1E8484CC81E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5FCBEF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5FCBEF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68176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E4F332-4A61-4E5D-8DCD-31631301D51E}" type="datetimeFigureOut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11/20/2019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C559A84-D540-45FD-95C2-1E8484CC81E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5FCBEF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5FCBEF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42948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E4F332-4A61-4E5D-8DCD-31631301D51E}" type="datetimeFigureOut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11/20/2019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C559A84-D540-45FD-95C2-1E8484CC81E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5FCBEF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5FCBEF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6001614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E4F332-4A61-4E5D-8DCD-31631301D51E}" type="datetimeFigureOut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11/20/2019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C559A84-D540-45FD-95C2-1E8484CC81E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5FCBEF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5FCBEF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1523583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E4F332-4A61-4E5D-8DCD-31631301D51E}" type="datetimeFigureOut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11/20/2019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C559A84-D540-45FD-95C2-1E8484CC81E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5FCBEF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5FCBEF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23640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E4F332-4A61-4E5D-8DCD-31631301D51E}" type="datetimeFigureOut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11/20/2019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C559A84-D540-45FD-95C2-1E8484CC81E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5FCBEF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5FCBEF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”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90C226">
                  <a:lumMod val="60000"/>
                  <a:lumOff val="40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643345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E4F332-4A61-4E5D-8DCD-31631301D51E}" type="datetimeFigureOut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11/20/2019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C559A84-D540-45FD-95C2-1E8484CC81E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5FCBEF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5FCBEF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42195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E4F332-4A61-4E5D-8DCD-31631301D51E}" type="datetimeFigureOut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11/20/2019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C559A84-D540-45FD-95C2-1E8484CC81E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5FCBEF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5FCBEF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7024972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E4F332-4A61-4E5D-8DCD-31631301D51E}" type="datetimeFigureOut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11/20/2019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C559A84-D540-45FD-95C2-1E8484CC81E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5FCBEF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5FCBEF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048202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E4F332-4A61-4E5D-8DCD-31631301D51E}" type="datetimeFigureOut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11/20/2019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C559A84-D540-45FD-95C2-1E8484CC81E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5FCBEF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5FCBEF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691965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E4F332-4A61-4E5D-8DCD-31631301D51E}" type="datetimeFigureOut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11/20/2019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C559A84-D540-45FD-95C2-1E8484CC81E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5FCBEF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5FCBEF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224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E4F332-4A61-4E5D-8DCD-31631301D51E}" type="datetimeFigureOut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11/20/2019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C559A84-D540-45FD-95C2-1E8484CC81E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5FCBEF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5FCBEF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16213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E4F332-4A61-4E5D-8DCD-31631301D51E}" type="datetimeFigureOut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11/20/2019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C559A84-D540-45FD-95C2-1E8484CC81E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5FCBEF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5FCBEF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2933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E4F332-4A61-4E5D-8DCD-31631301D51E}" type="datetimeFigureOut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11/20/2019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C559A84-D540-45FD-95C2-1E8484CC81E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5FCBEF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5FCBEF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031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E4F332-4A61-4E5D-8DCD-31631301D51E}" type="datetimeFigureOut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11/20/2019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C559A84-D540-45FD-95C2-1E8484CC81E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5FCBEF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5FCBEF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3867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E4F332-4A61-4E5D-8DCD-31631301D51E}" type="datetimeFigureOut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11/20/2019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C559A84-D540-45FD-95C2-1E8484CC81E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5FCBEF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5FCBEF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84135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E4F332-4A61-4E5D-8DCD-31631301D51E}" type="datetimeFigureOut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11/20/2019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C559A84-D540-45FD-95C2-1E8484CC81E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5FCBEF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5FCBEF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2399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E4F332-4A61-4E5D-8DCD-31631301D51E}" type="datetimeFigureOut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11/20/2019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C559A84-D540-45FD-95C2-1E8484CC81E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5FCBEF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5FCBEF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2569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E4F332-4A61-4E5D-8DCD-31631301D51E}" type="datetimeFigureOut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11/20/2019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C559A84-D540-45FD-95C2-1E8484CC81E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5FCBEF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5FCBEF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6407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E4F332-4A61-4E5D-8DCD-31631301D51E}" type="datetimeFigureOut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11/20/2019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C559A84-D540-45FD-95C2-1E8484CC81E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5FCBEF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5FCBEF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5789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  <p:sldLayoutId id="2147483783" r:id="rId12"/>
    <p:sldLayoutId id="2147483784" r:id="rId13"/>
    <p:sldLayoutId id="2147483785" r:id="rId14"/>
    <p:sldLayoutId id="2147483786" r:id="rId15"/>
    <p:sldLayoutId id="214748378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ongodb.com/manual/installation/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9641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88223" y="383568"/>
            <a:ext cx="741709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sz="36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10. </a:t>
            </a:r>
            <a:r>
              <a:rPr lang="en-US" sz="36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6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sz="36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36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36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36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MongoDB</a:t>
            </a:r>
          </a:p>
        </p:txBody>
      </p:sp>
      <p:sp>
        <p:nvSpPr>
          <p:cNvPr id="3" name="Rectangle 2"/>
          <p:cNvSpPr/>
          <p:nvPr/>
        </p:nvSpPr>
        <p:spPr>
          <a:xfrm>
            <a:off x="788223" y="1102026"/>
            <a:ext cx="1115122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MongoDB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hỗ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trợ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kiểu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dữ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sau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Double, String, Array, Boolean, Date, Timestamp,….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7486564"/>
              </p:ext>
            </p:extLst>
          </p:nvPr>
        </p:nvGraphicFramePr>
        <p:xfrm>
          <a:off x="1005839" y="2034541"/>
          <a:ext cx="9966961" cy="443989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321611">
                  <a:extLst>
                    <a:ext uri="{9D8B030D-6E8A-4147-A177-3AD203B41FA5}">
                      <a16:colId xmlns:a16="http://schemas.microsoft.com/office/drawing/2014/main" val="4117557457"/>
                    </a:ext>
                  </a:extLst>
                </a:gridCol>
                <a:gridCol w="3322675">
                  <a:extLst>
                    <a:ext uri="{9D8B030D-6E8A-4147-A177-3AD203B41FA5}">
                      <a16:colId xmlns:a16="http://schemas.microsoft.com/office/drawing/2014/main" val="3727062716"/>
                    </a:ext>
                  </a:extLst>
                </a:gridCol>
                <a:gridCol w="3322675">
                  <a:extLst>
                    <a:ext uri="{9D8B030D-6E8A-4147-A177-3AD203B41FA5}">
                      <a16:colId xmlns:a16="http://schemas.microsoft.com/office/drawing/2014/main" val="65517486"/>
                    </a:ext>
                  </a:extLst>
                </a:gridCol>
              </a:tblGrid>
              <a:tr h="256803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300" dirty="0">
                          <a:effectLst/>
                        </a:rPr>
                        <a:t>Type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82" marR="63682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300">
                          <a:effectLst/>
                        </a:rPr>
                        <a:t>Number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82" marR="63682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300">
                          <a:effectLst/>
                        </a:rPr>
                        <a:t>Alias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82" marR="63682" marT="0" marB="0"/>
                </a:tc>
                <a:extLst>
                  <a:ext uri="{0D108BD9-81ED-4DB2-BD59-A6C34878D82A}">
                    <a16:rowId xmlns:a16="http://schemas.microsoft.com/office/drawing/2014/main" val="1739107451"/>
                  </a:ext>
                </a:extLst>
              </a:tr>
              <a:tr h="278873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300" dirty="0">
                          <a:effectLst/>
                        </a:rPr>
                        <a:t>Double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82" marR="63682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82" marR="63682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“double”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82" marR="63682" marT="0" marB="0"/>
                </a:tc>
                <a:extLst>
                  <a:ext uri="{0D108BD9-81ED-4DB2-BD59-A6C34878D82A}">
                    <a16:rowId xmlns:a16="http://schemas.microsoft.com/office/drawing/2014/main" val="3790600412"/>
                  </a:ext>
                </a:extLst>
              </a:tr>
              <a:tr h="278873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300" dirty="0">
                          <a:effectLst/>
                        </a:rPr>
                        <a:t>String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82" marR="63682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2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82" marR="63682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“</a:t>
                      </a:r>
                      <a:r>
                        <a:rPr lang="en-US" sz="1300">
                          <a:effectLst/>
                        </a:rPr>
                        <a:t>String</a:t>
                      </a:r>
                      <a:r>
                        <a:rPr lang="en-US" sz="1400">
                          <a:effectLst/>
                        </a:rPr>
                        <a:t>”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82" marR="63682" marT="0" marB="0"/>
                </a:tc>
                <a:extLst>
                  <a:ext uri="{0D108BD9-81ED-4DB2-BD59-A6C34878D82A}">
                    <a16:rowId xmlns:a16="http://schemas.microsoft.com/office/drawing/2014/main" val="1688775416"/>
                  </a:ext>
                </a:extLst>
              </a:tr>
              <a:tr h="278873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300" dirty="0">
                          <a:effectLst/>
                        </a:rPr>
                        <a:t>Object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82" marR="63682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3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82" marR="63682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“</a:t>
                      </a:r>
                      <a:r>
                        <a:rPr lang="en-US" sz="1300">
                          <a:effectLst/>
                        </a:rPr>
                        <a:t>Object</a:t>
                      </a:r>
                      <a:r>
                        <a:rPr lang="en-US" sz="1400">
                          <a:effectLst/>
                        </a:rPr>
                        <a:t>”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82" marR="63682" marT="0" marB="0"/>
                </a:tc>
                <a:extLst>
                  <a:ext uri="{0D108BD9-81ED-4DB2-BD59-A6C34878D82A}">
                    <a16:rowId xmlns:a16="http://schemas.microsoft.com/office/drawing/2014/main" val="1943430184"/>
                  </a:ext>
                </a:extLst>
              </a:tr>
              <a:tr h="278873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300">
                          <a:effectLst/>
                        </a:rPr>
                        <a:t>Array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82" marR="63682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4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82" marR="63682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“</a:t>
                      </a:r>
                      <a:r>
                        <a:rPr lang="en-US" sz="1300">
                          <a:effectLst/>
                        </a:rPr>
                        <a:t>Array</a:t>
                      </a:r>
                      <a:r>
                        <a:rPr lang="en-US" sz="1400">
                          <a:effectLst/>
                        </a:rPr>
                        <a:t>”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82" marR="63682" marT="0" marB="0"/>
                </a:tc>
                <a:extLst>
                  <a:ext uri="{0D108BD9-81ED-4DB2-BD59-A6C34878D82A}">
                    <a16:rowId xmlns:a16="http://schemas.microsoft.com/office/drawing/2014/main" val="1716563258"/>
                  </a:ext>
                </a:extLst>
              </a:tr>
              <a:tr h="278873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300">
                          <a:effectLst/>
                        </a:rPr>
                        <a:t>Binary data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82" marR="63682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5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82" marR="63682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“</a:t>
                      </a:r>
                      <a:r>
                        <a:rPr lang="en-US" sz="1300">
                          <a:effectLst/>
                        </a:rPr>
                        <a:t>Bindata”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82" marR="63682" marT="0" marB="0"/>
                </a:tc>
                <a:extLst>
                  <a:ext uri="{0D108BD9-81ED-4DB2-BD59-A6C34878D82A}">
                    <a16:rowId xmlns:a16="http://schemas.microsoft.com/office/drawing/2014/main" val="675289222"/>
                  </a:ext>
                </a:extLst>
              </a:tr>
              <a:tr h="278873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300">
                          <a:effectLst/>
                        </a:rPr>
                        <a:t>Undefined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82" marR="63682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6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82" marR="63682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“</a:t>
                      </a:r>
                      <a:r>
                        <a:rPr lang="en-US" sz="1300">
                          <a:effectLst/>
                        </a:rPr>
                        <a:t>Undefined”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82" marR="63682" marT="0" marB="0"/>
                </a:tc>
                <a:extLst>
                  <a:ext uri="{0D108BD9-81ED-4DB2-BD59-A6C34878D82A}">
                    <a16:rowId xmlns:a16="http://schemas.microsoft.com/office/drawing/2014/main" val="1349627523"/>
                  </a:ext>
                </a:extLst>
              </a:tr>
              <a:tr h="278873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300">
                          <a:effectLst/>
                        </a:rPr>
                        <a:t>ObjectId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82" marR="63682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7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82" marR="63682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“</a:t>
                      </a:r>
                      <a:r>
                        <a:rPr lang="en-US" sz="1300">
                          <a:effectLst/>
                        </a:rPr>
                        <a:t>ObjectId”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82" marR="63682" marT="0" marB="0"/>
                </a:tc>
                <a:extLst>
                  <a:ext uri="{0D108BD9-81ED-4DB2-BD59-A6C34878D82A}">
                    <a16:rowId xmlns:a16="http://schemas.microsoft.com/office/drawing/2014/main" val="3683140648"/>
                  </a:ext>
                </a:extLst>
              </a:tr>
              <a:tr h="278873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300">
                          <a:effectLst/>
                        </a:rPr>
                        <a:t>Boolean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82" marR="63682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8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82" marR="63682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“bool”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82" marR="63682" marT="0" marB="0"/>
                </a:tc>
                <a:extLst>
                  <a:ext uri="{0D108BD9-81ED-4DB2-BD59-A6C34878D82A}">
                    <a16:rowId xmlns:a16="http://schemas.microsoft.com/office/drawing/2014/main" val="3477952620"/>
                  </a:ext>
                </a:extLst>
              </a:tr>
              <a:tr h="278873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300">
                          <a:effectLst/>
                        </a:rPr>
                        <a:t>Date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82" marR="63682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9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82" marR="63682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“date”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82" marR="63682" marT="0" marB="0"/>
                </a:tc>
                <a:extLst>
                  <a:ext uri="{0D108BD9-81ED-4DB2-BD59-A6C34878D82A}">
                    <a16:rowId xmlns:a16="http://schemas.microsoft.com/office/drawing/2014/main" val="1171736221"/>
                  </a:ext>
                </a:extLst>
              </a:tr>
              <a:tr h="278873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300">
                          <a:effectLst/>
                        </a:rPr>
                        <a:t>Null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82" marR="63682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10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82" marR="63682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“null”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82" marR="63682" marT="0" marB="0"/>
                </a:tc>
                <a:extLst>
                  <a:ext uri="{0D108BD9-81ED-4DB2-BD59-A6C34878D82A}">
                    <a16:rowId xmlns:a16="http://schemas.microsoft.com/office/drawing/2014/main" val="4246571015"/>
                  </a:ext>
                </a:extLst>
              </a:tr>
              <a:tr h="278873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300">
                          <a:effectLst/>
                        </a:rPr>
                        <a:t>32-bit integer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82" marR="63682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16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82" marR="63682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“</a:t>
                      </a:r>
                      <a:r>
                        <a:rPr lang="en-US" sz="1400" dirty="0" err="1">
                          <a:effectLst/>
                        </a:rPr>
                        <a:t>int</a:t>
                      </a:r>
                      <a:r>
                        <a:rPr lang="en-US" sz="1400" dirty="0">
                          <a:effectLst/>
                        </a:rPr>
                        <a:t>”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82" marR="63682" marT="0" marB="0"/>
                </a:tc>
                <a:extLst>
                  <a:ext uri="{0D108BD9-81ED-4DB2-BD59-A6C34878D82A}">
                    <a16:rowId xmlns:a16="http://schemas.microsoft.com/office/drawing/2014/main" val="398055044"/>
                  </a:ext>
                </a:extLst>
              </a:tr>
              <a:tr h="278873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300">
                          <a:effectLst/>
                        </a:rPr>
                        <a:t>Timestamp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82" marR="63682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17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82" marR="63682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“</a:t>
                      </a:r>
                      <a:r>
                        <a:rPr lang="en-US" sz="1300" dirty="0">
                          <a:effectLst/>
                        </a:rPr>
                        <a:t>Timestamp”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82" marR="63682" marT="0" marB="0"/>
                </a:tc>
                <a:extLst>
                  <a:ext uri="{0D108BD9-81ED-4DB2-BD59-A6C34878D82A}">
                    <a16:rowId xmlns:a16="http://schemas.microsoft.com/office/drawing/2014/main" val="3897007198"/>
                  </a:ext>
                </a:extLst>
              </a:tr>
              <a:tr h="278873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300">
                          <a:effectLst/>
                        </a:rPr>
                        <a:t>64-bit integer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82" marR="63682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18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82" marR="63682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“long”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82" marR="63682" marT="0" marB="0"/>
                </a:tc>
                <a:extLst>
                  <a:ext uri="{0D108BD9-81ED-4DB2-BD59-A6C34878D82A}">
                    <a16:rowId xmlns:a16="http://schemas.microsoft.com/office/drawing/2014/main" val="2288159863"/>
                  </a:ext>
                </a:extLst>
              </a:tr>
              <a:tr h="278873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300">
                          <a:effectLst/>
                        </a:rPr>
                        <a:t>Min key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82" marR="63682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-1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82" marR="63682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“</a:t>
                      </a:r>
                      <a:r>
                        <a:rPr lang="en-US" sz="1400" dirty="0" err="1">
                          <a:effectLst/>
                        </a:rPr>
                        <a:t>minKey</a:t>
                      </a:r>
                      <a:r>
                        <a:rPr lang="en-US" sz="1400" dirty="0">
                          <a:effectLst/>
                        </a:rPr>
                        <a:t>”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82" marR="63682" marT="0" marB="0"/>
                </a:tc>
                <a:extLst>
                  <a:ext uri="{0D108BD9-81ED-4DB2-BD59-A6C34878D82A}">
                    <a16:rowId xmlns:a16="http://schemas.microsoft.com/office/drawing/2014/main" val="2529310432"/>
                  </a:ext>
                </a:extLst>
              </a:tr>
              <a:tr h="278873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300" dirty="0">
                          <a:effectLst/>
                        </a:rPr>
                        <a:t>Max key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82" marR="63682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123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82" marR="63682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“</a:t>
                      </a:r>
                      <a:r>
                        <a:rPr lang="en-US" sz="1400" dirty="0" err="1">
                          <a:effectLst/>
                        </a:rPr>
                        <a:t>m</a:t>
                      </a:r>
                      <a:r>
                        <a:rPr lang="en-US" sz="1300" dirty="0" err="1">
                          <a:effectLst/>
                        </a:rPr>
                        <a:t>axkey</a:t>
                      </a:r>
                      <a:r>
                        <a:rPr lang="en-US" sz="1400" dirty="0">
                          <a:effectLst/>
                        </a:rPr>
                        <a:t>”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82" marR="63682" marT="0" marB="0"/>
                </a:tc>
                <a:extLst>
                  <a:ext uri="{0D108BD9-81ED-4DB2-BD59-A6C34878D82A}">
                    <a16:rowId xmlns:a16="http://schemas.microsoft.com/office/drawing/2014/main" val="836964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399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2552" y="244703"/>
            <a:ext cx="10505562" cy="7332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11. </a:t>
            </a:r>
            <a:r>
              <a:rPr lang="en-US" sz="36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36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36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sz="36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r>
              <a:rPr lang="en-US" sz="36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36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36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MongoDB</a:t>
            </a:r>
          </a:p>
        </p:txBody>
      </p:sp>
      <p:sp>
        <p:nvSpPr>
          <p:cNvPr id="4" name="Rectangle 3"/>
          <p:cNvSpPr/>
          <p:nvPr/>
        </p:nvSpPr>
        <p:spPr>
          <a:xfrm>
            <a:off x="532552" y="963079"/>
            <a:ext cx="33281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Hiển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thị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database 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32552" y="5173168"/>
            <a:ext cx="4418271" cy="548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Truy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vấn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Document</a:t>
            </a:r>
            <a:endParaRPr lang="en-US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52588" y="1806093"/>
            <a:ext cx="206498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database</a:t>
            </a:r>
            <a:endParaRPr lang="en-US" sz="2800" b="1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32552" y="2649269"/>
            <a:ext cx="2105063" cy="5480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Xóa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database</a:t>
            </a:r>
            <a:endParaRPr lang="en-US" sz="2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52588" y="3512019"/>
            <a:ext cx="2892138" cy="5480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Tạo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collection</a:t>
            </a:r>
            <a:endParaRPr lang="en-US" sz="2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2552" y="4355033"/>
            <a:ext cx="32335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Insert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Document</a:t>
            </a:r>
            <a:endParaRPr lang="en-US" sz="28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7327" y="1825464"/>
            <a:ext cx="4425822" cy="50837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7327" y="980423"/>
            <a:ext cx="2890716" cy="50587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57326" y="2649270"/>
            <a:ext cx="4085823" cy="5480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57327" y="3536533"/>
            <a:ext cx="4755875" cy="49907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57326" y="4374771"/>
            <a:ext cx="5648685" cy="51766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57326" y="5238304"/>
            <a:ext cx="4190584" cy="443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914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99898" y="422757"/>
            <a:ext cx="31518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Cập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nhật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Document: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897" y="1152099"/>
            <a:ext cx="8007607" cy="42707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99897" y="1785294"/>
            <a:ext cx="299473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Phương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thức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save()</a:t>
            </a:r>
            <a:endParaRPr lang="en-US" sz="28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897" y="2514636"/>
            <a:ext cx="7529977" cy="476758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699897" y="3197516"/>
            <a:ext cx="23663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Xóa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Document</a:t>
            </a:r>
            <a:endParaRPr lang="en-US" sz="28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9896" y="3926858"/>
            <a:ext cx="7273833" cy="462262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699896" y="4601065"/>
            <a:ext cx="26949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Giới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hạn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bản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ghi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9896" y="5336230"/>
            <a:ext cx="6860876" cy="528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766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25060" y="475008"/>
            <a:ext cx="24865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Sắp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xếp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bản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ghi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060" y="1245639"/>
            <a:ext cx="5342807" cy="41879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25060" y="1911845"/>
            <a:ext cx="31037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Tạo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chỉ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mục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(index)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060" y="2682475"/>
            <a:ext cx="5342807" cy="444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803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2351" y="245793"/>
            <a:ext cx="8596668" cy="7263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12. MongoDB </a:t>
            </a:r>
            <a:r>
              <a:rPr lang="en-US" sz="36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sz="36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36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36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en-US" sz="36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sz="36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5907" y="1119712"/>
            <a:ext cx="6886093" cy="573828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42351" y="972095"/>
            <a:ext cx="4690049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8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MongoDB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dưới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tiến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ngầm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service,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luôn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mở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cổng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Cổng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mặc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27017)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lắng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nghe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thao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gửi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tiến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63486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4068" y="460605"/>
            <a:ext cx="5935738" cy="586181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MongoDB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gắn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field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“_id”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ObjectId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Luôn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index (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cache (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đệm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nhớ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Ram</a:t>
            </a: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xóa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xuống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ổ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cứng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ngay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60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giây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MongoDB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RAM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xuống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ổ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cứng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7189" y="-4240"/>
            <a:ext cx="5294812" cy="6862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685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4730" y="612640"/>
            <a:ext cx="6545339" cy="4037737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Nhược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caching,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RAM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trọng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tâm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vì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vậy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nhớ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RAM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ọi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mặc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xuống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ổ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cứng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ngay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tức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vì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vậy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mất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mất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0069" y="0"/>
            <a:ext cx="51119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069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-1"/>
            <a:ext cx="12192000" cy="6870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053884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8146" y="187242"/>
            <a:ext cx="11040048" cy="762000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13. </a:t>
            </a:r>
            <a:r>
              <a:rPr lang="en-US" sz="3600" b="1" dirty="0" err="1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600" b="1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lợi</a:t>
            </a:r>
            <a:r>
              <a:rPr lang="en-US" sz="3600" b="1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en-US" sz="3600" b="1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600" b="1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MongoDB so </a:t>
            </a:r>
            <a:r>
              <a:rPr lang="en-US" sz="3600" b="1" dirty="0" err="1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3600" b="1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RDBMS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5554" y="990604"/>
            <a:ext cx="7739982" cy="5241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86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/>
          <p:cNvSpPr/>
          <p:nvPr/>
        </p:nvSpPr>
        <p:spPr>
          <a:xfrm>
            <a:off x="8398327" y="1273872"/>
            <a:ext cx="2796541" cy="11700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Ít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Schema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dirty="0"/>
          </a:p>
        </p:txBody>
      </p:sp>
      <p:cxnSp>
        <p:nvCxnSpPr>
          <p:cNvPr id="14" name="Straight Arrow Connector 13"/>
          <p:cNvCxnSpPr>
            <a:endCxn id="12" idx="3"/>
          </p:cNvCxnSpPr>
          <p:nvPr/>
        </p:nvCxnSpPr>
        <p:spPr>
          <a:xfrm flipV="1">
            <a:off x="7104563" y="2272588"/>
            <a:ext cx="1703308" cy="641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1216116" y="1276446"/>
            <a:ext cx="2886893" cy="11674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rõ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ràng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ctr"/>
            <a:endParaRPr lang="en-US" dirty="0"/>
          </a:p>
        </p:txBody>
      </p:sp>
      <p:cxnSp>
        <p:nvCxnSpPr>
          <p:cNvPr id="17" name="Straight Arrow Connector 16"/>
          <p:cNvCxnSpPr>
            <a:endCxn id="27" idx="2"/>
          </p:cNvCxnSpPr>
          <p:nvPr/>
        </p:nvCxnSpPr>
        <p:spPr>
          <a:xfrm>
            <a:off x="7107281" y="2918934"/>
            <a:ext cx="1700590" cy="588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57" idx="1"/>
          </p:cNvCxnSpPr>
          <p:nvPr/>
        </p:nvCxnSpPr>
        <p:spPr>
          <a:xfrm flipH="1" flipV="1">
            <a:off x="3802019" y="2243070"/>
            <a:ext cx="1594756" cy="738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57" idx="1"/>
            <a:endCxn id="26" idx="6"/>
          </p:cNvCxnSpPr>
          <p:nvPr/>
        </p:nvCxnSpPr>
        <p:spPr>
          <a:xfrm flipH="1">
            <a:off x="3688987" y="2981512"/>
            <a:ext cx="1707788" cy="526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877207" y="3058931"/>
            <a:ext cx="2811780" cy="8978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dàng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mở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rộng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8807871" y="3058932"/>
            <a:ext cx="2596003" cy="8978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Join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phức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ctr"/>
            <a:endParaRPr lang="en-US" dirty="0"/>
          </a:p>
        </p:txBody>
      </p:sp>
      <p:sp>
        <p:nvSpPr>
          <p:cNvPr id="35" name="Oval 34"/>
          <p:cNvSpPr/>
          <p:nvPr/>
        </p:nvSpPr>
        <p:spPr>
          <a:xfrm>
            <a:off x="4357912" y="4679685"/>
            <a:ext cx="3788229" cy="18124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nhớ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giữ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57" name="Rounded Rectangle 56"/>
          <p:cNvSpPr/>
          <p:nvPr/>
        </p:nvSpPr>
        <p:spPr>
          <a:xfrm>
            <a:off x="5396775" y="2058403"/>
            <a:ext cx="1710505" cy="18462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Lợi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MongoDB vs RDBMS</a:t>
            </a: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6252027" y="3904621"/>
            <a:ext cx="0" cy="741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4356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  <p:bldP spid="26" grpId="0" animBg="1"/>
      <p:bldP spid="27" grpId="0" animBg="1"/>
      <p:bldP spid="3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604393-9E61-43B4-BD53-520AF2A877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41161" cy="6858000"/>
          </a:xfrm>
          <a:prstGeom prst="rect">
            <a:avLst/>
          </a:prstGeom>
        </p:spPr>
      </p:pic>
      <p:pic>
        <p:nvPicPr>
          <p:cNvPr id="5" name="Picture 1" descr="Kết quả hình ảnh cho đại học sư phạm tphcm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5828" y="391682"/>
            <a:ext cx="2635024" cy="1433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420852" y="281218"/>
            <a:ext cx="7303634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TRƯỜNG ĐẠI HỌC SƯ PHẠM THÀNH PHỐ HỒ CHÍ MINH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306625" y="2307661"/>
            <a:ext cx="8490856" cy="58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07000"/>
              </a:lnSpc>
              <a:spcAft>
                <a:spcPts val="800"/>
              </a:spcAft>
              <a:tabLst>
                <a:tab pos="1743075" algn="l"/>
              </a:tabLst>
              <a:defRPr/>
            </a:pP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BÁO CÁO CUỐI KÌ MONGODB</a:t>
            </a:r>
          </a:p>
        </p:txBody>
      </p:sp>
      <p:sp>
        <p:nvSpPr>
          <p:cNvPr id="8" name="Rectangle 7"/>
          <p:cNvSpPr/>
          <p:nvPr/>
        </p:nvSpPr>
        <p:spPr>
          <a:xfrm>
            <a:off x="4500705" y="5353170"/>
            <a:ext cx="6102696" cy="5809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07000"/>
              </a:lnSpc>
              <a:spcAft>
                <a:spcPts val="800"/>
              </a:spcAft>
              <a:tabLst>
                <a:tab pos="1743075" algn="l"/>
              </a:tabLst>
              <a:defRPr/>
            </a:pPr>
            <a:r>
              <a:rPr lang="en-US" sz="3200" u="sng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Giảng</a:t>
            </a:r>
            <a:r>
              <a:rPr lang="en-US" sz="3200" u="sng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3200" u="sng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viên</a:t>
            </a:r>
            <a:r>
              <a:rPr lang="vi-VN" sz="3200" u="sng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  <a:r>
              <a:rPr lang="en-US" sz="3200" u="sng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3200" u="sng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Lương</a:t>
            </a:r>
            <a:r>
              <a:rPr lang="en-US" sz="3200" u="sng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3200" u="sng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Trần</a:t>
            </a:r>
            <a:r>
              <a:rPr lang="en-US" sz="3200" u="sng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3200" u="sng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Hy</a:t>
            </a:r>
            <a:r>
              <a:rPr lang="en-US" sz="3200" u="sng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3200" u="sng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Hiến</a:t>
            </a:r>
            <a:endParaRPr lang="en-US" sz="3200" u="sng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8180" y="2984046"/>
            <a:ext cx="6410797" cy="1912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372826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18189" y="347392"/>
            <a:ext cx="8596668" cy="6851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36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14. </a:t>
            </a:r>
            <a:r>
              <a:rPr lang="en-US" sz="36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36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sz="36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NÊN </a:t>
            </a:r>
            <a:r>
              <a:rPr lang="en-US" sz="36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36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36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MongoDB ?</a:t>
            </a:r>
            <a:endParaRPr lang="en-US" sz="36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820195" y="1280160"/>
            <a:ext cx="2377440" cy="75764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MongoDB</a:t>
            </a:r>
          </a:p>
        </p:txBody>
      </p:sp>
      <p:sp>
        <p:nvSpPr>
          <p:cNvPr id="6" name="Flowchart: Magnetic Disk 5"/>
          <p:cNvSpPr/>
          <p:nvPr/>
        </p:nvSpPr>
        <p:spPr>
          <a:xfrm>
            <a:off x="1789613" y="3135086"/>
            <a:ext cx="2050868" cy="2803700"/>
          </a:xfrm>
          <a:prstGeom prst="flowChartMagneticDisk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Website</a:t>
            </a:r>
          </a:p>
          <a:p>
            <a:pPr algn="ctr"/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tính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chất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INSERT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cao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Flowchart: Magnetic Disk 6"/>
          <p:cNvSpPr/>
          <p:nvPr/>
        </p:nvSpPr>
        <p:spPr>
          <a:xfrm>
            <a:off x="4983481" y="3135085"/>
            <a:ext cx="2050868" cy="2803701"/>
          </a:xfrm>
          <a:prstGeom prst="flowChartMagneticDisk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Website</a:t>
            </a:r>
          </a:p>
          <a:p>
            <a:pPr algn="ctr"/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nhiều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dữ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lowchart: Magnetic Disk 7"/>
          <p:cNvSpPr/>
          <p:nvPr/>
        </p:nvSpPr>
        <p:spPr>
          <a:xfrm>
            <a:off x="8189423" y="3135086"/>
            <a:ext cx="2032444" cy="2803700"/>
          </a:xfrm>
          <a:prstGeom prst="flowChartMagneticDisk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Máy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chủ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không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hệ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quản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trị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CSDL</a:t>
            </a:r>
            <a:endParaRPr lang="en-US" sz="2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0" name="Elbow Connector 9"/>
          <p:cNvCxnSpPr>
            <a:cxnSpLocks/>
            <a:stCxn id="5" idx="2"/>
            <a:endCxn id="6" idx="1"/>
          </p:cNvCxnSpPr>
          <p:nvPr/>
        </p:nvCxnSpPr>
        <p:spPr>
          <a:xfrm rot="5400000">
            <a:off x="3863341" y="989511"/>
            <a:ext cx="1097281" cy="319386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cxnSpLocks/>
            <a:stCxn id="5" idx="2"/>
            <a:endCxn id="8" idx="1"/>
          </p:cNvCxnSpPr>
          <p:nvPr/>
        </p:nvCxnSpPr>
        <p:spPr>
          <a:xfrm rot="16200000" flipH="1">
            <a:off x="7058640" y="988080"/>
            <a:ext cx="1097281" cy="319673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cxnSpLocks/>
            <a:stCxn id="5" idx="2"/>
            <a:endCxn id="7" idx="1"/>
          </p:cNvCxnSpPr>
          <p:nvPr/>
        </p:nvCxnSpPr>
        <p:spPr>
          <a:xfrm rot="5400000">
            <a:off x="5460275" y="2586445"/>
            <a:ext cx="1097280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3967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animBg="1"/>
      <p:bldP spid="6" grpId="0" animBg="1"/>
      <p:bldP spid="7" grpId="0" animBg="1"/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06450" y="349327"/>
            <a:ext cx="960551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15. </a:t>
            </a:r>
            <a:r>
              <a:rPr lang="en-US" sz="36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Khi</a:t>
            </a:r>
            <a:r>
              <a:rPr lang="en-US" sz="36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nào</a:t>
            </a:r>
            <a:r>
              <a:rPr lang="en-US" sz="36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KHÔNG NÊN </a:t>
            </a:r>
            <a:r>
              <a:rPr lang="en-US" sz="36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sử</a:t>
            </a:r>
            <a:r>
              <a:rPr lang="en-US" sz="36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sz="36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MongoDB ?</a:t>
            </a:r>
            <a:endParaRPr lang="en-US" sz="36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06450" y="1200756"/>
            <a:ext cx="8483600" cy="12116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- </a:t>
            </a:r>
            <a:r>
              <a:rPr lang="en-US" sz="28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Các</a:t>
            </a:r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ứng</a:t>
            </a:r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dụng</a:t>
            </a:r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cần</a:t>
            </a:r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sử</a:t>
            </a:r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dụng</a:t>
            </a:r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nhiều</a:t>
            </a:r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transaction </a:t>
            </a:r>
            <a:endParaRPr lang="en-US" sz="28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- </a:t>
            </a:r>
            <a:r>
              <a:rPr lang="en-US" sz="28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Các</a:t>
            </a:r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ứng</a:t>
            </a:r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dụng</a:t>
            </a:r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cần</a:t>
            </a:r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SQL</a:t>
            </a:r>
            <a:endParaRPr lang="en-US" sz="28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3132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700" y="247599"/>
            <a:ext cx="7747000" cy="77594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36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16. </a:t>
            </a:r>
            <a:r>
              <a:rPr lang="en-US" sz="36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6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36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sz="36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36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36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MongoDB</a:t>
            </a:r>
          </a:p>
        </p:txBody>
      </p:sp>
      <p:sp>
        <p:nvSpPr>
          <p:cNvPr id="2" name="Rectangle 1"/>
          <p:cNvSpPr/>
          <p:nvPr/>
        </p:nvSpPr>
        <p:spPr>
          <a:xfrm>
            <a:off x="889000" y="1023544"/>
            <a:ext cx="8006806" cy="5457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15000"/>
              </a:lnSpc>
              <a:spcAft>
                <a:spcPts val="1050"/>
              </a:spcAft>
            </a:pP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điển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Pentagon 3"/>
          <p:cNvSpPr/>
          <p:nvPr/>
        </p:nvSpPr>
        <p:spPr>
          <a:xfrm>
            <a:off x="889001" y="1744755"/>
            <a:ext cx="2741748" cy="936043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RoboMongo</a:t>
            </a:r>
            <a:endParaRPr lang="en-US" sz="2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Pentagon 4"/>
          <p:cNvSpPr/>
          <p:nvPr/>
        </p:nvSpPr>
        <p:spPr>
          <a:xfrm>
            <a:off x="2456543" y="2856282"/>
            <a:ext cx="3042920" cy="979716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UMongo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trước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đây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JMongoBrower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endParaRPr lang="en-US" dirty="0"/>
          </a:p>
        </p:txBody>
      </p:sp>
      <p:sp>
        <p:nvSpPr>
          <p:cNvPr id="6" name="Pentagon 5"/>
          <p:cNvSpPr/>
          <p:nvPr/>
        </p:nvSpPr>
        <p:spPr>
          <a:xfrm>
            <a:off x="3983808" y="4057634"/>
            <a:ext cx="3031309" cy="937293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lnSpc>
                <a:spcPct val="115000"/>
              </a:lnSpc>
              <a:spcAft>
                <a:spcPts val="1000"/>
              </a:spcAft>
            </a:pP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MongoExplorer</a:t>
            </a:r>
            <a:endParaRPr lang="en-US" sz="2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Pentagon 6"/>
          <p:cNvSpPr/>
          <p:nvPr/>
        </p:nvSpPr>
        <p:spPr>
          <a:xfrm>
            <a:off x="5773784" y="5216564"/>
            <a:ext cx="2834640" cy="949106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RockMongo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2315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8000" b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7515" y="256903"/>
            <a:ext cx="9855685" cy="759097"/>
          </a:xfrm>
        </p:spPr>
        <p:txBody>
          <a:bodyPr>
            <a:normAutofit/>
          </a:bodyPr>
          <a:lstStyle/>
          <a:p>
            <a:pPr fontAlgn="base"/>
            <a:r>
              <a:rPr lang="en-US" sz="36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17. </a:t>
            </a:r>
            <a:r>
              <a:rPr lang="en-US" sz="36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sz="36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36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MongoDB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5588" y="1015999"/>
            <a:ext cx="11206926" cy="5410927"/>
          </a:xfrm>
        </p:spPr>
        <p:txBody>
          <a:bodyPr>
            <a:noAutofit/>
          </a:bodyPr>
          <a:lstStyle/>
          <a:p>
            <a:pPr marL="0" indent="0" fontAlgn="base">
              <a:lnSpc>
                <a:spcPct val="150000"/>
              </a:lnSpc>
              <a:buNone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Windows:</a:t>
            </a:r>
          </a:p>
          <a:p>
            <a:pPr marL="0" lvl="0" indent="0" fontAlgn="base">
              <a:lnSpc>
                <a:spcPct val="150000"/>
              </a:lnSpc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MongoDB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link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bên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dưới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			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https://docs.mongodb.com/manual/installation/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fontAlgn="base">
              <a:lnSpc>
                <a:spcPct val="150000"/>
              </a:lnSpc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Chạy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vừa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fontAlgn="base">
              <a:lnSpc>
                <a:spcPct val="150000"/>
              </a:lnSpc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Sau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chạy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xong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C:\Program Files\MongoDB\Server\3.4\bin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chạy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mongod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khởi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mongoDB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127.0.0.1:27017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connection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mongoDB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3740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0" y="1871004"/>
            <a:ext cx="8451042" cy="1960544"/>
          </a:xfrm>
          <a:noFill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ctr"/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CẢM ƠN THẦY VÀ CÁC BẠN ĐÃ LẮNG NGHE</a:t>
            </a:r>
          </a:p>
        </p:txBody>
      </p:sp>
      <p:sp>
        <p:nvSpPr>
          <p:cNvPr id="4" name="5-Point Star 3"/>
          <p:cNvSpPr/>
          <p:nvPr/>
        </p:nvSpPr>
        <p:spPr>
          <a:xfrm>
            <a:off x="4258491" y="4110446"/>
            <a:ext cx="692332" cy="69233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5-Point Star 4"/>
          <p:cNvSpPr/>
          <p:nvPr/>
        </p:nvSpPr>
        <p:spPr>
          <a:xfrm>
            <a:off x="5427616" y="4110445"/>
            <a:ext cx="692332" cy="69233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5-Point Star 5"/>
          <p:cNvSpPr/>
          <p:nvPr/>
        </p:nvSpPr>
        <p:spPr>
          <a:xfrm>
            <a:off x="6596742" y="4110445"/>
            <a:ext cx="692332" cy="69233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29640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6237" y="635726"/>
            <a:ext cx="8596668" cy="683623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DANH SÁCH THÀNH VIÊN NHÓM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1970" y="1881051"/>
            <a:ext cx="8505201" cy="389273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8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NHÓM 99</a:t>
            </a:r>
          </a:p>
          <a:p>
            <a:pPr marL="0" indent="0" algn="ctr">
              <a:buNone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Nguyễn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Văn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Hiếu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   43.01.104.049</a:t>
            </a:r>
          </a:p>
          <a:p>
            <a:pPr marL="0" indent="0" algn="ctr">
              <a:buNone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Hoàng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Văn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Quý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	   43.01.104.143</a:t>
            </a:r>
          </a:p>
          <a:p>
            <a:pPr marL="0" indent="0" algn="ctr">
              <a:buNone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Ngô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Xuân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Hải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      	   43.01.104.041</a:t>
            </a:r>
          </a:p>
          <a:p>
            <a:pPr marL="0" indent="0" algn="ctr">
              <a:buNone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Nguyễn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Khanh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   43.01.104.075</a:t>
            </a:r>
          </a:p>
          <a:p>
            <a:pPr marL="0" indent="0" algn="ctr">
              <a:buNone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Tạ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Hoàng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 	   43.01.104.189</a:t>
            </a:r>
          </a:p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849518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3369" y="1541416"/>
            <a:ext cx="4828631" cy="531658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603315" y="357443"/>
            <a:ext cx="555632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u="sng" dirty="0" err="1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4000" b="1" u="sng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u="sng" dirty="0" err="1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sz="4000" b="1" u="sng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u="sng" dirty="0" err="1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4000" b="1" u="sng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MongoDB</a:t>
            </a:r>
            <a:endParaRPr lang="en-US" sz="4000" b="1" dirty="0">
              <a:solidFill>
                <a:schemeClr val="accent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1208" y="1318669"/>
            <a:ext cx="271099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1. </a:t>
            </a:r>
            <a:r>
              <a:rPr lang="en-US" sz="36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Khái</a:t>
            </a:r>
            <a:r>
              <a:rPr lang="en-US" sz="36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niệm</a:t>
            </a:r>
            <a:endParaRPr lang="en-US" sz="36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51208" y="2194561"/>
            <a:ext cx="6219854" cy="28346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Font typeface="Arial" panose="020B0604020202020204" pitchFamily="34" charset="0"/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 MongoDB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sở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mã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nguồn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mở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sở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NoSQL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đầu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triệu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MongoDB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viết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bằng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C++.</a:t>
            </a:r>
          </a:p>
          <a:p>
            <a:pPr marL="0" indent="0" fontAlgn="base">
              <a:buFont typeface="Arial" panose="020B0604020202020204" pitchFamily="34" charset="0"/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Ngoài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MongoDB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sở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nền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tảng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62645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7885" y="2645299"/>
            <a:ext cx="5944115" cy="4212701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38814" y="271124"/>
            <a:ext cx="11134877" cy="3033779"/>
          </a:xfrm>
        </p:spPr>
        <p:txBody>
          <a:bodyPr>
            <a:noAutofit/>
          </a:bodyPr>
          <a:lstStyle/>
          <a:p>
            <a:pPr marL="0" indent="0" fontAlgn="base"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- NoSQL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1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dạng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CSDL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mã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nguồn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mở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Transact-SQL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truy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vấn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tin. </a:t>
            </a:r>
          </a:p>
          <a:p>
            <a:pPr marL="0" indent="0" fontAlgn="base"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Viết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tắt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bởi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: None-Relational SQL, hay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nơi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thường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gọi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Not-Only SQL.</a:t>
            </a:r>
          </a:p>
          <a:p>
            <a:pPr marL="0" indent="0" fontAlgn="base"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triển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Framework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kiểu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JSON. (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Cú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pháp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JSON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“</a:t>
            </a:r>
            <a:r>
              <a:rPr lang="en-US" sz="2800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key:value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”)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3015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8000" b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64172" y="344379"/>
            <a:ext cx="43735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en-US" sz="3600" b="1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3600" b="1" dirty="0" err="1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Khái</a:t>
            </a:r>
            <a:r>
              <a:rPr lang="en-US" sz="3600" b="1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niệm</a:t>
            </a:r>
            <a:r>
              <a:rPr lang="en-US" sz="3600" b="1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_id</a:t>
            </a:r>
            <a:endParaRPr lang="en-US" sz="3600" b="1" dirty="0">
              <a:solidFill>
                <a:schemeClr val="accent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64172" y="990710"/>
            <a:ext cx="917883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bắt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buộc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document,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đại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646" y="2074818"/>
            <a:ext cx="4641669" cy="64008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64172" y="3022922"/>
            <a:ext cx="464742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600"/>
              </a:spcBef>
              <a:spcAft>
                <a:spcPts val="1200"/>
              </a:spcAft>
            </a:pPr>
            <a:r>
              <a:rPr lang="en-US" sz="3600" b="1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3600" b="1" dirty="0" err="1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Khái</a:t>
            </a:r>
            <a:r>
              <a:rPr lang="en-US" sz="3600" b="1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niệm</a:t>
            </a:r>
            <a:r>
              <a:rPr lang="en-US" sz="3600" b="1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Database</a:t>
            </a:r>
            <a:endParaRPr lang="en-US" sz="3600" b="1" dirty="0">
              <a:solidFill>
                <a:schemeClr val="accent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564172" y="4073587"/>
            <a:ext cx="7891152" cy="673771"/>
          </a:xfrm>
        </p:spPr>
        <p:txBody>
          <a:bodyPr>
            <a:noAutofit/>
          </a:bodyPr>
          <a:lstStyle/>
          <a:p>
            <a:pPr marL="0" indent="0" fontAlgn="base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Database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Collection. </a:t>
            </a:r>
          </a:p>
        </p:txBody>
      </p:sp>
    </p:spTree>
    <p:extLst>
      <p:ext uri="{BB962C8B-B14F-4D97-AF65-F5344CB8AC3E}">
        <p14:creationId xmlns:p14="http://schemas.microsoft.com/office/powerpoint/2010/main" val="203700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8000" b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9452" y="419366"/>
            <a:ext cx="482696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en-US" sz="3600" b="1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sz="3600" b="1" dirty="0" err="1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Khái</a:t>
            </a:r>
            <a:r>
              <a:rPr lang="en-US" sz="3600" b="1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niệm</a:t>
            </a:r>
            <a:r>
              <a:rPr lang="en-US" sz="3600" b="1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Collection</a:t>
            </a:r>
            <a:endParaRPr lang="en-US" sz="3600" b="1" dirty="0">
              <a:solidFill>
                <a:schemeClr val="accent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82050" y="1191349"/>
            <a:ext cx="640781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Collection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Document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MongoDB</a:t>
            </a:r>
          </a:p>
          <a:p>
            <a:pPr marL="457200" indent="-457200">
              <a:buFontTx/>
              <a:buChar char="-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Collection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ràng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buộc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Relationship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6" name="Rectangle 5"/>
          <p:cNvSpPr/>
          <p:nvPr/>
        </p:nvSpPr>
        <p:spPr>
          <a:xfrm>
            <a:off x="689452" y="3563770"/>
            <a:ext cx="485261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en-US" sz="3600" b="1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en-US" sz="3600" b="1" dirty="0" err="1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Khái</a:t>
            </a:r>
            <a:r>
              <a:rPr lang="en-US" sz="3600" b="1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niệm</a:t>
            </a:r>
            <a:r>
              <a:rPr lang="en-US" sz="3600" b="1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Document</a:t>
            </a:r>
            <a:endParaRPr lang="en-US" sz="3600" b="1" dirty="0">
              <a:solidFill>
                <a:schemeClr val="accent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76023" y="4335753"/>
            <a:ext cx="621666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Document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MongoDB,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JSON,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cặp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key-value.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48575" y="5846400"/>
            <a:ext cx="49343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Document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schema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7189" y="1065697"/>
            <a:ext cx="5294811" cy="227839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7189" y="4335753"/>
            <a:ext cx="5294812" cy="2522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696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8000" b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9000"/>
            <a:ext cx="2309949" cy="510086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6. Field</a:t>
            </a:r>
            <a:endParaRPr lang="en-US" sz="3600" dirty="0">
              <a:solidFill>
                <a:schemeClr val="accent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68624" y="849086"/>
            <a:ext cx="6476399" cy="2074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15000"/>
              </a:lnSpc>
              <a:spcAft>
                <a:spcPts val="1000"/>
              </a:spcAft>
            </a:pP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cặp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name – value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document.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document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không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hoặc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nhiều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trường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trường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giống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cột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ở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cơ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sở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dữ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quan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hệ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7818" y="1001999"/>
            <a:ext cx="4846320" cy="178039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68624" y="3583262"/>
            <a:ext cx="10902888" cy="10833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15000"/>
              </a:lnSpc>
              <a:spcAft>
                <a:spcPts val="1000"/>
              </a:spcAft>
            </a:pP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Đây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con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trỏ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đến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tập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kết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quả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truy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vấn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Máy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khách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lặp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qua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con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trỏ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lấy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kết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quả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38199" y="3039476"/>
            <a:ext cx="216405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7. Cursor </a:t>
            </a:r>
            <a:endParaRPr lang="en-US" sz="3600" b="1" dirty="0">
              <a:solidFill>
                <a:schemeClr val="accent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68624" y="5210422"/>
            <a:ext cx="1070912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Viết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tắt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JavaScript Object Notation. Con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người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đọc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ở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định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dạng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văn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bản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đơn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giản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hiện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dữ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cấu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trúc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38199" y="4666636"/>
            <a:ext cx="182614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8. JSON</a:t>
            </a:r>
            <a:endParaRPr lang="en-US" sz="3600" dirty="0">
              <a:solidFill>
                <a:schemeClr val="accent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2882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539932" y="390577"/>
            <a:ext cx="1056349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u="sng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kumimoji="0" lang="en-US" sz="3600" b="1" i="0" u="sng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So </a:t>
            </a:r>
            <a:r>
              <a:rPr kumimoji="0" lang="en-US" sz="3600" b="1" i="0" u="sng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sánh</a:t>
            </a:r>
            <a:r>
              <a:rPr kumimoji="0" lang="en-US" sz="3600" b="1" i="0" u="sng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3600" b="1" i="0" u="sng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kumimoji="0" lang="en-US" sz="3600" b="1" i="0" u="sng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RDBMS (Relational database management system) </a:t>
            </a:r>
            <a:r>
              <a:rPr kumimoji="0" lang="en-US" sz="3600" b="1" i="0" u="sng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kumimoji="0" lang="en-US" sz="3600" b="1" i="0" u="sng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MongoDB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7217968"/>
              </p:ext>
            </p:extLst>
          </p:nvPr>
        </p:nvGraphicFramePr>
        <p:xfrm>
          <a:off x="1214846" y="2299062"/>
          <a:ext cx="10084526" cy="387818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042263">
                  <a:extLst>
                    <a:ext uri="{9D8B030D-6E8A-4147-A177-3AD203B41FA5}">
                      <a16:colId xmlns:a16="http://schemas.microsoft.com/office/drawing/2014/main" val="1706363748"/>
                    </a:ext>
                  </a:extLst>
                </a:gridCol>
                <a:gridCol w="5042263">
                  <a:extLst>
                    <a:ext uri="{9D8B030D-6E8A-4147-A177-3AD203B41FA5}">
                      <a16:colId xmlns:a16="http://schemas.microsoft.com/office/drawing/2014/main" val="2348355987"/>
                    </a:ext>
                  </a:extLst>
                </a:gridCol>
              </a:tblGrid>
              <a:tr h="362560"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RDBMS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MongoDB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3337418"/>
                  </a:ext>
                </a:extLst>
              </a:tr>
              <a:tr h="405349"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8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Database</a:t>
                      </a:r>
                      <a:endParaRPr lang="en-US" sz="28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Database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8776209"/>
                  </a:ext>
                </a:extLst>
              </a:tr>
              <a:tr h="405349"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8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Table</a:t>
                      </a:r>
                      <a:endParaRPr lang="en-US" sz="28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Collection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2041579"/>
                  </a:ext>
                </a:extLst>
              </a:tr>
              <a:tr h="405349"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8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Tuple/Row</a:t>
                      </a:r>
                      <a:endParaRPr lang="en-US" sz="28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Document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2185345"/>
                  </a:ext>
                </a:extLst>
              </a:tr>
              <a:tr h="405349"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8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Column</a:t>
                      </a:r>
                      <a:endParaRPr lang="en-US" sz="28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Field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3867614"/>
                  </a:ext>
                </a:extLst>
              </a:tr>
              <a:tr h="81069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Table Join</a:t>
                      </a:r>
                      <a:endParaRPr lang="en-US" sz="28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Embedded Documents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4925777"/>
                  </a:ext>
                </a:extLst>
              </a:tr>
              <a:tr h="810698"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8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Primary Key</a:t>
                      </a:r>
                      <a:endParaRPr lang="en-US" sz="28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Primary Key (</a:t>
                      </a:r>
                      <a:r>
                        <a:rPr lang="en-US" sz="2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mặc</a:t>
                      </a: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định</a:t>
                      </a: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là</a:t>
                      </a: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_id)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91978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668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598</TotalTime>
  <Words>1048</Words>
  <Application>Microsoft Office PowerPoint</Application>
  <PresentationFormat>Màn hình rộng</PresentationFormat>
  <Paragraphs>156</Paragraphs>
  <Slides>24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7</vt:i4>
      </vt:variant>
      <vt:variant>
        <vt:lpstr>Chủ đề</vt:lpstr>
      </vt:variant>
      <vt:variant>
        <vt:i4>2</vt:i4>
      </vt:variant>
      <vt:variant>
        <vt:lpstr>Tiêu đề Bản chiếu</vt:lpstr>
      </vt:variant>
      <vt:variant>
        <vt:i4>24</vt:i4>
      </vt:variant>
    </vt:vector>
  </HeadingPairs>
  <TitlesOfParts>
    <vt:vector size="33" baseType="lpstr">
      <vt:lpstr>Arial</vt:lpstr>
      <vt:lpstr>Calibri</vt:lpstr>
      <vt:lpstr>Calibri Light</vt:lpstr>
      <vt:lpstr>Times New Roman</vt:lpstr>
      <vt:lpstr>Trebuchet MS</vt:lpstr>
      <vt:lpstr>Wingdings</vt:lpstr>
      <vt:lpstr>Wingdings 3</vt:lpstr>
      <vt:lpstr>Office Theme</vt:lpstr>
      <vt:lpstr>Facet</vt:lpstr>
      <vt:lpstr>Bản trình bày PowerPoint</vt:lpstr>
      <vt:lpstr>Bản trình bày PowerPoint</vt:lpstr>
      <vt:lpstr>DANH SÁCH THÀNH VIÊN NHÓM</vt:lpstr>
      <vt:lpstr>Bản trình bày PowerPoint</vt:lpstr>
      <vt:lpstr>Bản trình bày PowerPoint</vt:lpstr>
      <vt:lpstr>Bản trình bày PowerPoint</vt:lpstr>
      <vt:lpstr>Bản trình bày PowerPoint</vt:lpstr>
      <vt:lpstr>6. Field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13. Các lợi thế của MongoDB so với RDBMS</vt:lpstr>
      <vt:lpstr>Bản trình bày PowerPoint</vt:lpstr>
      <vt:lpstr>Bản trình bày PowerPoint</vt:lpstr>
      <vt:lpstr>Bản trình bày PowerPoint</vt:lpstr>
      <vt:lpstr>Bản trình bày PowerPoint</vt:lpstr>
      <vt:lpstr>17. Cài đặt MongoDB</vt:lpstr>
      <vt:lpstr>CẢM ƠN THẦY VÀ CÁC BẠN ĐÃ LẮNG NGHE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haisky419@gmail.com</dc:creator>
  <cp:lastModifiedBy>KINOSCAR</cp:lastModifiedBy>
  <cp:revision>73</cp:revision>
  <dcterms:created xsi:type="dcterms:W3CDTF">2019-11-15T17:46:48Z</dcterms:created>
  <dcterms:modified xsi:type="dcterms:W3CDTF">2019-11-20T14:10:37Z</dcterms:modified>
</cp:coreProperties>
</file>