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61" r:id="rId8"/>
    <p:sldId id="262" r:id="rId9"/>
    <p:sldId id="263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C9CA-F3D6-4DF2-AB85-30F50D1B9A6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9AE8-A6DA-4D6C-A29F-BAFA8E8872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75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C9CA-F3D6-4DF2-AB85-30F50D1B9A6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9AE8-A6DA-4D6C-A29F-BAFA8E8872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16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C9CA-F3D6-4DF2-AB85-30F50D1B9A6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9AE8-A6DA-4D6C-A29F-BAFA8E8872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9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C9CA-F3D6-4DF2-AB85-30F50D1B9A6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9AE8-A6DA-4D6C-A29F-BAFA8E8872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63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C9CA-F3D6-4DF2-AB85-30F50D1B9A6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9AE8-A6DA-4D6C-A29F-BAFA8E8872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58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C9CA-F3D6-4DF2-AB85-30F50D1B9A6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9AE8-A6DA-4D6C-A29F-BAFA8E8872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91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C9CA-F3D6-4DF2-AB85-30F50D1B9A6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9AE8-A6DA-4D6C-A29F-BAFA8E8872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15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C9CA-F3D6-4DF2-AB85-30F50D1B9A6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9AE8-A6DA-4D6C-A29F-BAFA8E8872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70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C9CA-F3D6-4DF2-AB85-30F50D1B9A6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9AE8-A6DA-4D6C-A29F-BAFA8E8872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90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C9CA-F3D6-4DF2-AB85-30F50D1B9A6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9AE8-A6DA-4D6C-A29F-BAFA8E8872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11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C9CA-F3D6-4DF2-AB85-30F50D1B9A6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9AE8-A6DA-4D6C-A29F-BAFA8E8872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73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2C9CA-F3D6-4DF2-AB85-30F50D1B9A6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9AE8-A6DA-4D6C-A29F-BAFA8E8872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88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nsbecker/nba-shot-lo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Another Iverson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04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Cluster 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3672557"/>
            <a:ext cx="7886700" cy="4351338"/>
          </a:xfrm>
        </p:spPr>
        <p:txBody>
          <a:bodyPr/>
          <a:lstStyle/>
          <a:p>
            <a:r>
              <a:rPr lang="zh-TW" altLang="en-US" dirty="0" smtClean="0"/>
              <a:t>用我們定義的額外七個</a:t>
            </a:r>
            <a:r>
              <a:rPr lang="en-US" altLang="zh-TW" dirty="0" smtClean="0"/>
              <a:t>feature</a:t>
            </a:r>
            <a:r>
              <a:rPr lang="zh-TW" altLang="en-US" dirty="0" smtClean="0"/>
              <a:t>來做</a:t>
            </a:r>
            <a:r>
              <a:rPr lang="en-US" altLang="zh-TW" dirty="0" smtClean="0"/>
              <a:t>clustering</a:t>
            </a:r>
            <a:r>
              <a:rPr lang="zh-TW" altLang="en-US" dirty="0" smtClean="0"/>
              <a:t>，可以看出分群的效果還不錯</a:t>
            </a:r>
            <a:endParaRPr lang="en-US" altLang="zh-TW" dirty="0" smtClean="0"/>
          </a:p>
          <a:p>
            <a:r>
              <a:rPr lang="zh-TW" altLang="en-US" dirty="0" smtClean="0"/>
              <a:t>中鋒和大前鋒在球場上的定位比較相近，利用</a:t>
            </a:r>
            <a:r>
              <a:rPr lang="en-US" altLang="zh-TW" dirty="0" smtClean="0"/>
              <a:t>t-SNE</a:t>
            </a:r>
            <a:r>
              <a:rPr lang="zh-TW" altLang="en-US" dirty="0" smtClean="0"/>
              <a:t>將高維的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轉到二維之後也可以看出這兩個</a:t>
            </a:r>
            <a:r>
              <a:rPr lang="en-US" altLang="zh-TW" dirty="0" smtClean="0"/>
              <a:t>cluster</a:t>
            </a:r>
            <a:r>
              <a:rPr lang="zh-TW" altLang="en-US" dirty="0" smtClean="0"/>
              <a:t>比較接近</a:t>
            </a:r>
            <a:endParaRPr lang="en-US" altLang="zh-TW" dirty="0" smtClean="0"/>
          </a:p>
          <a:p>
            <a:r>
              <a:rPr lang="zh-TW" altLang="en-US" dirty="0" smtClean="0"/>
              <a:t>小前鋒的定位比較中性，可以看出他界在各個位置的中間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0" r="18751" b="12488"/>
          <a:stretch/>
        </p:blipFill>
        <p:spPr>
          <a:xfrm>
            <a:off x="3785616" y="246253"/>
            <a:ext cx="4830318" cy="342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3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52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40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86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399032"/>
            <a:ext cx="7886700" cy="5376672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“NBA shot logs” </a:t>
            </a:r>
            <a:r>
              <a:rPr lang="en-US" altLang="zh-TW" dirty="0"/>
              <a:t>on </a:t>
            </a:r>
            <a:r>
              <a:rPr lang="en-US" altLang="zh-TW" dirty="0" err="1"/>
              <a:t>kaggle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</a:t>
            </a:r>
            <a:r>
              <a:rPr lang="en-US" altLang="zh-TW" sz="2000" dirty="0" smtClean="0">
                <a:hlinkClick r:id="rId2"/>
              </a:rPr>
              <a:t>https</a:t>
            </a:r>
            <a:r>
              <a:rPr lang="en-US" altLang="zh-TW" sz="2000" dirty="0">
                <a:hlinkClick r:id="rId2"/>
              </a:rPr>
              <a:t>://</a:t>
            </a:r>
            <a:r>
              <a:rPr lang="en-US" altLang="zh-TW" sz="2000" dirty="0" smtClean="0">
                <a:hlinkClick r:id="rId2"/>
              </a:rPr>
              <a:t>www.kaggle.com/dansbecker/nba-shot-logs</a:t>
            </a:r>
            <a:endParaRPr lang="en-US" altLang="zh-TW" sz="2000" dirty="0" smtClean="0"/>
          </a:p>
          <a:p>
            <a:r>
              <a:rPr lang="zh-TW" altLang="en-US" dirty="0" smtClean="0"/>
              <a:t>共有</a:t>
            </a:r>
            <a:r>
              <a:rPr lang="en-US" altLang="zh-TW" dirty="0" smtClean="0"/>
              <a:t>21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feature</a:t>
            </a:r>
            <a:r>
              <a:rPr lang="zh-TW" altLang="en-US" dirty="0" smtClean="0"/>
              <a:t>如下：</a:t>
            </a:r>
            <a:endParaRPr lang="en-US" altLang="zh-TW" dirty="0" smtClean="0"/>
          </a:p>
          <a:p>
            <a:pPr lvl="1"/>
            <a:r>
              <a:rPr lang="en-US" altLang="zh-TW" sz="1600" dirty="0"/>
              <a:t>GAME_ID : </a:t>
            </a:r>
            <a:r>
              <a:rPr lang="zh-TW" altLang="en-US" sz="1600" dirty="0"/>
              <a:t>每個比賽對決的</a:t>
            </a:r>
            <a:r>
              <a:rPr lang="en-US" altLang="zh-TW" sz="1600" dirty="0"/>
              <a:t>index </a:t>
            </a:r>
          </a:p>
          <a:p>
            <a:pPr lvl="1"/>
            <a:r>
              <a:rPr lang="en-US" altLang="zh-TW" sz="1600" dirty="0"/>
              <a:t>MATCHUP : </a:t>
            </a:r>
            <a:r>
              <a:rPr lang="zh-TW" altLang="en-US" sz="1600" dirty="0"/>
              <a:t>紀錄比賽的時間及哪兩隊對抗 </a:t>
            </a:r>
          </a:p>
          <a:p>
            <a:pPr lvl="1"/>
            <a:r>
              <a:rPr lang="en-US" altLang="zh-TW" sz="1600" dirty="0"/>
              <a:t>LOCATION : Home (H) or Away (A) </a:t>
            </a:r>
          </a:p>
          <a:p>
            <a:pPr lvl="1"/>
            <a:r>
              <a:rPr lang="en-US" altLang="zh-TW" sz="1600" dirty="0"/>
              <a:t>W : W</a:t>
            </a:r>
            <a:r>
              <a:rPr lang="zh-TW" altLang="en-US" sz="1600" dirty="0"/>
              <a:t>代表勝利，</a:t>
            </a:r>
            <a:r>
              <a:rPr lang="en-US" altLang="zh-TW" sz="1600" dirty="0"/>
              <a:t>L</a:t>
            </a:r>
            <a:r>
              <a:rPr lang="zh-TW" altLang="en-US" sz="1600" dirty="0"/>
              <a:t>代表失敗 </a:t>
            </a:r>
          </a:p>
          <a:p>
            <a:pPr lvl="1"/>
            <a:r>
              <a:rPr lang="en-US" altLang="zh-TW" sz="1600" dirty="0"/>
              <a:t>FINAL_MARGIN : </a:t>
            </a:r>
            <a:r>
              <a:rPr lang="zh-TW" altLang="en-US" sz="1600" dirty="0"/>
              <a:t>兩隊比分差距 </a:t>
            </a:r>
          </a:p>
          <a:p>
            <a:pPr lvl="1"/>
            <a:r>
              <a:rPr lang="en-US" altLang="zh-TW" sz="1600" dirty="0"/>
              <a:t>SHOT_NUMBER : </a:t>
            </a:r>
            <a:r>
              <a:rPr lang="zh-TW" altLang="en-US" sz="1600" dirty="0"/>
              <a:t>第幾次投籃 </a:t>
            </a:r>
          </a:p>
          <a:p>
            <a:pPr lvl="1"/>
            <a:r>
              <a:rPr lang="en-US" altLang="zh-TW" sz="1600" dirty="0"/>
              <a:t>PERIOD : </a:t>
            </a:r>
            <a:r>
              <a:rPr lang="zh-TW" altLang="en-US" sz="1600" dirty="0"/>
              <a:t>第幾節 </a:t>
            </a:r>
          </a:p>
          <a:p>
            <a:pPr lvl="1"/>
            <a:r>
              <a:rPr lang="en-US" altLang="zh-TW" sz="1600" dirty="0"/>
              <a:t>GAME_CLOCK : </a:t>
            </a:r>
            <a:r>
              <a:rPr lang="zh-TW" altLang="en-US" sz="1600" dirty="0"/>
              <a:t>這個</a:t>
            </a:r>
            <a:r>
              <a:rPr lang="en-US" altLang="zh-TW" sz="1600" dirty="0"/>
              <a:t>play</a:t>
            </a:r>
            <a:r>
              <a:rPr lang="zh-TW" altLang="en-US" sz="1600" dirty="0"/>
              <a:t>的時間標記，用</a:t>
            </a:r>
            <a:r>
              <a:rPr lang="en-US" altLang="zh-TW" sz="1600" dirty="0" err="1"/>
              <a:t>mm:ss</a:t>
            </a:r>
            <a:r>
              <a:rPr lang="zh-TW" altLang="en-US" sz="1600" dirty="0"/>
              <a:t>表示</a:t>
            </a:r>
            <a:r>
              <a:rPr lang="en-US" altLang="zh-TW" sz="1600" dirty="0"/>
              <a:t>(00:00~12:00)</a:t>
            </a:r>
          </a:p>
          <a:p>
            <a:pPr lvl="1"/>
            <a:r>
              <a:rPr lang="en-US" altLang="zh-TW" sz="1600" dirty="0"/>
              <a:t>SHOT_CLOCK : </a:t>
            </a:r>
            <a:r>
              <a:rPr lang="zh-TW" altLang="en-US" sz="1600" dirty="0"/>
              <a:t>投籃前，籃板顯示剩餘的進攻時數 </a:t>
            </a:r>
          </a:p>
          <a:p>
            <a:pPr lvl="1"/>
            <a:r>
              <a:rPr lang="en-US" altLang="zh-TW" sz="1600" dirty="0"/>
              <a:t>DRIBBLES : </a:t>
            </a:r>
            <a:r>
              <a:rPr lang="zh-TW" altLang="en-US" sz="1600" dirty="0"/>
              <a:t>投籃前運球數 </a:t>
            </a:r>
          </a:p>
          <a:p>
            <a:pPr lvl="1"/>
            <a:r>
              <a:rPr lang="en-US" altLang="zh-TW" sz="1600" dirty="0"/>
              <a:t>TOUCH_TIME : </a:t>
            </a:r>
            <a:r>
              <a:rPr lang="zh-TW" altLang="en-US" sz="1600" dirty="0"/>
              <a:t>持球時間 </a:t>
            </a:r>
          </a:p>
          <a:p>
            <a:pPr lvl="1"/>
            <a:r>
              <a:rPr lang="en-US" altLang="zh-TW" sz="1600" dirty="0" smtClean="0"/>
              <a:t>SHOT_DIST : </a:t>
            </a:r>
            <a:r>
              <a:rPr lang="zh-TW" altLang="en-US" sz="1600" dirty="0" smtClean="0"/>
              <a:t>投籃距離 </a:t>
            </a:r>
          </a:p>
          <a:p>
            <a:pPr lvl="1"/>
            <a:r>
              <a:rPr lang="en-US" altLang="zh-TW" sz="1600" dirty="0" smtClean="0"/>
              <a:t>PTS_TYPE : </a:t>
            </a:r>
            <a:r>
              <a:rPr lang="zh-TW" altLang="en-US" sz="1600" dirty="0" smtClean="0"/>
              <a:t>得分為兩分球或三分球 </a:t>
            </a:r>
          </a:p>
          <a:p>
            <a:pPr lvl="1"/>
            <a:r>
              <a:rPr lang="en-US" altLang="zh-TW" sz="1600" dirty="0" smtClean="0"/>
              <a:t>SHOT_RESULT : made</a:t>
            </a:r>
            <a:r>
              <a:rPr lang="zh-TW" altLang="en-US" sz="1600" dirty="0" smtClean="0"/>
              <a:t>代表投進，</a:t>
            </a:r>
            <a:r>
              <a:rPr lang="en-US" altLang="zh-TW" sz="1600" dirty="0" smtClean="0"/>
              <a:t>missed</a:t>
            </a:r>
            <a:r>
              <a:rPr lang="zh-TW" altLang="en-US" sz="1600" dirty="0" smtClean="0"/>
              <a:t>代表沒投進 </a:t>
            </a:r>
          </a:p>
          <a:p>
            <a:pPr lvl="1"/>
            <a:r>
              <a:rPr lang="en-US" altLang="zh-TW" sz="1600" dirty="0" smtClean="0"/>
              <a:t>CLOSEST_DEFENDER : </a:t>
            </a:r>
            <a:r>
              <a:rPr lang="zh-TW" altLang="en-US" sz="1600" dirty="0" smtClean="0"/>
              <a:t>最近防守者名子</a:t>
            </a:r>
          </a:p>
          <a:p>
            <a:pPr lvl="1"/>
            <a:r>
              <a:rPr lang="en-US" altLang="zh-TW" sz="1600" dirty="0" smtClean="0"/>
              <a:t>CLOSEST_DEFENDER_PLAYER_ID : </a:t>
            </a:r>
            <a:r>
              <a:rPr lang="zh-TW" altLang="en-US" sz="1600" dirty="0" smtClean="0"/>
              <a:t>最近防守人的</a:t>
            </a:r>
            <a:r>
              <a:rPr lang="en-US" altLang="zh-TW" sz="1600" dirty="0" smtClean="0"/>
              <a:t>index </a:t>
            </a:r>
          </a:p>
          <a:p>
            <a:pPr lvl="1"/>
            <a:r>
              <a:rPr lang="en-US" altLang="zh-TW" sz="1600" dirty="0" smtClean="0"/>
              <a:t>CLOSE_DEF_DIST : </a:t>
            </a:r>
            <a:r>
              <a:rPr lang="zh-TW" altLang="en-US" sz="1600" dirty="0" smtClean="0"/>
              <a:t>最近防守人距離 </a:t>
            </a:r>
          </a:p>
          <a:p>
            <a:pPr lvl="1"/>
            <a:r>
              <a:rPr lang="en-US" altLang="zh-TW" sz="1600" dirty="0" smtClean="0"/>
              <a:t>FGM : </a:t>
            </a:r>
            <a:r>
              <a:rPr lang="zh-TW" altLang="en-US" sz="1600" dirty="0" smtClean="0"/>
              <a:t>有投進為</a:t>
            </a:r>
            <a:r>
              <a:rPr lang="en-US" altLang="zh-TW" sz="1600" dirty="0" smtClean="0"/>
              <a:t>1</a:t>
            </a:r>
            <a:r>
              <a:rPr lang="zh-TW" altLang="en-US" sz="1600" dirty="0" smtClean="0"/>
              <a:t>，沒投進為</a:t>
            </a:r>
            <a:r>
              <a:rPr lang="en-US" altLang="zh-TW" sz="1600" dirty="0" smtClean="0"/>
              <a:t>0 </a:t>
            </a:r>
          </a:p>
          <a:p>
            <a:pPr lvl="1"/>
            <a:r>
              <a:rPr lang="en-US" altLang="zh-TW" sz="1600" dirty="0" smtClean="0"/>
              <a:t>PTS : </a:t>
            </a:r>
            <a:r>
              <a:rPr lang="zh-TW" altLang="en-US" sz="1600" dirty="0" smtClean="0"/>
              <a:t>得分 </a:t>
            </a:r>
          </a:p>
          <a:p>
            <a:pPr lvl="1"/>
            <a:r>
              <a:rPr lang="en-US" altLang="zh-TW" sz="1600" dirty="0" err="1" smtClean="0"/>
              <a:t>player_name</a:t>
            </a:r>
            <a:r>
              <a:rPr lang="en-US" altLang="zh-TW" sz="1600" dirty="0" smtClean="0"/>
              <a:t> : </a:t>
            </a:r>
            <a:r>
              <a:rPr lang="zh-TW" altLang="en-US" sz="1600" dirty="0" smtClean="0"/>
              <a:t>紀錄當下</a:t>
            </a:r>
            <a:r>
              <a:rPr lang="en-US" altLang="zh-TW" sz="1600" dirty="0" smtClean="0"/>
              <a:t>play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player</a:t>
            </a:r>
            <a:r>
              <a:rPr lang="zh-TW" altLang="en-US" sz="1600" dirty="0" smtClean="0"/>
              <a:t>名子 </a:t>
            </a:r>
          </a:p>
          <a:p>
            <a:pPr lvl="1"/>
            <a:r>
              <a:rPr lang="en-US" altLang="zh-TW" sz="1600" dirty="0" err="1" smtClean="0"/>
              <a:t>player_id</a:t>
            </a:r>
            <a:r>
              <a:rPr lang="en-US" altLang="zh-TW" sz="1600" dirty="0" smtClean="0"/>
              <a:t> : </a:t>
            </a:r>
            <a:r>
              <a:rPr lang="zh-TW" altLang="en-US" sz="1600" dirty="0" smtClean="0"/>
              <a:t>代表</a:t>
            </a:r>
            <a:r>
              <a:rPr lang="en-US" altLang="zh-TW" sz="1600" dirty="0" smtClean="0"/>
              <a:t>player index</a:t>
            </a:r>
          </a:p>
          <a:p>
            <a:pPr lvl="1"/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995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01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ffensive Ranking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1350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基於</a:t>
            </a:r>
            <a:r>
              <a:rPr lang="en-US" altLang="zh-TW" dirty="0" smtClean="0"/>
              <a:t>Dataset</a:t>
            </a:r>
            <a:r>
              <a:rPr lang="zh-TW" altLang="en-US" dirty="0" smtClean="0"/>
              <a:t>的參數，我們額外計算了四個參數當作為進攻者排名的依據，分別為：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  場均得分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3.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45" y="2749352"/>
            <a:ext cx="2173868" cy="74026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46" y="4564420"/>
            <a:ext cx="6205865" cy="74026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46" y="5639222"/>
            <a:ext cx="5772800" cy="8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Offensive Ranking</a:t>
            </a:r>
            <a:r>
              <a:rPr lang="zh-TW" altLang="en-US" dirty="0"/>
              <a:t> 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分別將球員基於上述四種數據做排名，再以平均排名做最後的總排名</a:t>
            </a:r>
            <a:endParaRPr lang="en-US" altLang="zh-TW" dirty="0" smtClean="0"/>
          </a:p>
          <a:p>
            <a:r>
              <a:rPr lang="en-US" altLang="zh-TW" dirty="0" err="1" smtClean="0"/>
              <a:t>Borda</a:t>
            </a:r>
            <a:r>
              <a:rPr lang="en-US" altLang="zh-TW" dirty="0" smtClean="0"/>
              <a:t> Count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19304"/>
          <a:stretch/>
        </p:blipFill>
        <p:spPr>
          <a:xfrm>
            <a:off x="328040" y="3227902"/>
            <a:ext cx="8486905" cy="33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4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Defender Ranking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922647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基於</a:t>
                </a:r>
                <a:r>
                  <a:rPr lang="en-US" altLang="zh-TW" dirty="0"/>
                  <a:t>Dataset</a:t>
                </a:r>
                <a:r>
                  <a:rPr lang="zh-TW" altLang="en-US" dirty="0"/>
                  <a:t>的參數，我們計算了四個參數當作</a:t>
                </a:r>
                <a:r>
                  <a:rPr lang="zh-TW" altLang="en-US" dirty="0" smtClean="0"/>
                  <a:t>為防</a:t>
                </a:r>
                <a:r>
                  <a:rPr lang="zh-TW" altLang="en-US" dirty="0"/>
                  <a:t>守</a:t>
                </a:r>
                <a:r>
                  <a:rPr lang="zh-TW" altLang="en-US" dirty="0" smtClean="0"/>
                  <a:t>者</a:t>
                </a:r>
                <a:r>
                  <a:rPr lang="zh-TW" altLang="en-US" dirty="0"/>
                  <a:t>排名的依據，分別為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marL="468000"/>
                <a:r>
                  <a:rPr lang="zh-TW" altLang="en-US" sz="2400" dirty="0" smtClean="0"/>
                  <a:t>命中率：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被投進的次數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防守</m:t>
                        </m:r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總次數</m:t>
                        </m:r>
                      </m:den>
                    </m:f>
                  </m:oMath>
                </a14:m>
                <a:endParaRPr lang="en-US" altLang="zh-TW" sz="2400" dirty="0" smtClean="0"/>
              </a:p>
              <a:p>
                <a:pPr marL="468000"/>
                <a:r>
                  <a:rPr lang="zh-TW" altLang="en-US" sz="2400" dirty="0" smtClean="0"/>
                  <a:t>攻擊者平均運球次數：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總運球次數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防守總次數</m:t>
                        </m:r>
                      </m:den>
                    </m:f>
                  </m:oMath>
                </a14:m>
                <a:endParaRPr lang="en-US" altLang="zh-TW" sz="2400" dirty="0" smtClean="0"/>
              </a:p>
              <a:p>
                <a:pPr marL="468000"/>
                <a:r>
                  <a:rPr lang="zh-TW" altLang="en-US" sz="2400" dirty="0" smtClean="0"/>
                  <a:t>攻擊者平均運球時間：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總運球時間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防守總次數</m:t>
                        </m:r>
                      </m:den>
                    </m:f>
                  </m:oMath>
                </a14:m>
                <a:endParaRPr lang="en-US" altLang="zh-TW" sz="2400" dirty="0" smtClean="0"/>
              </a:p>
              <a:p>
                <a:pPr marL="468000"/>
                <a:r>
                  <a:rPr lang="zh-TW" altLang="en-US" sz="2400" dirty="0" smtClean="0"/>
                  <a:t>平均防守距離：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小於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公尺的距離總和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防守總次數</m:t>
                        </m:r>
                      </m:den>
                    </m:f>
                  </m:oMath>
                </a14:m>
                <a:endParaRPr lang="en-US" altLang="zh-TW" sz="2400" dirty="0" smtClean="0"/>
              </a:p>
              <a:p>
                <a:pPr marL="468000"/>
                <a:endParaRPr lang="zh-TW" altLang="en-US" dirty="0"/>
              </a:p>
              <a:p>
                <a:r>
                  <a:rPr lang="zh-TW" altLang="en-US" dirty="0" smtClean="0"/>
                  <a:t>一樣使用</a:t>
                </a:r>
                <a:r>
                  <a:rPr lang="en-US" altLang="zh-TW" dirty="0" err="1" smtClean="0"/>
                  <a:t>Borda</a:t>
                </a:r>
                <a:r>
                  <a:rPr lang="en-US" altLang="zh-TW" dirty="0" smtClean="0"/>
                  <a:t> Count</a:t>
                </a:r>
                <a:r>
                  <a:rPr lang="zh-TW" altLang="en-US" dirty="0" smtClean="0"/>
                  <a:t>來計算防守者的最終排名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922647"/>
              </a:xfrm>
              <a:blipFill>
                <a:blip r:embed="rId2"/>
                <a:stretch>
                  <a:fillRect l="-1391" t="-2228" b="-18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78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Cluster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目的：從</a:t>
                </a:r>
                <a:r>
                  <a:rPr lang="en-US" altLang="zh-TW" dirty="0" smtClean="0"/>
                  <a:t>data</a:t>
                </a:r>
                <a:r>
                  <a:rPr lang="zh-TW" altLang="en-US" dirty="0" smtClean="0"/>
                  <a:t>找出籃球中五個不同位置的群體</a:t>
                </a:r>
                <a:endParaRPr lang="en-US" altLang="zh-TW" dirty="0" smtClean="0"/>
              </a:p>
              <a:p>
                <a:r>
                  <a:rPr lang="zh-TW" altLang="en-US" dirty="0"/>
                  <a:t>做</a:t>
                </a:r>
                <a:r>
                  <a:rPr lang="zh-TW" altLang="en-US" dirty="0" smtClean="0"/>
                  <a:t>法：我們定義</a:t>
                </a:r>
                <a:r>
                  <a:rPr lang="zh-TW" altLang="en-US" dirty="0" smtClean="0"/>
                  <a:t>了七個</a:t>
                </a:r>
                <a:r>
                  <a:rPr lang="en-US" altLang="zh-TW" dirty="0" smtClean="0"/>
                  <a:t>feature</a:t>
                </a:r>
                <a:r>
                  <a:rPr lang="zh-TW" altLang="en-US" dirty="0" smtClean="0"/>
                  <a:t>，並利用</a:t>
                </a:r>
                <a:r>
                  <a:rPr lang="zh-TW" altLang="en-US" dirty="0" smtClean="0"/>
                  <a:t>這七個</a:t>
                </a:r>
                <a:r>
                  <a:rPr lang="en-US" altLang="zh-TW" dirty="0" smtClean="0"/>
                  <a:t>feature</a:t>
                </a:r>
                <a:r>
                  <a:rPr lang="zh-TW" altLang="en-US" dirty="0" smtClean="0"/>
                  <a:t>輸入到</a:t>
                </a:r>
                <a:r>
                  <a:rPr lang="en-US" altLang="zh-TW" dirty="0" err="1" smtClean="0"/>
                  <a:t>Kmeans</a:t>
                </a:r>
                <a:r>
                  <a:rPr lang="zh-TW" altLang="en-US" dirty="0" smtClean="0"/>
                  <a:t>做分群，</a:t>
                </a:r>
                <a:r>
                  <a:rPr lang="en-US" altLang="zh-TW" dirty="0" smtClean="0"/>
                  <a:t>feature</a:t>
                </a:r>
                <a:r>
                  <a:rPr lang="zh-TW" altLang="en-US" dirty="0" smtClean="0"/>
                  <a:t>定義如下</a:t>
                </a:r>
                <a:endParaRPr lang="en-US" altLang="zh-TW" dirty="0" smtClean="0"/>
              </a:p>
              <a:p>
                <a:pPr marL="468000"/>
                <a:r>
                  <a:rPr lang="zh-TW" altLang="en-US" sz="2200" dirty="0" smtClean="0"/>
                  <a:t>平均投籃次數：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200" i="1">
                            <a:latin typeface="Cambria Math" panose="02040503050406030204" pitchFamily="18" charset="0"/>
                          </a:rPr>
                          <m:t>總</m:t>
                        </m:r>
                        <m:r>
                          <a:rPr lang="zh-TW" altLang="en-US" sz="2200" i="1" smtClean="0">
                            <a:latin typeface="Cambria Math" panose="02040503050406030204" pitchFamily="18" charset="0"/>
                          </a:rPr>
                          <m:t>投球次數</m:t>
                        </m:r>
                      </m:num>
                      <m:den>
                        <m:r>
                          <a:rPr lang="zh-TW" altLang="en-US" sz="2200" i="1">
                            <a:latin typeface="Cambria Math" panose="02040503050406030204" pitchFamily="18" charset="0"/>
                          </a:rPr>
                          <m:t>總出賽場次</m:t>
                        </m:r>
                      </m:den>
                    </m:f>
                  </m:oMath>
                </a14:m>
                <a:r>
                  <a:rPr lang="en-US" altLang="zh-TW" sz="2200" dirty="0" smtClean="0"/>
                  <a:t> ; </a:t>
                </a:r>
                <a:r>
                  <a:rPr lang="zh-TW" altLang="en-US" sz="2200" dirty="0" smtClean="0"/>
                  <a:t>平均</a:t>
                </a:r>
                <a:r>
                  <a:rPr lang="zh-TW" altLang="en-US" sz="2200" dirty="0"/>
                  <a:t>投籃距離：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200" i="1">
                            <a:latin typeface="Cambria Math" panose="02040503050406030204" pitchFamily="18" charset="0"/>
                          </a:rPr>
                          <m:t>總投籃距離</m:t>
                        </m:r>
                      </m:num>
                      <m:den>
                        <m:r>
                          <a:rPr lang="zh-TW" altLang="en-US" sz="2200" i="1">
                            <a:latin typeface="Cambria Math" panose="02040503050406030204" pitchFamily="18" charset="0"/>
                          </a:rPr>
                          <m:t>總進攻次數</m:t>
                        </m:r>
                      </m:den>
                    </m:f>
                  </m:oMath>
                </a14:m>
                <a:endParaRPr lang="en-US" altLang="zh-TW" sz="2200" dirty="0" smtClean="0"/>
              </a:p>
              <a:p>
                <a:pPr marL="468000"/>
                <a:r>
                  <a:rPr lang="zh-TW" altLang="en-US" sz="2200" dirty="0" smtClean="0"/>
                  <a:t>平均得分：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200" i="1">
                            <a:latin typeface="Cambria Math" panose="02040503050406030204" pitchFamily="18" charset="0"/>
                          </a:rPr>
                          <m:t>總得分</m:t>
                        </m:r>
                      </m:num>
                      <m:den>
                        <m:r>
                          <a:rPr lang="zh-TW" altLang="en-US" sz="2200" i="1">
                            <a:latin typeface="Cambria Math" panose="02040503050406030204" pitchFamily="18" charset="0"/>
                          </a:rPr>
                          <m:t>總出賽場次</m:t>
                        </m:r>
                      </m:den>
                    </m:f>
                    <m:r>
                      <a:rPr lang="en-US" altLang="zh-TW" sz="22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TW" sz="2200" dirty="0" smtClean="0"/>
                  <a:t>    ;     </a:t>
                </a:r>
                <a:r>
                  <a:rPr lang="zh-TW" altLang="en-US" sz="2200" dirty="0" smtClean="0"/>
                  <a:t>命中率</a:t>
                </a:r>
                <a:r>
                  <a:rPr lang="zh-TW" altLang="en-US" sz="2200" dirty="0"/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200" i="1">
                            <a:latin typeface="Cambria Math" panose="02040503050406030204" pitchFamily="18" charset="0"/>
                          </a:rPr>
                          <m:t>進球次數</m:t>
                        </m:r>
                      </m:num>
                      <m:den>
                        <m:r>
                          <a:rPr lang="zh-TW" altLang="en-US" sz="2200" i="1">
                            <a:latin typeface="Cambria Math" panose="02040503050406030204" pitchFamily="18" charset="0"/>
                          </a:rPr>
                          <m:t>總投球次數</m:t>
                        </m:r>
                      </m:den>
                    </m:f>
                  </m:oMath>
                </a14:m>
                <a:endParaRPr lang="en-US" altLang="zh-TW" sz="2200" dirty="0" smtClean="0"/>
              </a:p>
              <a:p>
                <a:pPr marL="468000"/>
                <a:r>
                  <a:rPr lang="zh-TW" altLang="en-US" sz="2200" dirty="0" smtClean="0"/>
                  <a:t>持球時間：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200" i="1">
                            <a:latin typeface="Cambria Math" panose="02040503050406030204" pitchFamily="18" charset="0"/>
                          </a:rPr>
                          <m:t>總持球時間</m:t>
                        </m:r>
                      </m:num>
                      <m:den>
                        <m:r>
                          <a:rPr lang="zh-TW" altLang="en-US" sz="2200" i="1">
                            <a:latin typeface="Cambria Math" panose="02040503050406030204" pitchFamily="18" charset="0"/>
                          </a:rPr>
                          <m:t>總進攻次數</m:t>
                        </m:r>
                      </m:den>
                    </m:f>
                  </m:oMath>
                </a14:m>
                <a:r>
                  <a:rPr lang="en-US" altLang="zh-TW" sz="2200" dirty="0" smtClean="0"/>
                  <a:t>      ;     </a:t>
                </a:r>
                <a:r>
                  <a:rPr lang="en-US" altLang="zh-TW" sz="2200" dirty="0"/>
                  <a:t>2</a:t>
                </a:r>
                <a:r>
                  <a:rPr lang="zh-TW" altLang="en-US" sz="2200" dirty="0" smtClean="0"/>
                  <a:t>分</a:t>
                </a:r>
                <a:r>
                  <a:rPr lang="en-US" altLang="zh-TW" sz="2200" dirty="0" smtClean="0"/>
                  <a:t>/</a:t>
                </a:r>
                <a:r>
                  <a:rPr lang="en-US" altLang="zh-TW" sz="2200" dirty="0"/>
                  <a:t>3</a:t>
                </a:r>
                <a:r>
                  <a:rPr lang="zh-TW" altLang="en-US" sz="2200" dirty="0" smtClean="0"/>
                  <a:t>分球比：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/3</m:t>
                        </m:r>
                        <m:r>
                          <a:rPr lang="zh-TW" altLang="en-US" sz="2200" i="1">
                            <a:latin typeface="Cambria Math" panose="02040503050406030204" pitchFamily="18" charset="0"/>
                          </a:rPr>
                          <m:t>分球次數</m:t>
                        </m:r>
                      </m:num>
                      <m:den>
                        <m:r>
                          <a:rPr lang="zh-TW" altLang="en-US" sz="2200" i="1">
                            <a:latin typeface="Cambria Math" panose="02040503050406030204" pitchFamily="18" charset="0"/>
                          </a:rPr>
                          <m:t>總投球次數</m:t>
                        </m:r>
                      </m:den>
                    </m:f>
                  </m:oMath>
                </a14:m>
                <a:endParaRPr lang="en-US" altLang="zh-TW" sz="2200" dirty="0" smtClean="0"/>
              </a:p>
              <a:p>
                <a:pPr marL="468000"/>
                <a:r>
                  <a:rPr lang="zh-TW" altLang="en-US" sz="2200" dirty="0" smtClean="0"/>
                  <a:t>運球次數：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200" i="1">
                            <a:latin typeface="Cambria Math" panose="02040503050406030204" pitchFamily="18" charset="0"/>
                          </a:rPr>
                          <m:t>總運球次數</m:t>
                        </m:r>
                      </m:num>
                      <m:den>
                        <m:r>
                          <a:rPr lang="zh-TW" altLang="en-US" sz="2200" i="1">
                            <a:latin typeface="Cambria Math" panose="02040503050406030204" pitchFamily="18" charset="0"/>
                          </a:rPr>
                          <m:t>總進攻次數</m:t>
                        </m:r>
                      </m:den>
                    </m:f>
                  </m:oMath>
                </a14:m>
                <a:endParaRPr lang="en-US" altLang="zh-TW" sz="2200" dirty="0" smtClean="0"/>
              </a:p>
              <a:p>
                <a:pPr marL="468000"/>
                <a:endParaRPr lang="en-US" altLang="zh-TW" sz="2200" dirty="0" smtClean="0"/>
              </a:p>
              <a:p>
                <a:pPr marL="468000"/>
                <a:endParaRPr lang="zh-TW" altLang="en-US" sz="22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30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Cluster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下圖為</a:t>
            </a:r>
            <a:r>
              <a:rPr lang="en-US" altLang="zh-TW" dirty="0" smtClean="0"/>
              <a:t>cluster</a:t>
            </a:r>
            <a:r>
              <a:rPr lang="zh-TW" altLang="en-US" dirty="0" smtClean="0"/>
              <a:t>後的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(t-SNE)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0" b="12488"/>
          <a:stretch/>
        </p:blipFill>
        <p:spPr>
          <a:xfrm>
            <a:off x="928116" y="2601024"/>
            <a:ext cx="7287768" cy="395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566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764.1545"/>
  <p:tag name="LATEXADDIN" val="\documentclass{article}&#10;\usepackage{amsmath}&#10;\usepackage{amsfonts,amssymb}&#10;\pagestyle{empty}&#10;\DeclareMathAlphabet\mathbfcal{OMS}{cmsy}{b}{n}&#10;&#10;\begin{document}&#10;$$&#10;FG\%=\frac{FG}{FGA}&#10;$$&#10;\end{document}"/>
  <p:tag name="IGUANATEXSIZE" val="28"/>
  <p:tag name="IGUANATEXCURSOR" val="1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2181.477"/>
  <p:tag name="LATEXADDIN" val="\documentclass{article}&#10;\usepackage{amsmath}&#10;\usepackage{amsfonts,amssymb}&#10;\pagestyle{empty}&#10;\DeclareMathAlphabet\mathbfcal{OMS}{cmsy}{b}{n}&#10;&#10;\begin{document}&#10;$$&#10;Avg(\frac{FGM \times SHOT\_DIST}{CLOSE\_DEF\_DIST} \vert FGM=1)&#10;$$&#10;\end{document}"/>
  <p:tag name="IGUANATEXSIZE" val="28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2141"/>
  <p:tag name="ORIGINALWIDTH" val="2029.246"/>
  <p:tag name="LATEXADDIN" val="\documentclass{article}&#10;\usepackage{amsmath}&#10;\usepackage{amsfonts,amssymb}&#10;\pagestyle{empty}&#10;\DeclareMathAlphabet\mathbfcal{OMS}{cmsy}{b}{n}&#10;&#10;\begin{document}&#10;$$&#10;Avg(\frac{PTS}{(TOUCH\_TIME)^{0.2}} \vert PTS\ne 0)&#10;$$&#10;\end{document}"/>
  <p:tag name="IGUANATEXSIZE" val="28"/>
  <p:tag name="IGUANATEXCURSOR" val="2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417</Words>
  <Application>Microsoft Office PowerPoint</Application>
  <PresentationFormat>如螢幕大小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Cambria Math</vt:lpstr>
      <vt:lpstr>Office 佈景主題</vt:lpstr>
      <vt:lpstr>Another Iverson</vt:lpstr>
      <vt:lpstr>Motivation</vt:lpstr>
      <vt:lpstr>Dataset</vt:lpstr>
      <vt:lpstr>Goal</vt:lpstr>
      <vt:lpstr>Offensive Ranking (1/2)</vt:lpstr>
      <vt:lpstr>Offensive Ranking (2/2)</vt:lpstr>
      <vt:lpstr>Defender Ranking</vt:lpstr>
      <vt:lpstr>Cluster (1/2)</vt:lpstr>
      <vt:lpstr>Cluster (2/2)</vt:lpstr>
      <vt:lpstr>Cluster (3/3)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Iverson</dc:title>
  <dc:creator>Windows 使用者</dc:creator>
  <cp:lastModifiedBy>Windows 使用者</cp:lastModifiedBy>
  <cp:revision>11</cp:revision>
  <dcterms:created xsi:type="dcterms:W3CDTF">2019-01-11T04:06:30Z</dcterms:created>
  <dcterms:modified xsi:type="dcterms:W3CDTF">2019-01-11T09:18:05Z</dcterms:modified>
</cp:coreProperties>
</file>