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cg.is/1S4HL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76AE-1195-443B-B6C6-288D79744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sz="3200" dirty="0" err="1"/>
              <a:t>rc</a:t>
            </a:r>
            <a:r>
              <a:rPr lang="en-US" dirty="0" err="1"/>
              <a:t>gis</a:t>
            </a:r>
            <a:r>
              <a:rPr lang="en-US" dirty="0"/>
              <a:t> online tech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0E3D-840F-4AB9-BA70-21549F2CC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Kerkhove</a:t>
            </a:r>
          </a:p>
          <a:p>
            <a:r>
              <a:rPr lang="en-US" dirty="0" err="1"/>
              <a:t>Crp</a:t>
            </a:r>
            <a:r>
              <a:rPr lang="en-US" dirty="0"/>
              <a:t> 558</a:t>
            </a:r>
          </a:p>
        </p:txBody>
      </p:sp>
    </p:spTree>
    <p:extLst>
      <p:ext uri="{BB962C8B-B14F-4D97-AF65-F5344CB8AC3E}">
        <p14:creationId xmlns:p14="http://schemas.microsoft.com/office/powerpoint/2010/main" val="283674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72D6-4038-479D-A4AB-6B629B99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4F2F-8EA0-4064-83E4-670A9B01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Online is a tool available to organizations to view and modify geospatial data in a user-friendly fashion</a:t>
            </a:r>
          </a:p>
          <a:p>
            <a:r>
              <a:rPr lang="en-US" dirty="0"/>
              <a:t>Layers can be imported from or exported to ArcGIS for desktop </a:t>
            </a:r>
          </a:p>
          <a:p>
            <a:r>
              <a:rPr lang="en-US" dirty="0"/>
              <a:t>Maps can be embedded in webpages by inserting a provided code into an HTML document</a:t>
            </a:r>
          </a:p>
          <a:p>
            <a:r>
              <a:rPr lang="en-US" dirty="0"/>
              <a:t>Story maps can be created as a shareable presentation format for multiple maps</a:t>
            </a:r>
          </a:p>
        </p:txBody>
      </p:sp>
    </p:spTree>
    <p:extLst>
      <p:ext uri="{BB962C8B-B14F-4D97-AF65-F5344CB8AC3E}">
        <p14:creationId xmlns:p14="http://schemas.microsoft.com/office/powerpoint/2010/main" val="267755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C2F6-9866-4FE1-8D89-CEA55FFB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3BAD-8214-440B-BDDB-CBF601D9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in 2012 by ESRI</a:t>
            </a:r>
          </a:p>
          <a:p>
            <a:pPr lvl="1"/>
            <a:r>
              <a:rPr lang="en-US" dirty="0"/>
              <a:t>ESRI was founded in 1969 and currently holds the largest share of the global GIS market</a:t>
            </a:r>
          </a:p>
          <a:p>
            <a:r>
              <a:rPr lang="en-US" dirty="0"/>
              <a:t>Requires an individual user account to access functions</a:t>
            </a:r>
          </a:p>
          <a:p>
            <a:pPr lvl="1"/>
            <a:r>
              <a:rPr lang="en-US" dirty="0"/>
              <a:t>Organizations can pay for plans to be able to share and modify geospatial content among their members more efficiently</a:t>
            </a:r>
          </a:p>
          <a:p>
            <a:pPr lvl="1"/>
            <a:r>
              <a:rPr lang="en-US" dirty="0"/>
              <a:t>A paid subscription is necessary to perform geospatial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7231-85AC-413C-B526-BB8DA086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Basic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CC83-39D5-4E87-B5DE-298297EE0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ArcGIS Online is a platform for digital cartography and geospatial analysis</a:t>
            </a:r>
          </a:p>
          <a:p>
            <a:pPr lvl="1"/>
            <a:r>
              <a:rPr lang="en-US" dirty="0"/>
              <a:t>Similar to ArcMap for Desktop but more limited in its analytical capabilities</a:t>
            </a:r>
          </a:p>
          <a:p>
            <a:r>
              <a:rPr lang="en-US" dirty="0"/>
              <a:t>A variety of base maps is available ranging from basic topographic maps to satellite imagery to Open Street Maps that we have used in class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03C23-189E-493A-AE2A-EF2C5FBEE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249486"/>
            <a:ext cx="5962808" cy="2995371"/>
          </a:xfrm>
        </p:spPr>
      </p:pic>
    </p:spTree>
    <p:extLst>
      <p:ext uri="{BB962C8B-B14F-4D97-AF65-F5344CB8AC3E}">
        <p14:creationId xmlns:p14="http://schemas.microsoft.com/office/powerpoint/2010/main" val="396620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0B75-01D8-450B-8ABB-F9874CAD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Data 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AC33-11C3-4F4B-B35C-B3118795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Having an ArcGIS Online account also gives the user access to a vast library of both professionally- and user-generated data</a:t>
            </a:r>
          </a:p>
          <a:p>
            <a:pPr lvl="1"/>
            <a:r>
              <a:rPr lang="en-US" dirty="0"/>
              <a:t>The image to the left shows a map layer developed by ESRI using Census Bureau data illustrating the median age at different geographic levels depending on the level of map zoom. I accessed this layer by searching for “Census Tracts” in the layer search box. A sample of the other publicly available layers can be seen on the left side of the screen.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57A3D75-19E6-421F-950E-83E729F7EF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395401"/>
            <a:ext cx="5970090" cy="2992846"/>
          </a:xfrm>
        </p:spPr>
      </p:pic>
    </p:spTree>
    <p:extLst>
      <p:ext uri="{BB962C8B-B14F-4D97-AF65-F5344CB8AC3E}">
        <p14:creationId xmlns:p14="http://schemas.microsoft.com/office/powerpoint/2010/main" val="107820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32A8-52EA-494A-B4FB-C3A791AE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 (And exporting)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E5AB-8624-41DE-9EEA-78C4A3BF51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Geospatial data can also be imported to ArcGIS Online using a properly formatted .csv file</a:t>
            </a:r>
          </a:p>
          <a:p>
            <a:r>
              <a:rPr lang="en-US" dirty="0"/>
              <a:t>The publisher of the layer decides whether the layer’s attributes can be edited by other users</a:t>
            </a:r>
          </a:p>
          <a:p>
            <a:pPr lvl="1"/>
            <a:r>
              <a:rPr lang="en-US" dirty="0"/>
              <a:t>This layer created by ESRI is not editable</a:t>
            </a:r>
          </a:p>
          <a:p>
            <a:r>
              <a:rPr lang="en-US" dirty="0"/>
              <a:t>Conversely, some data can also be exported to ArcGIS for desktop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665D304-3758-499A-85F7-F59E280BC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253441"/>
            <a:ext cx="5970090" cy="2992846"/>
          </a:xfrm>
        </p:spPr>
      </p:pic>
    </p:spTree>
    <p:extLst>
      <p:ext uri="{BB962C8B-B14F-4D97-AF65-F5344CB8AC3E}">
        <p14:creationId xmlns:p14="http://schemas.microsoft.com/office/powerpoint/2010/main" val="257451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8B52-E6DE-4172-83D5-615FB4C1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0760-C58A-4EA3-A8E0-75EF5468C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Basic geospatial analysis can be performed in ArcGIS Online with a paid subscription or by being a member of a paying organization</a:t>
            </a:r>
          </a:p>
          <a:p>
            <a:r>
              <a:rPr lang="en-US" dirty="0"/>
              <a:t>Functions include:</a:t>
            </a:r>
          </a:p>
          <a:p>
            <a:pPr lvl="1"/>
            <a:r>
              <a:rPr lang="en-US" dirty="0"/>
              <a:t>Buffering</a:t>
            </a:r>
          </a:p>
          <a:p>
            <a:pPr lvl="1"/>
            <a:r>
              <a:rPr lang="en-US" dirty="0"/>
              <a:t>Clipping</a:t>
            </a:r>
          </a:p>
          <a:p>
            <a:pPr lvl="1"/>
            <a:r>
              <a:rPr lang="en-US" dirty="0"/>
              <a:t>Estimating Drive-times</a:t>
            </a:r>
          </a:p>
          <a:p>
            <a:pPr lvl="1"/>
            <a:r>
              <a:rPr lang="en-US" dirty="0"/>
              <a:t>Among other options</a:t>
            </a:r>
          </a:p>
          <a:p>
            <a:r>
              <a:rPr lang="en-US" dirty="0"/>
              <a:t>The adjacent image shows a 10-minute walk buffer I generated using a layer depicting community gardens in Omaha I created and imported</a:t>
            </a:r>
          </a:p>
        </p:txBody>
      </p:sp>
      <p:pic>
        <p:nvPicPr>
          <p:cNvPr id="6" name="Content Placeholder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AFE32C1-4202-454A-90D7-C6126E866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356489"/>
            <a:ext cx="5884715" cy="3042361"/>
          </a:xfrm>
        </p:spPr>
      </p:pic>
    </p:spTree>
    <p:extLst>
      <p:ext uri="{BB962C8B-B14F-4D97-AF65-F5344CB8AC3E}">
        <p14:creationId xmlns:p14="http://schemas.microsoft.com/office/powerpoint/2010/main" val="22627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E8D1-6C3D-4A7B-A6A9-C8D1B8AE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79742-A696-4C8B-9525-8BB2D6FA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Maps and map applications can be embedded in a webpage by placing them in the page’s HTML</a:t>
            </a:r>
          </a:p>
          <a:p>
            <a:pPr lvl="1"/>
            <a:r>
              <a:rPr lang="en-US" dirty="0"/>
              <a:t>ArcGIS Online will provide the code chunk so it can easily be copied and pasted into the HTML document</a:t>
            </a:r>
          </a:p>
          <a:p>
            <a:pPr lvl="1"/>
            <a:r>
              <a:rPr lang="en-US" dirty="0"/>
              <a:t>For example, this is the code I would place in an HTML document to embed a story map I created: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width="100%" height="800px" </a:t>
            </a:r>
            <a:r>
              <a:rPr lang="en-US" dirty="0" err="1"/>
              <a:t>src</a:t>
            </a:r>
            <a:r>
              <a:rPr lang="en-US" dirty="0"/>
              <a:t>="http://isugisf.maps.arcgis.com/apps/</a:t>
            </a:r>
            <a:r>
              <a:rPr lang="en-US" dirty="0" err="1"/>
              <a:t>MapSeries</a:t>
            </a:r>
            <a:r>
              <a:rPr lang="en-US" dirty="0"/>
              <a:t>/</a:t>
            </a:r>
            <a:r>
              <a:rPr lang="en-US" dirty="0" err="1"/>
              <a:t>index.html?appid</a:t>
            </a:r>
            <a:r>
              <a:rPr lang="en-US" dirty="0"/>
              <a:t>=dc29a5872e32440e9205a4d516ec9140" frameborder="0" scrolling="no"&gt;&lt;/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311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0CF2-B1E6-42D7-94EC-F823B13B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07B4-1427-43FC-8FDB-B909BD17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alluded to in the previous slide, maps can be combined into a presentational format called a Story Map in ArcGIS Online</a:t>
            </a:r>
          </a:p>
          <a:p>
            <a:pPr lvl="1"/>
            <a:r>
              <a:rPr lang="en-US" dirty="0"/>
              <a:t>Here is an example of a story map I created about potential community garden locations in Ames</a:t>
            </a:r>
          </a:p>
          <a:p>
            <a:pPr lvl="2"/>
            <a:r>
              <a:rPr lang="en-US" dirty="0"/>
              <a:t>Click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9CAE-ADA2-4EE5-B438-57ADE7D4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BFB5-C62B-430F-884F-43B366FE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noted previously, ArcGIS Online has significantly fewer geospatial analysis tools, making ArcMap for Desktop preferable if the user wants to do more than basic functions like buffers or clipping</a:t>
            </a:r>
          </a:p>
          <a:p>
            <a:r>
              <a:rPr lang="en-US" dirty="0"/>
              <a:t>The analytical tools are only accessible to paying members/members of a paying organization. Given that much of ArcGIS </a:t>
            </a:r>
            <a:r>
              <a:rPr lang="en-US" dirty="0" err="1"/>
              <a:t>Online’s</a:t>
            </a:r>
            <a:r>
              <a:rPr lang="en-US" dirty="0"/>
              <a:t> appeal comes from the ease with which maps made in it can be shared within an organization, users not affiliated with an organization would likely prefer ArcGIS </a:t>
            </a:r>
            <a:r>
              <a:rPr lang="en-US"/>
              <a:t>for Desktop </a:t>
            </a:r>
            <a:r>
              <a:rPr lang="en-US" dirty="0"/>
              <a:t>since it has more analytical options</a:t>
            </a:r>
          </a:p>
        </p:txBody>
      </p:sp>
    </p:spTree>
    <p:extLst>
      <p:ext uri="{BB962C8B-B14F-4D97-AF65-F5344CB8AC3E}">
        <p14:creationId xmlns:p14="http://schemas.microsoft.com/office/powerpoint/2010/main" val="156377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</TotalTime>
  <Words>618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arcgis online tech report</vt:lpstr>
      <vt:lpstr>Background information</vt:lpstr>
      <vt:lpstr>Basic functions</vt:lpstr>
      <vt:lpstr>Data availability</vt:lpstr>
      <vt:lpstr>Data importing (And exporting)</vt:lpstr>
      <vt:lpstr>Geospatial analysis</vt:lpstr>
      <vt:lpstr>Coding application</vt:lpstr>
      <vt:lpstr>Project example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arcmap online tech report</dc:title>
  <dc:creator>Tim Kerkhove</dc:creator>
  <cp:lastModifiedBy>Tim Kerkhove</cp:lastModifiedBy>
  <cp:revision>13</cp:revision>
  <dcterms:created xsi:type="dcterms:W3CDTF">2018-04-12T13:53:44Z</dcterms:created>
  <dcterms:modified xsi:type="dcterms:W3CDTF">2018-04-12T15:22:19Z</dcterms:modified>
</cp:coreProperties>
</file>