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4" r:id="rId7"/>
    <p:sldId id="265" r:id="rId8"/>
    <p:sldId id="267" r:id="rId9"/>
    <p:sldId id="266" r:id="rId10"/>
    <p:sldId id="268" r:id="rId11"/>
    <p:sldId id="263" r:id="rId12"/>
    <p:sldId id="274" r:id="rId13"/>
    <p:sldId id="275" r:id="rId14"/>
    <p:sldId id="259" r:id="rId15"/>
    <p:sldId id="258" r:id="rId16"/>
    <p:sldId id="270" r:id="rId17"/>
    <p:sldId id="271" r:id="rId18"/>
    <p:sldId id="269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29AD-2037-497F-B087-87DB5BFA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1B5D-D865-40CA-BD97-1E07D4FF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EE25-C9AC-45FA-BD9F-C63705FA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86CB-47F9-43CD-B8C2-D96E9F0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4712-06E9-40EA-BD75-E0C10F5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F810-203D-464B-B31A-B13671F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BC19-DF09-4D99-91A8-E64304D6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3CFE-89DE-416B-8BBB-944AA0B1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D937-0D1B-431B-BFF9-4FC2129D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91B7-B4AE-4D3D-9C56-11D196D5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05971-2D43-41DD-B9DE-6C0C448AE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FFF6D-C2F9-469F-BFE2-BB9180DD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C9E4-D452-472D-9226-28971C33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221D-962B-4909-86AB-DF4857E8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EEE6-EF79-4167-9C63-1813E446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1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5677-17FF-41DB-8DFE-4FF35545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7F59-6F5C-4E72-847A-672BBB75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1D31-29CC-4E66-AC39-012F7AFA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BCD2-AA1F-42FB-AD82-C687DDAA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5156-731D-43A3-A4C5-50B816C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2D8F-F99D-44D9-B7BE-8EBEE751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7426-4E58-4516-821C-B7CE2CFC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67AE-AFE5-4A7C-8787-347FC60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B97E-86A6-480D-8993-EEDEE096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5B90-F3F0-4C71-9C79-FABF2674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4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3BB-EE78-48F5-B9EF-50A7BD8F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D247-DCB7-4B73-AA99-6563B765D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1AE93-537D-4FC0-B1C3-F31796CD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35AE-F854-435F-B137-DD4DB645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F87B-83D6-4ECC-9043-75D8E657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4FED-6697-4AEF-987A-19B2C481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861-355B-4C92-AD7F-373010B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2A45-F27B-468E-837C-43F1AD92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EFC-F634-4B37-97FC-61311AF7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16E6B-2462-40C2-90C8-BDCD2375B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918F3-5B16-4566-B8E9-DC876842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F62C6-F9A2-4AC2-808D-AA9C355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EBE8B-FA5B-459F-A355-40A71944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E0018-7DF2-4CB0-A911-CAE9FFE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DB30-20CE-4059-BE5A-2E78F112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A3D4F-6D56-45ED-ABD6-EF8FF64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35D24-9A39-4542-BC32-E43FE5B0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7DE09-D161-440F-B1AE-03AE0445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ECF7D-D0F2-4BD0-98E9-BA33DDD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CF071-740C-4381-8B06-15391FC6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5573-2A3A-438A-95E8-111823B8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6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CCB4-DED3-40BB-B2D6-3A436131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F8D8-0D9B-460B-B7A4-B972A2A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02B6-9404-4E5B-AB7A-19E65CDB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78DD-8478-473A-BB17-C0618F38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6948-3C28-4156-9AF0-C91F8BB9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C29F-43AE-4110-BB95-5A488ADA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9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CF2A-B957-4AD0-BDF7-4BC89F10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CB720-7838-438F-8712-E3BADA75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8808E-0ADC-4CE5-8763-D18B0EF81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5CA2-56C8-4D7B-84E5-928980FC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747D7-3184-4D0B-8210-3D11DB5A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295ED-AB83-4D71-B81F-8B9062BB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6D7FC-B17F-4AE1-A538-4DBE217A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88A2-65E2-4FCF-AB1A-7165917F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C313-A947-4308-9356-11D983F9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3E33-E226-4C41-810D-285452ACE83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84D6-A3FF-410E-8415-DB1223B7C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344B-6C5A-42B9-89A9-C0828615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AF44-B280-45CE-8FAA-5DF30DF1D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518C-6E9B-40B7-8EC2-01DF4B7DB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Limits and Co-Limits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C69EB-25D6-49F7-A752-7536D2D88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2512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AA9B-CF14-4785-9F22-3249F13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 as a Natural Isomorphism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B1E9-3C6A-4248-8208-9EDCF076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is the same as defining a Natural Transformation between two functors: the mapping of the object c to the set</a:t>
            </a:r>
            <a:r>
              <a:rPr lang="en-GB" b="1" dirty="0"/>
              <a:t> C</a:t>
            </a:r>
            <a:r>
              <a:rPr lang="en-GB" dirty="0"/>
              <a:t>(c, </a:t>
            </a:r>
            <a:r>
              <a:rPr lang="en-GB" b="1" dirty="0" err="1"/>
              <a:t>Lim</a:t>
            </a:r>
            <a:r>
              <a:rPr lang="en-GB" dirty="0" err="1"/>
              <a:t>D</a:t>
            </a:r>
            <a:r>
              <a:rPr lang="en-GB" dirty="0"/>
              <a:t>) and the mapping of c to Nat(Delta, D).</a:t>
            </a:r>
          </a:p>
          <a:p>
            <a:r>
              <a:rPr lang="en-GB" dirty="0"/>
              <a:t>A functor D from </a:t>
            </a:r>
            <a:r>
              <a:rPr lang="en-GB" b="1" dirty="0"/>
              <a:t>I </a:t>
            </a:r>
            <a:r>
              <a:rPr lang="en-GB" dirty="0"/>
              <a:t>to </a:t>
            </a:r>
            <a:r>
              <a:rPr lang="en-GB" b="1" dirty="0"/>
              <a:t>C </a:t>
            </a:r>
            <a:r>
              <a:rPr lang="en-GB" dirty="0"/>
              <a:t>has a limit </a:t>
            </a:r>
            <a:r>
              <a:rPr lang="en-GB" b="1" dirty="0" err="1"/>
              <a:t>Lim</a:t>
            </a:r>
            <a:r>
              <a:rPr lang="en-GB" dirty="0" err="1"/>
              <a:t>D</a:t>
            </a:r>
            <a:r>
              <a:rPr lang="en-GB" dirty="0"/>
              <a:t> if and only if there is a natural isomorphism between the functors above.</a:t>
            </a:r>
          </a:p>
          <a:p>
            <a:r>
              <a:rPr lang="en-GB" dirty="0"/>
              <a:t>(Recall: a Natural Isomorphism is a Natural Transformation whose every component is an isomorphism).</a:t>
            </a:r>
          </a:p>
          <a:p>
            <a:r>
              <a:rPr lang="en-GB" dirty="0"/>
              <a:t>The naturality condition for the isomorphism is exactly the commutativity condition for the mapping of the cones.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7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82F5-4FE6-4FB3-B063-94840B4C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42A3-6D41-4341-AD12-4F4550A0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3501384"/>
          </a:xfrm>
        </p:spPr>
        <p:txBody>
          <a:bodyPr/>
          <a:lstStyle/>
          <a:p>
            <a:r>
              <a:rPr lang="en-GB" dirty="0"/>
              <a:t>Product (limit generated by simple category called </a:t>
            </a:r>
            <a:r>
              <a:rPr lang="en-GB" b="1" dirty="0"/>
              <a:t>2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Terminal object (limit generated by empty category). Here, the functors Delta and D will map to just a single point in </a:t>
            </a:r>
            <a:r>
              <a:rPr lang="en-GB" b="1" dirty="0"/>
              <a:t>C</a:t>
            </a:r>
            <a:r>
              <a:rPr lang="en-GB" dirty="0"/>
              <a:t>. Thus the universal cone is just the cone/point that has a unique morphism from every cone/point to itself, which is the terminal object.</a:t>
            </a:r>
          </a:p>
        </p:txBody>
      </p:sp>
    </p:spTree>
    <p:extLst>
      <p:ext uri="{BB962C8B-B14F-4D97-AF65-F5344CB8AC3E}">
        <p14:creationId xmlns:p14="http://schemas.microsoft.com/office/powerpoint/2010/main" val="13466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454E-0070-4E5F-9CFB-CD98CD3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Limits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A5F9-D79B-4EC9-9FB4-195E565F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Equaliser (limit generated by two element category with parallel morphisms going between them).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7609A-96AD-4948-92CC-577DD133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83" y="2788200"/>
            <a:ext cx="197167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84307-7835-40EC-92BC-A454091A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4" y="2423957"/>
            <a:ext cx="2348242" cy="24549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2D2A60-9828-4D34-9E0A-4A6FA8B99FEA}"/>
              </a:ext>
            </a:extLst>
          </p:cNvPr>
          <p:cNvCxnSpPr/>
          <p:nvPr/>
        </p:nvCxnSpPr>
        <p:spPr>
          <a:xfrm flipH="1">
            <a:off x="3747758" y="2688187"/>
            <a:ext cx="1029515" cy="7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AF20B4-41D7-4A8F-B3D0-96658F6258C7}"/>
              </a:ext>
            </a:extLst>
          </p:cNvPr>
          <p:cNvCxnSpPr/>
          <p:nvPr/>
        </p:nvCxnSpPr>
        <p:spPr>
          <a:xfrm>
            <a:off x="5570290" y="2688187"/>
            <a:ext cx="1149292" cy="4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D770B7-6240-4095-99F2-31F9EBFA13FE}"/>
              </a:ext>
            </a:extLst>
          </p:cNvPr>
          <p:cNvSpPr txBox="1"/>
          <p:nvPr/>
        </p:nvSpPr>
        <p:spPr>
          <a:xfrm>
            <a:off x="3747758" y="3674378"/>
            <a:ext cx="234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Naturality between functors gives </a:t>
            </a:r>
            <a:r>
              <a:rPr lang="en-GB" sz="1200" dirty="0" err="1">
                <a:solidFill>
                  <a:srgbClr val="FF0000"/>
                </a:solidFill>
              </a:rPr>
              <a:t>f.p</a:t>
            </a:r>
            <a:r>
              <a:rPr lang="en-GB" sz="1200" dirty="0">
                <a:solidFill>
                  <a:srgbClr val="FF0000"/>
                </a:solidFill>
              </a:rPr>
              <a:t> = </a:t>
            </a:r>
            <a:r>
              <a:rPr lang="en-GB" sz="1200" dirty="0" err="1">
                <a:solidFill>
                  <a:srgbClr val="FF0000"/>
                </a:solidFill>
              </a:rPr>
              <a:t>q.p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FD958-5678-4041-8271-AB9AAB4F8249}"/>
              </a:ext>
            </a:extLst>
          </p:cNvPr>
          <p:cNvSpPr txBox="1"/>
          <p:nvPr/>
        </p:nvSpPr>
        <p:spPr>
          <a:xfrm>
            <a:off x="645953" y="5251909"/>
            <a:ext cx="387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Consider a = R^2, b= R and f(</a:t>
            </a:r>
            <a:r>
              <a:rPr lang="en-GB" sz="1200" dirty="0" err="1"/>
              <a:t>x,y</a:t>
            </a:r>
            <a:r>
              <a:rPr lang="en-GB" sz="1200" dirty="0"/>
              <a:t>) = 2*y + x and g(</a:t>
            </a:r>
            <a:r>
              <a:rPr lang="en-GB" sz="1200" dirty="0" err="1"/>
              <a:t>x,y</a:t>
            </a:r>
            <a:r>
              <a:rPr lang="en-GB" sz="1200" dirty="0"/>
              <a:t>) = y-x.</a:t>
            </a:r>
          </a:p>
          <a:p>
            <a:r>
              <a:rPr lang="en-GB" sz="1200" dirty="0"/>
              <a:t>Then f = g </a:t>
            </a:r>
            <a:r>
              <a:rPr lang="en-GB" sz="1200" dirty="0" err="1"/>
              <a:t>iff</a:t>
            </a:r>
            <a:r>
              <a:rPr lang="en-GB" sz="1200" dirty="0"/>
              <a:t> 2*y + x = y – x </a:t>
            </a:r>
            <a:r>
              <a:rPr lang="en-GB" sz="1200" dirty="0" err="1"/>
              <a:t>iff</a:t>
            </a:r>
            <a:r>
              <a:rPr lang="en-GB" sz="1200" dirty="0"/>
              <a:t> y = -2x </a:t>
            </a:r>
            <a:r>
              <a:rPr lang="en-GB" sz="1200" dirty="0" err="1"/>
              <a:t>iff</a:t>
            </a:r>
            <a:r>
              <a:rPr lang="en-GB" sz="1200" dirty="0"/>
              <a:t> (</a:t>
            </a:r>
            <a:r>
              <a:rPr lang="en-GB" sz="1200" dirty="0" err="1"/>
              <a:t>x,y</a:t>
            </a:r>
            <a:r>
              <a:rPr lang="en-GB" sz="1200" dirty="0"/>
              <a:t>) =(t, -2 t)</a:t>
            </a:r>
          </a:p>
          <a:p>
            <a:r>
              <a:rPr lang="en-GB" sz="1200" dirty="0"/>
              <a:t>Thus, c is then R and p(t) = (t, (-2) * t). This defines a straight-line in the plane.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C8D9F-EF4A-43E0-B1D5-4035A5D10B96}"/>
              </a:ext>
            </a:extLst>
          </p:cNvPr>
          <p:cNvSpPr txBox="1"/>
          <p:nvPr/>
        </p:nvSpPr>
        <p:spPr>
          <a:xfrm>
            <a:off x="5905851" y="5147987"/>
            <a:ext cx="329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Could also have c’ = () (singleton). And p’() =(0,0).</a:t>
            </a:r>
          </a:p>
          <a:p>
            <a:r>
              <a:rPr lang="en-GB" sz="1200" dirty="0"/>
              <a:t>Or c’ = {1, 2} with p’ = (t,-2t), but these can all be uniquely factored out. For the first, h()= 0 and for the second h(x) = x;</a:t>
            </a:r>
          </a:p>
        </p:txBody>
      </p:sp>
    </p:spTree>
    <p:extLst>
      <p:ext uri="{BB962C8B-B14F-4D97-AF65-F5344CB8AC3E}">
        <p14:creationId xmlns:p14="http://schemas.microsoft.com/office/powerpoint/2010/main" val="13529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0DA4-7EE0-4CD1-B667-91B1AAD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Limits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C93-9E1B-4A63-B093-5AF21FF5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33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Pullback (limit generated by three object category).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can think of d as consisting of pairs of elements from a to c for which f acting on the first component is equal to g acting on the second component.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7BE34-E984-4B07-A368-30C051F89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"/>
          <a:stretch/>
        </p:blipFill>
        <p:spPr>
          <a:xfrm>
            <a:off x="896923" y="2799183"/>
            <a:ext cx="3532202" cy="2059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A9622-A3D6-4E44-9356-A84DE69B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24" y="2390438"/>
            <a:ext cx="2843431" cy="269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18ED1-D614-44CC-9B9B-29145ABF0B09}"/>
              </a:ext>
            </a:extLst>
          </p:cNvPr>
          <p:cNvSpPr txBox="1"/>
          <p:nvPr/>
        </p:nvSpPr>
        <p:spPr>
          <a:xfrm>
            <a:off x="3640822" y="3087149"/>
            <a:ext cx="219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r can be ignored as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f o p = g o q = r and so is completely determined.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6E7ED4-87E0-439E-BC6A-C73EFEC13C0D}"/>
              </a:ext>
            </a:extLst>
          </p:cNvPr>
          <p:cNvCxnSpPr>
            <a:cxnSpLocks/>
          </p:cNvCxnSpPr>
          <p:nvPr/>
        </p:nvCxnSpPr>
        <p:spPr>
          <a:xfrm flipH="1">
            <a:off x="3431097" y="3733480"/>
            <a:ext cx="729842" cy="2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2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F01-48FA-4835-890D-027EE1F3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Co-Limit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C824-66D8-4348-8855-5D85F3CF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Limits have dual image in opposite categories.</a:t>
            </a:r>
          </a:p>
          <a:p>
            <a:r>
              <a:rPr lang="en-GB" dirty="0"/>
              <a:t>Invert directions in arrows of a cone, you get a co-cone.</a:t>
            </a:r>
          </a:p>
          <a:p>
            <a:r>
              <a:rPr lang="en-GB" dirty="0"/>
              <a:t>Universal co-cone is called a co-limit and this is the Initial Object in the Category of Cones.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80E61-D610-48B2-8FCF-D560B39B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27" y="3683465"/>
            <a:ext cx="3278086" cy="2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E1C8-00F8-42CD-806E-89F14F4C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EE62-DC1E-4374-BE7B-09EC2F43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already told that in C++ we can consider morphisms as arrows that connect subclasses to </a:t>
            </a:r>
            <a:r>
              <a:rPr lang="en-GB" dirty="0" err="1"/>
              <a:t>superclasses</a:t>
            </a:r>
            <a:r>
              <a:rPr lang="en-GB" dirty="0"/>
              <a:t>.</a:t>
            </a:r>
          </a:p>
          <a:p>
            <a:r>
              <a:rPr lang="en-GB" dirty="0"/>
              <a:t>In this case a pushout, d, is the class that classes a, b, c all inherit from.</a:t>
            </a:r>
          </a:p>
          <a:p>
            <a:r>
              <a:rPr lang="en-GB" dirty="0"/>
              <a:t>However, it also means that any class d’ that both a and c inherit from d also inherits from. You can think of d as having the most amount of functionality that types a and c both need.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3F51CFF-22EA-4D16-8534-6230FF1B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931" r="35850" b="8707"/>
          <a:stretch/>
        </p:blipFill>
        <p:spPr>
          <a:xfrm>
            <a:off x="9594031" y="4446165"/>
            <a:ext cx="2023288" cy="23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FD6F-90E0-4945-844F-41EF9C30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7" y="130233"/>
            <a:ext cx="10515600" cy="1325563"/>
          </a:xfrm>
        </p:spPr>
        <p:txBody>
          <a:bodyPr/>
          <a:lstStyle/>
          <a:p>
            <a:r>
              <a:rPr lang="en-GB" dirty="0"/>
              <a:t>Exercises –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5C0B-E1A3-467B-8FE3-6345422D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Here the initial category is </a:t>
            </a:r>
            <a:r>
              <a:rPr lang="en-GB" sz="2000" b="1" dirty="0"/>
              <a:t>C </a:t>
            </a:r>
            <a:r>
              <a:rPr lang="en-GB" sz="2000" dirty="0"/>
              <a:t> as well as the target category. The functor Delta still collapses all the objects onto some point c. Now, though, functor D has been replaced by  the Identity functor.</a:t>
            </a:r>
          </a:p>
          <a:p>
            <a:r>
              <a:rPr lang="en-GB" sz="2000" dirty="0"/>
              <a:t>For every cone, the apex c has a morphism going to every object in the category. </a:t>
            </a:r>
          </a:p>
          <a:p>
            <a:r>
              <a:rPr lang="en-GB" sz="2000" dirty="0"/>
              <a:t>Thus, the limit cone (which is just a cone) has a morphism, call it </a:t>
            </a:r>
            <a:r>
              <a:rPr lang="en-GB" sz="2000" dirty="0" err="1"/>
              <a:t>p_x</a:t>
            </a:r>
            <a:r>
              <a:rPr lang="en-GB" sz="2000" dirty="0"/>
              <a:t>, going to every other object in the category.</a:t>
            </a:r>
          </a:p>
          <a:p>
            <a:r>
              <a:rPr lang="en-GB" sz="2000" dirty="0"/>
              <a:t>But are the morphisms unique? </a:t>
            </a:r>
          </a:p>
          <a:p>
            <a:r>
              <a:rPr lang="en-GB" sz="2000" dirty="0"/>
              <a:t>Wish to show that if there is a morphism from object c to x, say f, then it must be equal to </a:t>
            </a:r>
            <a:r>
              <a:rPr lang="en-GB" sz="2000" dirty="0" err="1"/>
              <a:t>p_x</a:t>
            </a:r>
            <a:r>
              <a:rPr lang="en-GB" sz="2000" dirty="0"/>
              <a:t>.</a:t>
            </a:r>
          </a:p>
          <a:p>
            <a:r>
              <a:rPr lang="en-GB" sz="2000" dirty="0"/>
              <a:t>Naturality gives Gf o </a:t>
            </a:r>
            <a:r>
              <a:rPr lang="en-GB" sz="2000" dirty="0" err="1"/>
              <a:t>alpha_c</a:t>
            </a:r>
            <a:r>
              <a:rPr lang="en-GB" sz="2000" dirty="0"/>
              <a:t> = </a:t>
            </a:r>
            <a:r>
              <a:rPr lang="en-GB" sz="2000" dirty="0" err="1"/>
              <a:t>alpha_x</a:t>
            </a:r>
            <a:r>
              <a:rPr lang="en-GB" sz="2000" dirty="0"/>
              <a:t> o Ff.</a:t>
            </a:r>
          </a:p>
          <a:p>
            <a:r>
              <a:rPr lang="en-GB" sz="2000" dirty="0"/>
              <a:t>Let G = Id and F = Delta, </a:t>
            </a:r>
            <a:r>
              <a:rPr lang="en-GB" sz="2000" dirty="0" err="1"/>
              <a:t>alpha_c</a:t>
            </a:r>
            <a:r>
              <a:rPr lang="en-GB" sz="2000" dirty="0"/>
              <a:t> = </a:t>
            </a:r>
            <a:r>
              <a:rPr lang="en-GB" sz="2000" dirty="0" err="1"/>
              <a:t>p_c</a:t>
            </a:r>
            <a:r>
              <a:rPr lang="en-GB" sz="2000" dirty="0"/>
              <a:t> and </a:t>
            </a:r>
            <a:r>
              <a:rPr lang="en-GB" sz="2000" dirty="0" err="1"/>
              <a:t>alpha_x</a:t>
            </a:r>
            <a:r>
              <a:rPr lang="en-GB" sz="2000" dirty="0"/>
              <a:t> = </a:t>
            </a:r>
            <a:r>
              <a:rPr lang="en-GB" sz="2000" dirty="0" err="1"/>
              <a:t>p_x</a:t>
            </a:r>
            <a:r>
              <a:rPr lang="en-GB" sz="2000" dirty="0"/>
              <a:t>, where </a:t>
            </a:r>
            <a:r>
              <a:rPr lang="en-GB" sz="2000" dirty="0" err="1"/>
              <a:t>p_j</a:t>
            </a:r>
            <a:r>
              <a:rPr lang="en-GB" sz="2000" dirty="0"/>
              <a:t> are the components of the natural transformation.</a:t>
            </a:r>
          </a:p>
          <a:p>
            <a:r>
              <a:rPr lang="en-GB" sz="2000" dirty="0"/>
              <a:t>Then, Id(f) o </a:t>
            </a:r>
            <a:r>
              <a:rPr lang="en-GB" sz="2000" dirty="0" err="1"/>
              <a:t>p_c</a:t>
            </a:r>
            <a:r>
              <a:rPr lang="en-GB" sz="2000" dirty="0"/>
              <a:t> = </a:t>
            </a:r>
            <a:r>
              <a:rPr lang="en-GB" sz="2000" dirty="0" err="1"/>
              <a:t>p_x</a:t>
            </a:r>
            <a:r>
              <a:rPr lang="en-GB" sz="2000" dirty="0"/>
              <a:t> o </a:t>
            </a:r>
            <a:r>
              <a:rPr lang="en-GB" sz="2000" dirty="0" err="1"/>
              <a:t>Delta_c</a:t>
            </a:r>
            <a:r>
              <a:rPr lang="en-GB" sz="2000" dirty="0"/>
              <a:t>(f) and since </a:t>
            </a:r>
            <a:r>
              <a:rPr lang="en-GB" sz="2000" dirty="0" err="1"/>
              <a:t>p_c</a:t>
            </a:r>
            <a:r>
              <a:rPr lang="en-GB" sz="2000" dirty="0"/>
              <a:t> is just the identity (since in both functors c is mapped to the same object) we have f = </a:t>
            </a:r>
            <a:r>
              <a:rPr lang="en-GB" sz="2000" dirty="0" err="1"/>
              <a:t>p_x</a:t>
            </a:r>
            <a:r>
              <a:rPr lang="en-GB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A2470-91E5-4B23-AA72-1CF96EEF1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5321" r="7999"/>
          <a:stretch/>
        </p:blipFill>
        <p:spPr>
          <a:xfrm>
            <a:off x="10091957" y="5236691"/>
            <a:ext cx="1858870" cy="1627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FC76C-D6EE-446B-8519-67BDEFA3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8" y="0"/>
            <a:ext cx="17810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FAF-F054-4849-BD54-D4FD1164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B8E3-E751-4582-A97F-C6CF0A12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Subsets of a given set form a category.</a:t>
            </a:r>
          </a:p>
          <a:p>
            <a:r>
              <a:rPr lang="en-GB" dirty="0"/>
              <a:t>The pullback here, d, is a subset of both a and c.</a:t>
            </a:r>
          </a:p>
          <a:p>
            <a:r>
              <a:rPr lang="en-GB" dirty="0"/>
              <a:t>All other sets that are subsets of both a and c are also subsets of the pullback, so it’s the intersection of a and c.</a:t>
            </a:r>
          </a:p>
          <a:p>
            <a:r>
              <a:rPr lang="en-GB" dirty="0"/>
              <a:t>E.g. a = {1,2,3}, b = {1,2,3,4, 5}, c = {2,3,4}, d = {2,3}, d’ = {2}, d’’ = {3}</a:t>
            </a:r>
          </a:p>
          <a:p>
            <a:r>
              <a:rPr lang="en-GB" dirty="0"/>
              <a:t>The pushout is a set that both a and c are subsets of.</a:t>
            </a:r>
          </a:p>
          <a:p>
            <a:r>
              <a:rPr lang="en-GB" dirty="0"/>
              <a:t>Any set that both a and c are subsets of, the pushout is also a subset of. It is the union.</a:t>
            </a:r>
          </a:p>
          <a:p>
            <a:r>
              <a:rPr lang="en-GB" dirty="0"/>
              <a:t>Initial object is the empty set and Terminal object is set of all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ADA22-6A90-4EC7-9688-70B50FD6F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"/>
          <a:stretch/>
        </p:blipFill>
        <p:spPr>
          <a:xfrm>
            <a:off x="8272996" y="1434517"/>
            <a:ext cx="2164345" cy="126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6FED5-F7AA-4D32-8B88-00B8369F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977" y="1308684"/>
            <a:ext cx="1465101" cy="13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4154-B613-4DD3-BD34-301B3E2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76C6-B88A-4A44-A7F3-79752293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3016" cy="3968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co-equaliser is the dual image of the equaliser in the opposite category. So it is the co-limit and not the limit.</a:t>
            </a:r>
          </a:p>
          <a:p>
            <a:r>
              <a:rPr lang="en-GB" dirty="0"/>
              <a:t>This means that we have objects a, b and c with morphisms:</a:t>
            </a:r>
          </a:p>
          <a:p>
            <a:pPr marL="0" indent="0">
              <a:buNone/>
            </a:pPr>
            <a:r>
              <a:rPr lang="en-GB" dirty="0"/>
              <a:t>f: b to a, g: b to a, and morphisms p and q that go c from a and b, respectively. </a:t>
            </a:r>
          </a:p>
          <a:p>
            <a:pPr marL="0" indent="0">
              <a:buNone/>
            </a:pPr>
            <a:r>
              <a:rPr lang="en-GB" dirty="0"/>
              <a:t>Here, </a:t>
            </a:r>
            <a:r>
              <a:rPr lang="en-GB" dirty="0" err="1"/>
              <a:t>p.f</a:t>
            </a:r>
            <a:r>
              <a:rPr lang="en-GB" dirty="0"/>
              <a:t> = </a:t>
            </a:r>
            <a:r>
              <a:rPr lang="en-GB" dirty="0" err="1"/>
              <a:t>p.g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any other c’, p’ there</a:t>
            </a:r>
          </a:p>
          <a:p>
            <a:pPr marL="0" indent="0">
              <a:buNone/>
            </a:pPr>
            <a:r>
              <a:rPr lang="en-GB" dirty="0"/>
              <a:t>exists a unique morphism </a:t>
            </a:r>
          </a:p>
          <a:p>
            <a:pPr marL="0" indent="0">
              <a:buNone/>
            </a:pPr>
            <a:r>
              <a:rPr lang="en-GB" dirty="0"/>
              <a:t>h from c to c’ such that </a:t>
            </a:r>
          </a:p>
          <a:p>
            <a:pPr marL="0" indent="0">
              <a:buNone/>
            </a:pPr>
            <a:r>
              <a:rPr lang="en-GB" dirty="0"/>
              <a:t>h o p = p’.</a:t>
            </a:r>
          </a:p>
        </p:txBody>
      </p:sp>
      <p:pic>
        <p:nvPicPr>
          <p:cNvPr id="14" name="Picture 13" descr="A picture containing text, whiteboard, outdoor, flying&#10;&#10;Description automatically generated">
            <a:extLst>
              <a:ext uri="{FF2B5EF4-FFF2-40B4-BE49-F238E27FC236}">
                <a16:creationId xmlns:a16="http://schemas.microsoft.com/office/drawing/2014/main" id="{10BF32DA-395C-4AE3-BA4F-149388E36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 b="30340"/>
          <a:stretch/>
        </p:blipFill>
        <p:spPr>
          <a:xfrm>
            <a:off x="4617098" y="3429000"/>
            <a:ext cx="7326086" cy="31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7211-509D-44F8-BE07-B5EA499D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62B4-42D5-44AE-B47B-17D88090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Recall: when we pick a functor D from </a:t>
            </a:r>
            <a:r>
              <a:rPr lang="en-GB" sz="2000" b="1" dirty="0"/>
              <a:t>I </a:t>
            </a:r>
            <a:r>
              <a:rPr lang="en-GB" sz="2000" dirty="0"/>
              <a:t>to </a:t>
            </a:r>
            <a:r>
              <a:rPr lang="en-GB" sz="2000" b="1" dirty="0"/>
              <a:t>C </a:t>
            </a:r>
            <a:r>
              <a:rPr lang="en-GB" sz="2000" dirty="0"/>
              <a:t> we call the image a diagram.</a:t>
            </a:r>
          </a:p>
          <a:p>
            <a:r>
              <a:rPr lang="en-GB" sz="2000" dirty="0"/>
              <a:t>Consider morphisms f:a-&gt;b, g: c-&gt;b </a:t>
            </a:r>
          </a:p>
          <a:p>
            <a:r>
              <a:rPr lang="en-GB" sz="2000" dirty="0"/>
              <a:t>Pullback (towards b) is limit of the diagram generated by this category and as it is a universal construction it is unique up to isomorphism.</a:t>
            </a:r>
          </a:p>
          <a:p>
            <a:r>
              <a:rPr lang="en-GB" sz="2000" dirty="0"/>
              <a:t>Now, assume b is the terminal object of the category. Then f and g are unique (by definition) for each a and c.</a:t>
            </a:r>
          </a:p>
          <a:p>
            <a:r>
              <a:rPr lang="en-GB" sz="2000" dirty="0"/>
              <a:t>Since f and g are unique, the diagrams are in one-to-one correspondence with the pair (a, c). This is because there is no other morphism from a to b and c to b that could be chosen other than f and g in the diagram. So just defining a and c completely specifies the diagram.</a:t>
            </a:r>
          </a:p>
          <a:p>
            <a:r>
              <a:rPr lang="en-GB" sz="2000" dirty="0"/>
              <a:t>Observe that (</a:t>
            </a:r>
            <a:r>
              <a:rPr lang="en-GB" sz="2000" dirty="0" err="1"/>
              <a:t>a,c</a:t>
            </a:r>
            <a:r>
              <a:rPr lang="en-GB" sz="2000" dirty="0"/>
              <a:t>) is the discrete category </a:t>
            </a:r>
            <a:r>
              <a:rPr lang="en-GB" sz="2000" b="1" dirty="0"/>
              <a:t>2</a:t>
            </a:r>
            <a:r>
              <a:rPr lang="en-GB" sz="2000" dirty="0"/>
              <a:t>. </a:t>
            </a:r>
          </a:p>
          <a:p>
            <a:r>
              <a:rPr lang="en-GB" sz="2000" dirty="0"/>
              <a:t>The product is the limit of a diagram generated by this discrete category (</a:t>
            </a:r>
            <a:r>
              <a:rPr lang="en-GB" sz="2000" b="1" dirty="0"/>
              <a:t>2</a:t>
            </a:r>
            <a:r>
              <a:rPr lang="en-GB" sz="2000" dirty="0"/>
              <a:t>). </a:t>
            </a:r>
          </a:p>
          <a:p>
            <a:r>
              <a:rPr lang="en-GB" sz="2000" dirty="0"/>
              <a:t>Thus the pullback is a product.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DF1C3-3645-4B21-ADE2-500E4CA3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" r="12079"/>
          <a:stretch/>
        </p:blipFill>
        <p:spPr>
          <a:xfrm>
            <a:off x="9086433" y="-1808"/>
            <a:ext cx="3105567" cy="20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79E3D-6EC7-4288-AACE-A756D5D350A8}"/>
              </a:ext>
            </a:extLst>
          </p:cNvPr>
          <p:cNvSpPr txBox="1"/>
          <p:nvPr/>
        </p:nvSpPr>
        <p:spPr>
          <a:xfrm>
            <a:off x="1166070" y="1090569"/>
            <a:ext cx="10058400" cy="318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92415-2110-46E5-9709-97BF99484959}"/>
              </a:ext>
            </a:extLst>
          </p:cNvPr>
          <p:cNvSpPr txBox="1"/>
          <p:nvPr/>
        </p:nvSpPr>
        <p:spPr>
          <a:xfrm>
            <a:off x="989901" y="1090569"/>
            <a:ext cx="10175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Cones and Limits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D97F2-AE5F-46B1-BF5E-8C82BFBA0494}"/>
              </a:ext>
            </a:extLst>
          </p:cNvPr>
          <p:cNvSpPr txBox="1"/>
          <p:nvPr/>
        </p:nvSpPr>
        <p:spPr>
          <a:xfrm>
            <a:off x="1241571" y="3007641"/>
            <a:ext cx="962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“The main point is that it is possible to unify terminal objects, maximal elements, and meets, products of sets, </a:t>
            </a:r>
            <a:r>
              <a:rPr lang="en-GB" dirty="0" err="1"/>
              <a:t>preorders</a:t>
            </a:r>
            <a:r>
              <a:rPr lang="en-GB" dirty="0"/>
              <a:t>, and categories, and many other familiar friends under the scope of a single definition. In fact, they’re all just terminal objects in different categories.”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D34B-A156-44C1-85D9-414DD2060BD7}"/>
              </a:ext>
            </a:extLst>
          </p:cNvPr>
          <p:cNvSpPr txBox="1"/>
          <p:nvPr/>
        </p:nvSpPr>
        <p:spPr>
          <a:xfrm>
            <a:off x="1166070" y="2699864"/>
            <a:ext cx="202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Fong and Spivak: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EB04-8166-4E76-B4B6-3AC0E4BA6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7"/>
          <a:stretch/>
        </p:blipFill>
        <p:spPr>
          <a:xfrm>
            <a:off x="9865585" y="4096593"/>
            <a:ext cx="2178634" cy="27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7FB9-10C5-40AF-A981-6A9EECB6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0DE1-F8E1-4377-9928-4B39381A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Exact same idea as 5) except using co-limits.</a:t>
            </a:r>
          </a:p>
        </p:txBody>
      </p:sp>
    </p:spTree>
    <p:extLst>
      <p:ext uri="{BB962C8B-B14F-4D97-AF65-F5344CB8AC3E}">
        <p14:creationId xmlns:p14="http://schemas.microsoft.com/office/powerpoint/2010/main" val="38634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0C1A9-4574-4E23-BB7A-7AB5572D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51" y="2211211"/>
            <a:ext cx="10449591" cy="1864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F0A471-8992-4538-9114-098180A7961C}"/>
              </a:ext>
            </a:extLst>
          </p:cNvPr>
          <p:cNvSpPr txBox="1"/>
          <p:nvPr/>
        </p:nvSpPr>
        <p:spPr>
          <a:xfrm>
            <a:off x="1197151" y="1930399"/>
            <a:ext cx="68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Fong and Spivak: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F4F19-D845-4A2D-8C02-73A1A9D1C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31"/>
          <a:stretch/>
        </p:blipFill>
        <p:spPr>
          <a:xfrm>
            <a:off x="9907123" y="4075289"/>
            <a:ext cx="2284877" cy="27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7C546-6A35-4436-86D7-86452C02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6" y="1603022"/>
            <a:ext cx="10281573" cy="375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A790C-0368-4C66-A73E-443B8C4F6C33}"/>
              </a:ext>
            </a:extLst>
          </p:cNvPr>
          <p:cNvSpPr txBox="1"/>
          <p:nvPr/>
        </p:nvSpPr>
        <p:spPr>
          <a:xfrm>
            <a:off x="1108364" y="1043709"/>
            <a:ext cx="3990109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Fong and Spivak: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E4758-A936-4496-B898-CBAE15A6E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2" r="13182"/>
          <a:stretch/>
        </p:blipFill>
        <p:spPr>
          <a:xfrm>
            <a:off x="10022217" y="4096593"/>
            <a:ext cx="2105892" cy="27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C2E-C5AD-4CD1-8BDC-52DC199D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for Cone and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3357-C050-4CD5-9C6E-7CF20F20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of Product for arbitrary category </a:t>
            </a:r>
            <a:r>
              <a:rPr lang="en-GB" b="1" dirty="0"/>
              <a:t> C</a:t>
            </a:r>
            <a:r>
              <a:rPr lang="en-GB" dirty="0"/>
              <a:t>, which has objects {a, b, c}.</a:t>
            </a:r>
          </a:p>
          <a:p>
            <a:r>
              <a:rPr lang="en-GB" dirty="0"/>
              <a:t>Functor, D, from the category </a:t>
            </a:r>
            <a:r>
              <a:rPr lang="en-GB" b="1" dirty="0"/>
              <a:t>2 </a:t>
            </a:r>
            <a:r>
              <a:rPr lang="en-GB" dirty="0"/>
              <a:t> to </a:t>
            </a:r>
            <a:r>
              <a:rPr lang="en-GB" b="1" dirty="0"/>
              <a:t>C, </a:t>
            </a:r>
            <a:r>
              <a:rPr lang="en-GB" dirty="0" err="1"/>
              <a:t>s.t.</a:t>
            </a:r>
            <a:r>
              <a:rPr lang="en-GB" dirty="0"/>
              <a:t> D(1) = a and D(2) = b.</a:t>
            </a:r>
            <a:endParaRPr lang="en-GB" b="1" dirty="0"/>
          </a:p>
          <a:p>
            <a:r>
              <a:rPr lang="en-GB" dirty="0"/>
              <a:t>Functor Delta that collapses all objects of </a:t>
            </a:r>
            <a:r>
              <a:rPr lang="en-GB" b="1" dirty="0"/>
              <a:t>2 </a:t>
            </a:r>
            <a:r>
              <a:rPr lang="en-GB" dirty="0"/>
              <a:t> to one element, c, in </a:t>
            </a:r>
            <a:r>
              <a:rPr lang="en-GB" b="1" dirty="0"/>
              <a:t>C</a:t>
            </a:r>
            <a:r>
              <a:rPr lang="en-GB" dirty="0"/>
              <a:t>.</a:t>
            </a:r>
          </a:p>
          <a:p>
            <a:r>
              <a:rPr lang="en-GB" dirty="0"/>
              <a:t>Natural transformations between D and Delta? If naturality is satisfied we have that c is a Product of a and b in </a:t>
            </a:r>
            <a:r>
              <a:rPr lang="en-GB" b="1" dirty="0"/>
              <a:t>C</a:t>
            </a:r>
            <a:r>
              <a:rPr lang="en-GB" dirty="0"/>
              <a:t>. This depends on the exact nature of </a:t>
            </a:r>
            <a:r>
              <a:rPr lang="en-GB" b="1" dirty="0"/>
              <a:t>C</a:t>
            </a:r>
            <a:r>
              <a:rPr lang="en-GB" dirty="0"/>
              <a:t>.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7E819-B3D3-45DF-B545-B1E3B1FD0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" r="17174"/>
          <a:stretch/>
        </p:blipFill>
        <p:spPr>
          <a:xfrm>
            <a:off x="8238836" y="4284433"/>
            <a:ext cx="3953164" cy="257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5F6A9-0871-4F02-BD8B-7B7C87EA9E4B}"/>
              </a:ext>
            </a:extLst>
          </p:cNvPr>
          <p:cNvSpPr txBox="1"/>
          <p:nvPr/>
        </p:nvSpPr>
        <p:spPr>
          <a:xfrm>
            <a:off x="6278354" y="5253633"/>
            <a:ext cx="174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 and q are components of natural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030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2F59-74DB-4B94-A97D-D7EDCFAD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AC88-A96C-49BB-AEDB-06B35805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general, we can change our source category. Doesn’t always have to be </a:t>
            </a:r>
            <a:r>
              <a:rPr lang="en-GB" b="1" dirty="0"/>
              <a:t>2</a:t>
            </a:r>
            <a:r>
              <a:rPr lang="en-GB" dirty="0"/>
              <a:t>, like in previous slide. Depending on what we’re interested in we could choose other categories that have non-trivial morphisms.</a:t>
            </a:r>
          </a:p>
          <a:p>
            <a:r>
              <a:rPr lang="en-GB" dirty="0"/>
              <a:t>If we impose the naturality condition on the two functors, D and Delta, we will get a transformation called a cone.</a:t>
            </a:r>
          </a:p>
          <a:p>
            <a:r>
              <a:rPr lang="en-GB" dirty="0"/>
              <a:t>The image of Delta is the apex of the cone.</a:t>
            </a:r>
          </a:p>
          <a:p>
            <a:r>
              <a:rPr lang="en-GB" dirty="0"/>
              <a:t>The image of D forms the 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6C373-83D5-495E-B271-028BA1B4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126" y="4199290"/>
            <a:ext cx="3236208" cy="2408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8B4D9-5C47-4CF8-8BA2-BA18DB0A9831}"/>
              </a:ext>
            </a:extLst>
          </p:cNvPr>
          <p:cNvSpPr txBox="1"/>
          <p:nvPr/>
        </p:nvSpPr>
        <p:spPr>
          <a:xfrm>
            <a:off x="6437745" y="5597236"/>
            <a:ext cx="17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Source category has 3 objects, not 2, here!</a:t>
            </a:r>
          </a:p>
        </p:txBody>
      </p:sp>
    </p:spTree>
    <p:extLst>
      <p:ext uri="{BB962C8B-B14F-4D97-AF65-F5344CB8AC3E}">
        <p14:creationId xmlns:p14="http://schemas.microsoft.com/office/powerpoint/2010/main" val="69472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6637-36F3-4687-8C67-0B56AF1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81B-2E12-4C22-83A3-E23CB57D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3158"/>
          </a:xfrm>
        </p:spPr>
        <p:txBody>
          <a:bodyPr>
            <a:normAutofit/>
          </a:bodyPr>
          <a:lstStyle/>
          <a:p>
            <a:r>
              <a:rPr lang="en-GB" dirty="0"/>
              <a:t>It’s possible to have many cones (i.e. different apexes) depending on how we define Delta (our constant functor) – we want a universal cone for a given base.</a:t>
            </a:r>
          </a:p>
          <a:p>
            <a:r>
              <a:rPr lang="en-GB" dirty="0"/>
              <a:t>Define Category of Cones, where each object is a cone based on the given functor D.</a:t>
            </a:r>
          </a:p>
          <a:p>
            <a:r>
              <a:rPr lang="en-GB" dirty="0"/>
              <a:t>Morphisms in this Category of Cones are morphisms between apexes.</a:t>
            </a:r>
          </a:p>
          <a:p>
            <a:r>
              <a:rPr lang="en-GB" dirty="0"/>
              <a:t>We impose the extra condition that the triangles that have one side as the factorising morphism all commute (like Product).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8EB17-913D-4B14-824A-5A6CC6F73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7" b="7307"/>
          <a:stretch/>
        </p:blipFill>
        <p:spPr>
          <a:xfrm>
            <a:off x="9454441" y="4811085"/>
            <a:ext cx="2544612" cy="2046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21516F-1DE2-496D-9521-9CC55610D258}"/>
              </a:ext>
            </a:extLst>
          </p:cNvPr>
          <p:cNvSpPr txBox="1">
            <a:spLocks/>
          </p:cNvSpPr>
          <p:nvPr/>
        </p:nvSpPr>
        <p:spPr>
          <a:xfrm>
            <a:off x="838200" y="5234322"/>
            <a:ext cx="8121242" cy="125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Recall “Commute: Any directed path with same start and end points leads to the same result.”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E1308-7BB3-44CC-B1FC-881B0C5370EA}"/>
              </a:ext>
            </a:extLst>
          </p:cNvPr>
          <p:cNvSpPr txBox="1"/>
          <p:nvPr/>
        </p:nvSpPr>
        <p:spPr>
          <a:xfrm>
            <a:off x="9278224" y="5050172"/>
            <a:ext cx="964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h is factorizing morphism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51C43-8702-40F7-B096-100F4D9FD541}"/>
              </a:ext>
            </a:extLst>
          </p:cNvPr>
          <p:cNvCxnSpPr/>
          <p:nvPr/>
        </p:nvCxnSpPr>
        <p:spPr>
          <a:xfrm>
            <a:off x="8623883" y="4882393"/>
            <a:ext cx="1619075" cy="28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37CE-0F20-4D5B-AE07-2468D350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Cone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378C-900A-4669-A82C-4E31F438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Universal Cone is the Terminal Object in the category of Cones.</a:t>
            </a:r>
          </a:p>
          <a:p>
            <a:r>
              <a:rPr lang="en-GB" dirty="0"/>
              <a:t>Recall TO: “the object with one and only one morphism coming to it from any object in the category.”</a:t>
            </a:r>
          </a:p>
          <a:p>
            <a:r>
              <a:rPr lang="en-GB" dirty="0"/>
              <a:t>This implies there is a unique morphism from any other cone to the apex of the universal cone.</a:t>
            </a:r>
          </a:p>
          <a:p>
            <a:r>
              <a:rPr lang="en-GB" dirty="0"/>
              <a:t>The Universal Cone is called the Limit of the diagram D.</a:t>
            </a:r>
          </a:p>
          <a:p>
            <a:r>
              <a:rPr lang="en-GB" dirty="0"/>
              <a:t>We also call the apex of this cone the Limit.</a:t>
            </a:r>
          </a:p>
          <a:p>
            <a:r>
              <a:rPr lang="en-GB" dirty="0"/>
              <a:t>The limit embodies the properties of the whole diagram (this the image of the functor D) in a single object.</a:t>
            </a:r>
          </a:p>
          <a:p>
            <a:r>
              <a:rPr lang="en-GB" dirty="0"/>
              <a:t>For example, the limit of the two object diagram is the Product.</a:t>
            </a:r>
          </a:p>
        </p:txBody>
      </p:sp>
    </p:spTree>
    <p:extLst>
      <p:ext uri="{BB962C8B-B14F-4D97-AF65-F5344CB8AC3E}">
        <p14:creationId xmlns:p14="http://schemas.microsoft.com/office/powerpoint/2010/main" val="268235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DF36-8418-4F9C-B60E-DF379608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 as a Natural Isomorphism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2191-8C3D-4E46-B139-4331AD8F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Comparing cones with the commutativity condition is somewhat messy. Commutativity itself suggests some sort of natural transformation.</a:t>
            </a:r>
          </a:p>
          <a:p>
            <a:r>
              <a:rPr lang="en-GB" dirty="0"/>
              <a:t>Motivation: Given any cone there is a unique morphism of a special kind (this is what the Limit gives if it exists) to </a:t>
            </a:r>
            <a:r>
              <a:rPr lang="en-GB" b="1" dirty="0" err="1"/>
              <a:t>Lim</a:t>
            </a:r>
            <a:r>
              <a:rPr lang="en-GB" dirty="0" err="1"/>
              <a:t>D</a:t>
            </a:r>
            <a:r>
              <a:rPr lang="en-GB" dirty="0"/>
              <a:t>.</a:t>
            </a:r>
          </a:p>
          <a:p>
            <a:r>
              <a:rPr lang="en-GB" dirty="0"/>
              <a:t>Want to pick for each c (object in Category </a:t>
            </a:r>
            <a:r>
              <a:rPr lang="en-GB" b="1" dirty="0"/>
              <a:t>C</a:t>
            </a:r>
            <a:r>
              <a:rPr lang="en-GB" dirty="0"/>
              <a:t>) one morphism from the set </a:t>
            </a:r>
            <a:r>
              <a:rPr lang="en-GB" b="1" dirty="0"/>
              <a:t>C</a:t>
            </a:r>
            <a:r>
              <a:rPr lang="en-GB" dirty="0"/>
              <a:t>(c, </a:t>
            </a:r>
            <a:r>
              <a:rPr lang="en-GB" b="1" dirty="0" err="1"/>
              <a:t>Lim</a:t>
            </a:r>
            <a:r>
              <a:rPr lang="en-GB" dirty="0" err="1"/>
              <a:t>D</a:t>
            </a:r>
            <a:r>
              <a:rPr lang="en-GB" dirty="0"/>
              <a:t>) that satisfies the particular commutativity condition, (with </a:t>
            </a:r>
            <a:r>
              <a:rPr lang="en-GB" b="1" dirty="0" err="1"/>
              <a:t>Lim</a:t>
            </a:r>
            <a:r>
              <a:rPr lang="en-GB" dirty="0" err="1"/>
              <a:t>D</a:t>
            </a:r>
            <a:r>
              <a:rPr lang="en-GB" dirty="0"/>
              <a:t> as the apex of the universal cone).</a:t>
            </a:r>
          </a:p>
        </p:txBody>
      </p:sp>
    </p:spTree>
    <p:extLst>
      <p:ext uri="{BB962C8B-B14F-4D97-AF65-F5344CB8AC3E}">
        <p14:creationId xmlns:p14="http://schemas.microsoft.com/office/powerpoint/2010/main" val="356472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1839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Limits and Co-Limits</vt:lpstr>
      <vt:lpstr>PowerPoint Presentation</vt:lpstr>
      <vt:lpstr>PowerPoint Presentation</vt:lpstr>
      <vt:lpstr>PowerPoint Presentation</vt:lpstr>
      <vt:lpstr>Motivation for Cone and Limit</vt:lpstr>
      <vt:lpstr>Cone </vt:lpstr>
      <vt:lpstr>Universal Cone</vt:lpstr>
      <vt:lpstr>Universal Cone (cont.)</vt:lpstr>
      <vt:lpstr>Limit as a Natural Isomorphism</vt:lpstr>
      <vt:lpstr>Limit as a Natural Isomorphism (cont.)</vt:lpstr>
      <vt:lpstr>Examples of Limits</vt:lpstr>
      <vt:lpstr>Examples of Limits (cont.)</vt:lpstr>
      <vt:lpstr>Examples of Limits (cont.)</vt:lpstr>
      <vt:lpstr>Co-Limit</vt:lpstr>
      <vt:lpstr>Exercises – Q1</vt:lpstr>
      <vt:lpstr>Exercises – Q2</vt:lpstr>
      <vt:lpstr>Exercises – Q3</vt:lpstr>
      <vt:lpstr>Exercises – Q4</vt:lpstr>
      <vt:lpstr>Exercises – Q5</vt:lpstr>
      <vt:lpstr>Exercises – Q6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Judge</dc:creator>
  <cp:lastModifiedBy>Edmund Judge</cp:lastModifiedBy>
  <cp:revision>175</cp:revision>
  <dcterms:created xsi:type="dcterms:W3CDTF">2020-11-20T08:34:29Z</dcterms:created>
  <dcterms:modified xsi:type="dcterms:W3CDTF">2020-11-30T14:09:59Z</dcterms:modified>
</cp:coreProperties>
</file>