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  <p:sldId id="269" r:id="rId9"/>
    <p:sldId id="270" r:id="rId10"/>
    <p:sldId id="260" r:id="rId11"/>
    <p:sldId id="264" r:id="rId12"/>
    <p:sldId id="265" r:id="rId13"/>
    <p:sldId id="266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Judge" initials="EJ" lastIdx="1" clrIdx="0">
    <p:extLst>
      <p:ext uri="{19B8F6BF-5375-455C-9EA6-DF929625EA0E}">
        <p15:presenceInfo xmlns:p15="http://schemas.microsoft.com/office/powerpoint/2012/main" userId="S::ejudge@meddbase.com::2bcbeddf-5d89-4807-b985-629d513ab3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1A66-10CB-41A6-93FC-9CF09E0D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E8847-7142-4D8E-BF00-8B4C8111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9382-4847-43F5-A94C-51F058EA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F8BE-C5F3-401C-BC9D-F3C1D75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50C3-A47E-4BBB-AF34-FC0EA8C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04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7D7B-BDF0-4B1B-A650-4DA2621F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96ABE-2E49-4C50-BC10-119177AC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AB14-D31A-4695-8144-4DEA0598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6E72-1D5B-4070-9FE3-BBC56AFF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775C-E376-4ED8-A999-D83484FE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AF9BA-1C4B-4329-9410-3A8E41A3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DCCF-9914-46C3-A20F-82073D81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C053-56DF-4EEF-819B-D841DFFA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36D3-5D2B-482C-A342-32A72CE4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C76B-3856-4583-BABE-8B9F19B0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8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D745-289C-4017-883A-5BC28D78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1C5D-2F42-4340-8F8D-B745E0FB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9BCC-B276-40E6-975D-A7926D4A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6A94-9DA8-46AD-8818-441F547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E1D-51C1-4151-AC43-D4942C9D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4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F08B-A234-435B-A345-0BACF55B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05DE-775E-4328-B39A-53385C50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12D5-8C4C-436A-A11E-42D93D7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9AAF-5156-46B7-82AF-4AB68194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814B-4E6E-48BC-86C5-986A47B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9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9012-0B32-46BD-BBC7-0C73A756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2359-7987-4B77-8E23-49187A2F6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9A16C-CF47-4A52-8E48-58E70F5B8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156E6-4734-4571-850B-85CB63A9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1E26-AF20-4A20-89AC-17BD9EE4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7850-8E5E-4BD0-8460-85F83037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A249-D2EC-4FC4-A4E7-32F54EF9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02C9-FFE5-47F5-8580-1B30245F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E541-B78E-41CE-BAB8-4C8D8955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4A485-FE23-44CC-8704-7EE8016DF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F524-E955-4CC4-954B-76B1EC10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263C4-6176-4044-B9A2-06F3AE43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ECEFA-F2C9-4E87-9A94-369FEC36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5E07F-8C3E-4654-B517-0B09C524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8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D8A6-1F70-488C-A7D6-D5FC4239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7360B-E7D0-4CC5-B4B8-055E437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E63B8-0935-4898-8A64-432AF3E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B023F-812F-4080-8EF2-F243B685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D0E21-6A55-446B-9EFF-AEA07FC6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7A32B-30AE-40C3-B7A5-ACE0C6F8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4CAD-5186-4598-9465-8F1A8748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5636-9773-425A-B997-3B6BF048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592C-F425-4C04-891B-546DD5D3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0E492-FCF9-4F65-86CC-BD19FDA6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775B8-B64E-465E-9F2E-D528E021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DCAE-1735-412B-8440-5264F118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63720-C78F-487D-89A5-12AA214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4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BF52-20F9-41A4-966E-6CAADAD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B6968-015D-4C86-8230-8D3282197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7933-CB13-40D7-BBC6-786C8BD0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114C-0D2E-46D1-8C14-D8FDBEE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C0B37-AE1B-44D6-9EAE-D8BE79F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7556F-44B3-4612-B050-3AD317E5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1231A-2325-44DF-850E-8B6214EC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EF50-1D65-4AA5-82AE-B4628B07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9EBA-B296-4C8B-BB26-4D7668A67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4B36-A130-41C0-AD3F-F70246471107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F18C-0BC6-464E-8042-304F8906F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8181-9761-4DB7-A3FA-FBE06299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7EED-2C9D-444E-A002-2B522900C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7C20-7046-4763-8B3F-3C0E16A67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Representable Functors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CB664-94DE-4D49-B54E-46FA966CA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14</a:t>
            </a:r>
          </a:p>
        </p:txBody>
      </p:sp>
    </p:spTree>
    <p:extLst>
      <p:ext uri="{BB962C8B-B14F-4D97-AF65-F5344CB8AC3E}">
        <p14:creationId xmlns:p14="http://schemas.microsoft.com/office/powerpoint/2010/main" val="16314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1FB-84C7-44CB-88F3-A173D82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3DC-F120-48E5-A12D-C357E2BB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5719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Show that the </a:t>
            </a:r>
            <a:r>
              <a:rPr lang="en-GB" sz="2000" dirty="0" err="1"/>
              <a:t>hom</a:t>
            </a:r>
            <a:r>
              <a:rPr lang="en-GB" sz="2000" dirty="0"/>
              <a:t>-functors map identity morphisms in </a:t>
            </a:r>
            <a:r>
              <a:rPr lang="en-GB" sz="2000" b="1" dirty="0"/>
              <a:t>C </a:t>
            </a:r>
            <a:r>
              <a:rPr lang="en-GB" sz="2000" dirty="0"/>
              <a:t> to corresponding identity functions in </a:t>
            </a:r>
            <a:r>
              <a:rPr lang="en-GB" sz="2000" b="1" dirty="0"/>
              <a:t>Set</a:t>
            </a:r>
            <a:r>
              <a:rPr lang="en-GB" sz="2000" dirty="0"/>
              <a:t>.</a:t>
            </a:r>
          </a:p>
          <a:p>
            <a:r>
              <a:rPr lang="en-GB" sz="2000" dirty="0"/>
              <a:t>Any Id in </a:t>
            </a:r>
            <a:r>
              <a:rPr lang="en-GB" sz="2000" b="1" dirty="0"/>
              <a:t>C </a:t>
            </a:r>
            <a:r>
              <a:rPr lang="en-GB" sz="2000" dirty="0"/>
              <a:t> will get mapped to a morphism/function in </a:t>
            </a:r>
            <a:r>
              <a:rPr lang="en-GB" sz="2000" b="1" dirty="0"/>
              <a:t>Set</a:t>
            </a:r>
            <a:r>
              <a:rPr lang="en-GB" sz="2000" dirty="0"/>
              <a:t>, since functors preserve structure. Moreover, it will be a morphism from the same object to itself because of this structure preserving property. But is it an Identity?</a:t>
            </a:r>
          </a:p>
          <a:p>
            <a:r>
              <a:rPr lang="en-GB" sz="2000" dirty="0"/>
              <a:t>WTS: For any x in </a:t>
            </a:r>
            <a:r>
              <a:rPr lang="en-GB" sz="2000" b="1" dirty="0"/>
              <a:t>C</a:t>
            </a:r>
            <a:r>
              <a:rPr lang="en-GB" sz="2000" dirty="0"/>
              <a:t>, we get </a:t>
            </a:r>
            <a:r>
              <a:rPr lang="en-GB" sz="2000" dirty="0" err="1"/>
              <a:t>Id_x</a:t>
            </a:r>
            <a:r>
              <a:rPr lang="en-GB" sz="2000" dirty="0"/>
              <a:t> mapped to an identity in </a:t>
            </a:r>
            <a:r>
              <a:rPr lang="en-GB" sz="2000" b="1" dirty="0"/>
              <a:t>Set. </a:t>
            </a:r>
            <a:r>
              <a:rPr lang="en-GB" sz="2000" dirty="0"/>
              <a:t>Specifically, for any h in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),        </a:t>
            </a:r>
            <a:r>
              <a:rPr lang="en-GB" sz="2000" b="1" dirty="0"/>
              <a:t>C</a:t>
            </a:r>
            <a:r>
              <a:rPr lang="en-GB" sz="2000" dirty="0"/>
              <a:t>(a,-)</a:t>
            </a:r>
            <a:r>
              <a:rPr lang="en-GB" sz="2000" dirty="0" err="1"/>
              <a:t>Id_x</a:t>
            </a:r>
            <a:r>
              <a:rPr lang="en-GB" sz="2000" dirty="0"/>
              <a:t> (i.e. the morphism </a:t>
            </a:r>
            <a:r>
              <a:rPr lang="en-GB" sz="2000" dirty="0" err="1"/>
              <a:t>Id_x</a:t>
            </a:r>
            <a:r>
              <a:rPr lang="en-GB" sz="2000" dirty="0"/>
              <a:t> under the hom-set functor) will be a morphism that maps h to h.</a:t>
            </a:r>
          </a:p>
          <a:p>
            <a:r>
              <a:rPr lang="en-GB" sz="2000" dirty="0"/>
              <a:t>We know from earlier that the hom-set functor on a morphism, f, gives a new morphism in </a:t>
            </a:r>
            <a:r>
              <a:rPr lang="en-GB" sz="2000" b="1" dirty="0"/>
              <a:t>Set</a:t>
            </a:r>
            <a:r>
              <a:rPr lang="en-GB" sz="2000" dirty="0"/>
              <a:t> such that for all h in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 we have </a:t>
            </a:r>
            <a:r>
              <a:rPr lang="en-GB" sz="2000" b="1" dirty="0"/>
              <a:t>C</a:t>
            </a:r>
            <a:r>
              <a:rPr lang="en-GB" sz="2000" dirty="0"/>
              <a:t>(a,-)f := f o h.</a:t>
            </a:r>
          </a:p>
          <a:p>
            <a:r>
              <a:rPr lang="en-GB" sz="2000" dirty="0"/>
              <a:t>But f here is just an identity. This means </a:t>
            </a:r>
            <a:r>
              <a:rPr lang="en-GB" sz="2000" b="1" dirty="0"/>
              <a:t>C</a:t>
            </a:r>
            <a:r>
              <a:rPr lang="en-GB" sz="2000" dirty="0"/>
              <a:t>(a,-)f : = f o h = Id o h = h for all h.</a:t>
            </a:r>
          </a:p>
          <a:p>
            <a:r>
              <a:rPr lang="en-GB" sz="2000" dirty="0"/>
              <a:t>In this case </a:t>
            </a:r>
            <a:r>
              <a:rPr lang="en-GB" sz="2000" b="1" dirty="0"/>
              <a:t>C</a:t>
            </a:r>
            <a:r>
              <a:rPr lang="en-GB" sz="2000" dirty="0"/>
              <a:t>(a,-) f is just the identity, i.e. when f is an identity function it gets mapped under the </a:t>
            </a:r>
            <a:r>
              <a:rPr lang="en-GB" sz="2000" dirty="0" err="1"/>
              <a:t>hom</a:t>
            </a:r>
            <a:r>
              <a:rPr lang="en-GB" sz="2000" dirty="0"/>
              <a:t>-functor to an identity morphism in </a:t>
            </a:r>
            <a:r>
              <a:rPr lang="en-GB" sz="2000" b="1" dirty="0"/>
              <a:t>Set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7158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1FB-84C7-44CB-88F3-A173D82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Exercises – Q2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3DC-F120-48E5-A12D-C357E2BB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1543574"/>
            <a:ext cx="10607180" cy="4633389"/>
          </a:xfrm>
        </p:spPr>
        <p:txBody>
          <a:bodyPr/>
          <a:lstStyle/>
          <a:p>
            <a:r>
              <a:rPr lang="en-GB" sz="2000" dirty="0"/>
              <a:t>Show that the Maybe functor (F) is not representable. (Recall Maybe takes an object x and maps it to Maybe x)</a:t>
            </a:r>
          </a:p>
          <a:p>
            <a:r>
              <a:rPr lang="en-GB" sz="2000" dirty="0"/>
              <a:t>This is similar to the List functor he discusses about in the notes and video (36 min into it).</a:t>
            </a:r>
          </a:p>
          <a:p>
            <a:r>
              <a:rPr lang="en-GB" sz="2000" dirty="0"/>
              <a:t>If it is representable there will be an invertible Natural Transformation from F to </a:t>
            </a:r>
            <a:r>
              <a:rPr lang="en-GB" sz="2000" b="1" dirty="0"/>
              <a:t>C</a:t>
            </a:r>
            <a:r>
              <a:rPr lang="en-GB" sz="2000" dirty="0"/>
              <a:t>(a,-) for some a in </a:t>
            </a:r>
            <a:r>
              <a:rPr lang="en-GB" sz="2000" b="1" dirty="0"/>
              <a:t>C.</a:t>
            </a:r>
            <a:endParaRPr lang="en-GB" sz="2000" dirty="0"/>
          </a:p>
          <a:p>
            <a:r>
              <a:rPr lang="en-GB" sz="2000" dirty="0"/>
              <a:t>Note that the </a:t>
            </a:r>
            <a:r>
              <a:rPr lang="en-GB" sz="2000" dirty="0" err="1"/>
              <a:t>hom</a:t>
            </a:r>
            <a:r>
              <a:rPr lang="en-GB" sz="2000" dirty="0"/>
              <a:t>-functor maps an object x to a morphism that maps a to x. Thus, we can say that </a:t>
            </a:r>
            <a:r>
              <a:rPr lang="en-GB" sz="2000" b="1" dirty="0"/>
              <a:t>C</a:t>
            </a:r>
            <a:r>
              <a:rPr lang="en-GB" sz="2000" dirty="0"/>
              <a:t>(a,-)x gives a-&gt;x, i.e., the object x is mapped to a function.</a:t>
            </a:r>
          </a:p>
          <a:p>
            <a:r>
              <a:rPr lang="en-GB" sz="2000" dirty="0"/>
              <a:t>Let a be Int. Then for all x, there should be an alpha : (Int -&gt;x) -&gt; Maybe (x).</a:t>
            </a:r>
          </a:p>
          <a:p>
            <a:r>
              <a:rPr lang="en-GB" sz="2000" dirty="0"/>
              <a:t>Similarly there should be a beta: Maybe (x) -&gt; (Int -&gt;x) (i.e. we take a Maybe(x) and return a function that returns x)</a:t>
            </a:r>
          </a:p>
          <a:p>
            <a:r>
              <a:rPr lang="en-GB" sz="2000" dirty="0"/>
              <a:t>But with beta if we have a Nothing then we can’t get the arbitrary x out. (Similar to Empty List). </a:t>
            </a:r>
          </a:p>
        </p:txBody>
      </p:sp>
    </p:spTree>
    <p:extLst>
      <p:ext uri="{BB962C8B-B14F-4D97-AF65-F5344CB8AC3E}">
        <p14:creationId xmlns:p14="http://schemas.microsoft.com/office/powerpoint/2010/main" val="245311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1FB-84C7-44CB-88F3-A173D82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3DC-F120-48E5-A12D-C357E2BB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 the Reader functor, F, representable? It is.</a:t>
            </a:r>
          </a:p>
          <a:p>
            <a:r>
              <a:rPr lang="en-GB" dirty="0"/>
              <a:t>Recall that the Reader functor is such that it takes any type x and maps it to the type a-&gt;x, for some specified a (with </a:t>
            </a:r>
            <a:r>
              <a:rPr lang="en-GB" dirty="0" err="1"/>
              <a:t>fmap</a:t>
            </a:r>
            <a:r>
              <a:rPr lang="en-GB" dirty="0"/>
              <a:t>:: (x-&gt;y) -&gt; (a-&gt;x) -&gt; (a-&gt;x))</a:t>
            </a:r>
          </a:p>
          <a:p>
            <a:r>
              <a:rPr lang="en-GB" dirty="0"/>
              <a:t>In this case, if we let a be the same for both functors, we need a natural transformation alpha : (a -&gt; x) -&gt; (a -&gt; x),</a:t>
            </a:r>
          </a:p>
          <a:p>
            <a:r>
              <a:rPr lang="en-GB" dirty="0"/>
              <a:t>Which is just the Identity, which we know exists.</a:t>
            </a:r>
          </a:p>
          <a:p>
            <a:r>
              <a:rPr lang="en-GB" dirty="0"/>
              <a:t>The same with Beta and thus the Reader Functor is Representable.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54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1FB-84C7-44CB-88F3-A173D82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3DC-F120-48E5-A12D-C357E2BB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Stream representation, </a:t>
            </a:r>
            <a:r>
              <a:rPr lang="en-GB" dirty="0" err="1"/>
              <a:t>memoize</a:t>
            </a:r>
            <a:r>
              <a:rPr lang="en-GB" dirty="0"/>
              <a:t> a function that squares its argument.</a:t>
            </a:r>
          </a:p>
          <a:p>
            <a:r>
              <a:rPr lang="en-US" altLang="en-US" dirty="0"/>
              <a:t>So here we have a stream represented by the Natural Numbers. Let the function, f, from a (Natural Numbers) to X (which will be our squares) be defined such that f =: x^2. </a:t>
            </a:r>
          </a:p>
          <a:p>
            <a:r>
              <a:rPr lang="en-US" altLang="en-US" dirty="0"/>
              <a:t>We create an instance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altLang="en-US" dirty="0">
                <a:cs typeface="Courier New" panose="02070309020205020404" pitchFamily="49" charset="0"/>
              </a:rPr>
              <a:t>class and </a:t>
            </a:r>
            <a:r>
              <a:rPr lang="en-US" altLang="en-US" dirty="0"/>
              <a:t>apply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US" altLang="en-US" dirty="0"/>
              <a:t> to the function f we have just defined.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8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72F3-D0B2-48AB-B4CD-ABD6DE65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Q4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18AFB-D11B-4EF0-9702-1BAA3013E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5572125" cy="388620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CFBA5-4DC5-42A7-8F2C-5E2FCD747BED}"/>
              </a:ext>
            </a:extLst>
          </p:cNvPr>
          <p:cNvCxnSpPr/>
          <p:nvPr/>
        </p:nvCxnSpPr>
        <p:spPr>
          <a:xfrm flipH="1" flipV="1">
            <a:off x="1551963" y="5276675"/>
            <a:ext cx="662731" cy="11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72E35B-5D11-4B5C-AC23-5E22A0436510}"/>
              </a:ext>
            </a:extLst>
          </p:cNvPr>
          <p:cNvSpPr txBox="1"/>
          <p:nvPr/>
        </p:nvSpPr>
        <p:spPr>
          <a:xfrm>
            <a:off x="2357306" y="6040073"/>
            <a:ext cx="23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Will return 16</a:t>
            </a:r>
          </a:p>
        </p:txBody>
      </p:sp>
    </p:spTree>
    <p:extLst>
      <p:ext uri="{BB962C8B-B14F-4D97-AF65-F5344CB8AC3E}">
        <p14:creationId xmlns:p14="http://schemas.microsoft.com/office/powerpoint/2010/main" val="150888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1FB-84C7-44CB-88F3-A173D82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3DC-F120-48E5-A12D-C357E2BB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Show that tabulate and index for Stream are inverses of each other, i.e.           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tabulate index stream n= stream n, </a:t>
            </a:r>
            <a:r>
              <a:rPr lang="en-GB" sz="2400" dirty="0">
                <a:cs typeface="Courier New" panose="02070309020205020404" pitchFamily="49" charset="0"/>
              </a:rPr>
              <a:t>where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stream = Cons(x0, Cons(x1,Cons(x2, …)))</a:t>
            </a:r>
          </a:p>
          <a:p>
            <a:r>
              <a:rPr lang="en-GB" sz="2400" dirty="0"/>
              <a:t>(Also,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 tabulate f = f  for  </a:t>
            </a:r>
            <a:r>
              <a:rPr lang="en-GB" sz="2400" dirty="0"/>
              <a:t>for an arbitrary function f from Int to some other data type.)</a:t>
            </a:r>
          </a:p>
          <a:p>
            <a:r>
              <a:rPr lang="en-GB" sz="2400" dirty="0"/>
              <a:t>Use induction and expand out the definition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tabulate </a:t>
            </a:r>
            <a:r>
              <a:rPr lang="en-GB" sz="2400" dirty="0">
                <a:cs typeface="Courier New" panose="02070309020205020404" pitchFamily="49" charset="0"/>
              </a:rPr>
              <a:t>and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en-GB" sz="2400" dirty="0"/>
              <a:t>. Here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400" dirty="0"/>
              <a:t> corresponds to the component of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GB" sz="2400" dirty="0"/>
              <a:t>.</a:t>
            </a:r>
          </a:p>
          <a:p>
            <a:r>
              <a:rPr lang="en-GB" sz="2400" dirty="0"/>
              <a:t>Base case: n= 0</a:t>
            </a:r>
          </a:p>
          <a:p>
            <a:r>
              <a:rPr lang="en-GB" sz="2400" dirty="0"/>
              <a:t>Assume true up to n= k.</a:t>
            </a:r>
          </a:p>
          <a:p>
            <a:r>
              <a:rPr lang="en-GB" sz="2400" dirty="0"/>
              <a:t>Prove for k + 1</a:t>
            </a:r>
          </a:p>
          <a:p>
            <a:r>
              <a:rPr lang="en-GB" sz="2400" dirty="0"/>
              <a:t> Fairly tedious, but start with: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tabulate index stream = Cons (index stream 0), tabulate(index stream . (+1))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9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1FB-84C7-44CB-88F3-A173D827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3DC-F120-48E5-A12D-C357E2BB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functor Pair X = X, X is representable. Can you guess the type that represents it?</a:t>
            </a:r>
          </a:p>
          <a:p>
            <a:r>
              <a:rPr lang="en-GB" sz="2000" dirty="0"/>
              <a:t>The functor takes a type X and map it to a new type X,X.</a:t>
            </a:r>
          </a:p>
          <a:p>
            <a:r>
              <a:rPr lang="en-GB" sz="2000" dirty="0"/>
              <a:t>Found online: It can be represented by any type of cardinality 2, e.g. Bool.</a:t>
            </a:r>
          </a:p>
          <a:p>
            <a:r>
              <a:rPr lang="en-GB" sz="2000" dirty="0"/>
              <a:t>Now the indices aren’t the natural numbers, but just a Boolean set. We look up by True or False, rather than 0,1,2, …</a:t>
            </a:r>
          </a:p>
          <a:p>
            <a:r>
              <a:rPr lang="en-GB" sz="2000" dirty="0"/>
              <a:t>So Tabulate will have to take a function, say h, from Bool to a data type X, and return the functor Pair(X) (i.e. X,X).</a:t>
            </a:r>
          </a:p>
          <a:p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abulate h = (h true, h false) </a:t>
            </a:r>
          </a:p>
          <a:p>
            <a:r>
              <a:rPr lang="en-GB" sz="2000" dirty="0"/>
              <a:t>Index will have to take the pair (</a:t>
            </a:r>
            <a:r>
              <a:rPr lang="en-GB" sz="2000" dirty="0" err="1"/>
              <a:t>x,y</a:t>
            </a:r>
            <a:r>
              <a:rPr lang="en-GB" sz="2000" dirty="0"/>
              <a:t>) where </a:t>
            </a:r>
            <a:r>
              <a:rPr lang="en-GB" sz="2000" dirty="0" err="1"/>
              <a:t>x,y</a:t>
            </a:r>
            <a:r>
              <a:rPr lang="en-GB" sz="2000" dirty="0"/>
              <a:t> are both of type X and take a Boolean and then map to data type X.</a:t>
            </a:r>
          </a:p>
          <a:p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ndex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x,y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)b = x if b= true and (x y) b = y  if b is false.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2240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8BFA-7040-4799-AE6B-C8FF4573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7924-3DD4-4982-82AC-FBF656C5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Categories</a:t>
            </a:r>
          </a:p>
          <a:p>
            <a:r>
              <a:rPr lang="en-GB" dirty="0"/>
              <a:t>Functors (mappings between categories)</a:t>
            </a:r>
          </a:p>
          <a:p>
            <a:r>
              <a:rPr lang="en-GB" dirty="0"/>
              <a:t>Natural Transformations (mappings between functors).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FFD72-68A2-4B61-B93F-871583BA4B37}"/>
              </a:ext>
            </a:extLst>
          </p:cNvPr>
          <p:cNvSpPr txBox="1"/>
          <p:nvPr/>
        </p:nvSpPr>
        <p:spPr>
          <a:xfrm>
            <a:off x="5120872" y="381662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Gf o </a:t>
            </a:r>
            <a:r>
              <a:rPr lang="en-GB" sz="1800" dirty="0" err="1">
                <a:solidFill>
                  <a:srgbClr val="FF0000"/>
                </a:solidFill>
              </a:rPr>
              <a:t>alpha_a</a:t>
            </a:r>
            <a:r>
              <a:rPr lang="en-GB" sz="1800" dirty="0">
                <a:solidFill>
                  <a:srgbClr val="FF0000"/>
                </a:solidFill>
              </a:rPr>
              <a:t> = </a:t>
            </a:r>
            <a:r>
              <a:rPr lang="en-GB" sz="1800" dirty="0" err="1">
                <a:solidFill>
                  <a:srgbClr val="FF0000"/>
                </a:solidFill>
              </a:rPr>
              <a:t>alpha_b</a:t>
            </a:r>
            <a:r>
              <a:rPr lang="en-GB" sz="1800" dirty="0">
                <a:solidFill>
                  <a:srgbClr val="FF0000"/>
                </a:solidFill>
              </a:rPr>
              <a:t> o Ff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CE2E9-CAFE-4E8A-828D-69DF878C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5321" r="7999"/>
          <a:stretch/>
        </p:blipFill>
        <p:spPr>
          <a:xfrm>
            <a:off x="2673435" y="3696697"/>
            <a:ext cx="2309112" cy="20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C8F9-9E87-42DE-B722-CA95061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9E03-1568-41B9-BF34-F22630B7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Morphisms between any two objects in a Category, </a:t>
            </a:r>
            <a:r>
              <a:rPr lang="en-GB" sz="2000" b="1" dirty="0"/>
              <a:t>C</a:t>
            </a:r>
            <a:r>
              <a:rPr lang="en-GB" sz="2000" dirty="0"/>
              <a:t>, form a set, called hom-set, denoted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a,b</a:t>
            </a:r>
            <a:r>
              <a:rPr lang="en-GB" sz="2000" dirty="0"/>
              <a:t>) – where a, b are the objects.</a:t>
            </a:r>
          </a:p>
          <a:p>
            <a:r>
              <a:rPr lang="en-GB" sz="2000" dirty="0"/>
              <a:t>Isomorphisms (for sets) are invertible functions between them.</a:t>
            </a:r>
          </a:p>
          <a:p>
            <a:r>
              <a:rPr lang="en-GB" sz="2000" dirty="0"/>
              <a:t>This means the function is injective and surjective (i.e. one-to-one and onto).</a:t>
            </a:r>
          </a:p>
          <a:p>
            <a:r>
              <a:rPr lang="en-GB" sz="2000" dirty="0"/>
              <a:t>We can think of Isomorphic sets as more-or-less identical.</a:t>
            </a:r>
          </a:p>
          <a:p>
            <a:r>
              <a:rPr lang="en-GB" sz="2000" dirty="0"/>
              <a:t>If such a function existed for the set of Natural Transformations and some set of Morphisms, this would mean that for every Natural Transformation in the set there is a corresponding unique morphism associated with it. We can pair the two.</a:t>
            </a:r>
          </a:p>
          <a:p>
            <a:r>
              <a:rPr lang="en-GB" sz="2000" dirty="0"/>
              <a:t>We will apply this idea to isomorphisms between functors, specifically to functors              isomorphic to the </a:t>
            </a:r>
            <a:r>
              <a:rPr lang="en-GB" sz="2000" dirty="0" err="1"/>
              <a:t>hom</a:t>
            </a:r>
            <a:r>
              <a:rPr lang="en-GB" sz="2000" dirty="0"/>
              <a:t>-functor.</a:t>
            </a:r>
            <a:endParaRPr lang="en-GB" sz="24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6088E-F184-481D-AB1B-21558A71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13" y="4658793"/>
            <a:ext cx="2062259" cy="19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B22-C0A2-4C13-932F-01533791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Hom</a:t>
            </a:r>
            <a:r>
              <a:rPr lang="en-GB" dirty="0"/>
              <a:t> Functor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3389-BDD0-4622-B015-4E3B24FC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automatically create functors from any category to </a:t>
            </a:r>
            <a:r>
              <a:rPr lang="en-GB" b="1" dirty="0"/>
              <a:t>Set</a:t>
            </a:r>
            <a:r>
              <a:rPr lang="en-GB" dirty="0"/>
              <a:t>.</a:t>
            </a:r>
          </a:p>
          <a:p>
            <a:r>
              <a:rPr lang="en-GB" dirty="0"/>
              <a:t>The hom-set </a:t>
            </a:r>
            <a:r>
              <a:rPr lang="en-GB" b="1" dirty="0"/>
              <a:t>C</a:t>
            </a:r>
            <a:r>
              <a:rPr lang="en-GB" dirty="0"/>
              <a:t>(</a:t>
            </a:r>
            <a:r>
              <a:rPr lang="en-GB" dirty="0" err="1"/>
              <a:t>a,x</a:t>
            </a:r>
            <a:r>
              <a:rPr lang="en-GB" dirty="0"/>
              <a:t>) is a set and therefore is an object in </a:t>
            </a:r>
            <a:r>
              <a:rPr lang="en-GB" b="1" dirty="0"/>
              <a:t>Set</a:t>
            </a:r>
            <a:r>
              <a:rPr lang="en-GB" dirty="0"/>
              <a:t>.</a:t>
            </a:r>
          </a:p>
          <a:p>
            <a:r>
              <a:rPr lang="en-GB" dirty="0"/>
              <a:t>For each object x in the category we will get a different set. This gives a mapping that will map each object x in </a:t>
            </a:r>
            <a:r>
              <a:rPr lang="en-GB" b="1" dirty="0"/>
              <a:t>C </a:t>
            </a:r>
            <a:r>
              <a:rPr lang="en-GB" dirty="0"/>
              <a:t>to </a:t>
            </a:r>
            <a:r>
              <a:rPr lang="en-GB" b="1" dirty="0"/>
              <a:t>Set</a:t>
            </a:r>
            <a:r>
              <a:rPr lang="en-GB" dirty="0"/>
              <a:t>.</a:t>
            </a:r>
          </a:p>
          <a:p>
            <a:r>
              <a:rPr lang="en-GB" dirty="0"/>
              <a:t>We can map morphisms, too. Let f be a morphism from x to y in </a:t>
            </a:r>
            <a:r>
              <a:rPr lang="en-GB" b="1" dirty="0"/>
              <a:t>C.</a:t>
            </a:r>
          </a:p>
          <a:p>
            <a:r>
              <a:rPr lang="en-GB" dirty="0"/>
              <a:t>If the earlier mapping is to be a functor (from </a:t>
            </a:r>
            <a:r>
              <a:rPr lang="en-GB" b="1" dirty="0"/>
              <a:t>C </a:t>
            </a:r>
            <a:r>
              <a:rPr lang="en-GB" dirty="0"/>
              <a:t> to </a:t>
            </a:r>
            <a:r>
              <a:rPr lang="en-GB" b="1" dirty="0"/>
              <a:t>Set</a:t>
            </a:r>
            <a:r>
              <a:rPr lang="en-GB" dirty="0"/>
              <a:t>) then the image of f must be a function between the two sets </a:t>
            </a:r>
            <a:r>
              <a:rPr lang="en-GB" b="1" dirty="0"/>
              <a:t>C</a:t>
            </a:r>
            <a:r>
              <a:rPr lang="en-GB" dirty="0"/>
              <a:t>(</a:t>
            </a:r>
            <a:r>
              <a:rPr lang="en-GB" dirty="0" err="1"/>
              <a:t>a,x</a:t>
            </a:r>
            <a:r>
              <a:rPr lang="en-GB" dirty="0"/>
              <a:t>) and </a:t>
            </a:r>
            <a:r>
              <a:rPr lang="en-GB" b="1" dirty="0"/>
              <a:t>C</a:t>
            </a:r>
            <a:r>
              <a:rPr lang="en-GB" dirty="0"/>
              <a:t>(</a:t>
            </a:r>
            <a:r>
              <a:rPr lang="en-GB" dirty="0" err="1"/>
              <a:t>a,y</a:t>
            </a:r>
            <a:r>
              <a:rPr lang="en-GB" dirty="0"/>
              <a:t>), since x gets mapped to </a:t>
            </a:r>
            <a:r>
              <a:rPr lang="en-GB" b="1" dirty="0"/>
              <a:t>C</a:t>
            </a:r>
            <a:r>
              <a:rPr lang="en-GB" dirty="0"/>
              <a:t>(</a:t>
            </a:r>
            <a:r>
              <a:rPr lang="en-GB" dirty="0" err="1"/>
              <a:t>a,x</a:t>
            </a:r>
            <a:r>
              <a:rPr lang="en-GB" dirty="0"/>
              <a:t>) and y gets mapped to </a:t>
            </a:r>
            <a:r>
              <a:rPr lang="en-GB" b="1" dirty="0"/>
              <a:t>C</a:t>
            </a:r>
            <a:r>
              <a:rPr lang="en-GB" dirty="0"/>
              <a:t>(</a:t>
            </a:r>
            <a:r>
              <a:rPr lang="en-GB" dirty="0" err="1"/>
              <a:t>a,y</a:t>
            </a:r>
            <a:r>
              <a:rPr lang="en-GB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C4149-3EDD-46D1-817E-A474B043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0"/>
            <a:ext cx="3219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0933-1799-41CB-A1CA-9529BA3F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Hom</a:t>
            </a:r>
            <a:r>
              <a:rPr lang="en-GB" dirty="0"/>
              <a:t> Functor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3B28-4CD9-453C-B2C6-E88141ED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But how will this function in </a:t>
            </a:r>
            <a:r>
              <a:rPr lang="en-GB" sz="2000" b="1" dirty="0"/>
              <a:t>Set</a:t>
            </a:r>
            <a:r>
              <a:rPr lang="en-GB" sz="2000" dirty="0"/>
              <a:t> behave? It will have a domain of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 and range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a,y</a:t>
            </a:r>
            <a:r>
              <a:rPr lang="en-GB" sz="2000" dirty="0"/>
              <a:t>).  But what else?</a:t>
            </a:r>
          </a:p>
          <a:p>
            <a:r>
              <a:rPr lang="en-GB" sz="2000" dirty="0"/>
              <a:t>Let h be an arbitrary element of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). By definition h : a -&gt; x.</a:t>
            </a:r>
          </a:p>
          <a:p>
            <a:r>
              <a:rPr lang="en-GB" sz="2000" dirty="0"/>
              <a:t>Then f o h : a -&gt; y.</a:t>
            </a:r>
          </a:p>
          <a:p>
            <a:r>
              <a:rPr lang="en-GB" sz="2000" dirty="0"/>
              <a:t>This composition must belong to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a,y</a:t>
            </a:r>
            <a:r>
              <a:rPr lang="en-GB" sz="2000" dirty="0"/>
              <a:t>), as this is a set that contains all morphisms from a to y.</a:t>
            </a:r>
          </a:p>
          <a:p>
            <a:r>
              <a:rPr lang="en-GB" sz="2000" dirty="0"/>
              <a:t>This is the image of the morphism f under the mapping, i.e. the function (f o h) for all h in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).</a:t>
            </a:r>
          </a:p>
          <a:p>
            <a:r>
              <a:rPr lang="en-GB" sz="2000" dirty="0"/>
              <a:t>This mapping (i.e. from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 to </a:t>
            </a:r>
            <a:r>
              <a:rPr lang="en-GB" sz="2000" b="1" dirty="0"/>
              <a:t>Set </a:t>
            </a:r>
            <a:r>
              <a:rPr lang="en-GB" sz="2000" dirty="0"/>
              <a:t> - with a fixed) is then a functor. We call it the </a:t>
            </a:r>
            <a:r>
              <a:rPr lang="en-GB" sz="2000" dirty="0" err="1"/>
              <a:t>Hom</a:t>
            </a:r>
            <a:r>
              <a:rPr lang="en-GB" sz="2000" dirty="0"/>
              <a:t> Functor.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0CBEE-62C4-4CA0-9270-63E6C429F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" r="26037"/>
          <a:stretch/>
        </p:blipFill>
        <p:spPr>
          <a:xfrm>
            <a:off x="8826153" y="4786565"/>
            <a:ext cx="3038676" cy="20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CF93-4F96-4C5C-B9F7-404B2A05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Representable Functors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D18-D1DB-4864-AD9C-AACABFBA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every choice of an object a in </a:t>
            </a:r>
            <a:r>
              <a:rPr lang="en-GB" sz="2400" b="1" dirty="0"/>
              <a:t>C</a:t>
            </a:r>
            <a:r>
              <a:rPr lang="en-GB" sz="2400" dirty="0"/>
              <a:t>, we get a functor from </a:t>
            </a:r>
            <a:r>
              <a:rPr lang="en-GB" sz="2400" b="1" dirty="0"/>
              <a:t>C</a:t>
            </a:r>
            <a:r>
              <a:rPr lang="en-GB" sz="2400" dirty="0"/>
              <a:t> to </a:t>
            </a:r>
            <a:r>
              <a:rPr lang="en-GB" sz="2400" b="1" dirty="0"/>
              <a:t>Set</a:t>
            </a:r>
            <a:r>
              <a:rPr lang="en-GB" sz="2400" dirty="0"/>
              <a:t>.</a:t>
            </a:r>
          </a:p>
          <a:p>
            <a:r>
              <a:rPr lang="en-GB" sz="2400" dirty="0"/>
              <a:t>This kind of structure-preserving mapping to </a:t>
            </a:r>
            <a:r>
              <a:rPr lang="en-GB" sz="2400" b="1" dirty="0"/>
              <a:t>Set </a:t>
            </a:r>
            <a:r>
              <a:rPr lang="en-GB" sz="2400" dirty="0"/>
              <a:t>is often called a REPRESENTATION.</a:t>
            </a:r>
          </a:p>
          <a:p>
            <a:r>
              <a:rPr lang="en-GB" sz="2400" dirty="0"/>
              <a:t>More generally, any functor that is naturally isomorphic to the </a:t>
            </a:r>
            <a:r>
              <a:rPr lang="en-GB" sz="2400" dirty="0" err="1"/>
              <a:t>Hom</a:t>
            </a:r>
            <a:r>
              <a:rPr lang="en-GB" sz="2400" dirty="0"/>
              <a:t> functor is called Representable. This functor must be Set-valued (i.e. map to </a:t>
            </a:r>
            <a:r>
              <a:rPr lang="en-GB" sz="2400" b="1" dirty="0"/>
              <a:t>Set</a:t>
            </a:r>
            <a:r>
              <a:rPr lang="en-GB" sz="2400" dirty="0"/>
              <a:t>).</a:t>
            </a:r>
          </a:p>
          <a:p>
            <a:r>
              <a:rPr lang="en-GB" sz="2400" dirty="0"/>
              <a:t>Functors between the same two categories (i.e. same source and target) form a category in which each functor is an object and natural transformations (between the functors) play the role of morphisms.</a:t>
            </a:r>
          </a:p>
          <a:p>
            <a:r>
              <a:rPr lang="en-GB" sz="2400" dirty="0"/>
              <a:t>Two functors are isomorphic (and can be thought of as identical) if there is an invertible natural transformation between them.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699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2895-5B25-4790-87D6-51961DB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Representable Functors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CC4B-BA6E-41CD-838F-5DB2FAAF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07" y="1825625"/>
            <a:ext cx="10515600" cy="1999755"/>
          </a:xfrm>
        </p:spPr>
        <p:txBody>
          <a:bodyPr/>
          <a:lstStyle/>
          <a:p>
            <a:r>
              <a:rPr lang="en-GB" sz="2000" dirty="0"/>
              <a:t>For the functor F from </a:t>
            </a:r>
            <a:r>
              <a:rPr lang="en-GB" sz="2000" b="1" dirty="0"/>
              <a:t>C</a:t>
            </a:r>
            <a:r>
              <a:rPr lang="en-GB" sz="2000" dirty="0"/>
              <a:t> to </a:t>
            </a:r>
            <a:r>
              <a:rPr lang="en-GB" sz="2000" b="1" dirty="0"/>
              <a:t>Set </a:t>
            </a:r>
            <a:r>
              <a:rPr lang="en-GB" sz="2000" dirty="0"/>
              <a:t>to be representable we require: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An object “a” in </a:t>
            </a:r>
            <a:r>
              <a:rPr lang="en-GB" b="1" dirty="0"/>
              <a:t>C.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 Natural Transformation alpha from </a:t>
            </a:r>
            <a:r>
              <a:rPr lang="en-GB" b="1" dirty="0"/>
              <a:t>C</a:t>
            </a:r>
            <a:r>
              <a:rPr lang="en-GB" dirty="0"/>
              <a:t>(a,-) to F.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Another Natural Transformation, beta, from F to </a:t>
            </a:r>
            <a:r>
              <a:rPr lang="en-GB" b="1" dirty="0"/>
              <a:t>C</a:t>
            </a:r>
            <a:r>
              <a:rPr lang="en-GB" dirty="0"/>
              <a:t>(a,-).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These two Natural Transformations have to compose to give the Identity.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BC8F2-621A-41CE-9047-E10BD9DDBFD5}"/>
              </a:ext>
            </a:extLst>
          </p:cNvPr>
          <p:cNvSpPr txBox="1">
            <a:spLocks/>
          </p:cNvSpPr>
          <p:nvPr/>
        </p:nvSpPr>
        <p:spPr>
          <a:xfrm>
            <a:off x="680207" y="3706157"/>
            <a:ext cx="10515600" cy="199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The component of the natural transformation, alpha, at some point x is </a:t>
            </a:r>
            <a:r>
              <a:rPr lang="en-GB" sz="2000" dirty="0" err="1"/>
              <a:t>alpha_x</a:t>
            </a:r>
            <a:r>
              <a:rPr lang="en-GB" sz="2000" dirty="0"/>
              <a:t>. This is a morphism in </a:t>
            </a:r>
            <a:r>
              <a:rPr lang="en-GB" sz="2000" b="1" dirty="0"/>
              <a:t>Set </a:t>
            </a:r>
            <a:r>
              <a:rPr lang="en-GB" sz="2000" dirty="0"/>
              <a:t> between </a:t>
            </a:r>
            <a:r>
              <a:rPr lang="en-GB" dirty="0"/>
              <a:t> </a:t>
            </a:r>
            <a:r>
              <a:rPr lang="en-GB" sz="2000" b="1" dirty="0"/>
              <a:t>C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 and </a:t>
            </a:r>
            <a:r>
              <a:rPr lang="en-GB" sz="2000" dirty="0" err="1"/>
              <a:t>Fx</a:t>
            </a:r>
            <a:r>
              <a:rPr lang="en-GB" sz="2000" dirty="0"/>
              <a:t>.</a:t>
            </a:r>
          </a:p>
          <a:p>
            <a:r>
              <a:rPr lang="en-GB" sz="2000" dirty="0"/>
              <a:t>The naturality condition tells us that for any morphism f from x to y in </a:t>
            </a:r>
            <a:r>
              <a:rPr lang="en-GB" sz="2000" b="1" dirty="0"/>
              <a:t>C</a:t>
            </a:r>
            <a:r>
              <a:rPr lang="en-GB" sz="2000" dirty="0"/>
              <a:t>, the following diagram commutes: Ff o </a:t>
            </a:r>
            <a:r>
              <a:rPr lang="en-GB" sz="2000" dirty="0" err="1"/>
              <a:t>alpha_x</a:t>
            </a:r>
            <a:r>
              <a:rPr lang="en-GB" sz="2000" dirty="0"/>
              <a:t> = </a:t>
            </a:r>
            <a:r>
              <a:rPr lang="en-GB" sz="2000" dirty="0" err="1"/>
              <a:t>alpha_y</a:t>
            </a:r>
            <a:r>
              <a:rPr lang="en-GB" sz="2000" dirty="0"/>
              <a:t> o </a:t>
            </a:r>
            <a:r>
              <a:rPr lang="en-GB" sz="2000" b="1" dirty="0"/>
              <a:t>C</a:t>
            </a:r>
            <a:r>
              <a:rPr lang="en-GB" sz="2000" dirty="0"/>
              <a:t>(a, f).</a:t>
            </a:r>
          </a:p>
          <a:p>
            <a:r>
              <a:rPr lang="en-GB" sz="2000" dirty="0"/>
              <a:t>In some sense the object “a” represents the functor.</a:t>
            </a:r>
          </a:p>
          <a:p>
            <a:r>
              <a:rPr lang="en-GB" sz="2000" dirty="0"/>
              <a:t>All “</a:t>
            </a:r>
            <a:r>
              <a:rPr lang="en-GB" sz="2000" dirty="0" err="1"/>
              <a:t>a”s</a:t>
            </a:r>
            <a:r>
              <a:rPr lang="en-GB" sz="2000" dirty="0"/>
              <a:t> may give you a </a:t>
            </a:r>
            <a:r>
              <a:rPr lang="en-GB" sz="2000" dirty="0" err="1"/>
              <a:t>hom</a:t>
            </a:r>
            <a:r>
              <a:rPr lang="en-GB" sz="2000" dirty="0"/>
              <a:t>-functor, but they aren’t guaranteed to give you a representable functor.</a:t>
            </a:r>
          </a:p>
        </p:txBody>
      </p:sp>
    </p:spTree>
    <p:extLst>
      <p:ext uri="{BB962C8B-B14F-4D97-AF65-F5344CB8AC3E}">
        <p14:creationId xmlns:p14="http://schemas.microsoft.com/office/powerpoint/2010/main" val="25629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E845-32C1-4C75-A3AE-A0B786CC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Haskell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1417-ED2A-4D0B-9B83-D4B020C5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Representable functors can be defined in Haskell as a class.</a:t>
            </a:r>
          </a:p>
          <a:p>
            <a:r>
              <a:rPr lang="en-GB" dirty="0"/>
              <a:t>A functor f is representable if there is an object/type that represents it.</a:t>
            </a:r>
          </a:p>
          <a:p>
            <a:r>
              <a:rPr lang="en-GB" dirty="0"/>
              <a:t>A functor,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>
                <a:cs typeface="Courier New" panose="02070309020205020404" pitchFamily="49" charset="0"/>
              </a:rPr>
              <a:t>,</a:t>
            </a:r>
            <a:r>
              <a:rPr lang="en-GB" dirty="0"/>
              <a:t> is a data type – we think of it as a container of x.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(Rep f -&gt; x) 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takes a function and gives you a data type back (like </a:t>
            </a:r>
            <a:r>
              <a:rPr lang="en-GB" dirty="0" err="1"/>
              <a:t>memoiziation</a:t>
            </a:r>
            <a:r>
              <a:rPr lang="en-GB" dirty="0"/>
              <a:t>). It’s converting a function to data.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-&gt; Rep f -&gt; x </a:t>
            </a:r>
            <a:r>
              <a:rPr lang="en-GB" dirty="0"/>
              <a:t>is taking a container and a “Key” and then returns a value, e.g. indexing the container and returning a value.</a:t>
            </a:r>
          </a:p>
        </p:txBody>
      </p:sp>
    </p:spTree>
    <p:extLst>
      <p:ext uri="{BB962C8B-B14F-4D97-AF65-F5344CB8AC3E}">
        <p14:creationId xmlns:p14="http://schemas.microsoft.com/office/powerpoint/2010/main" val="318239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066D-3141-4459-8CBE-99B708CE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Haskell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CAD8B-728C-419F-83DB-7ACBCA3AB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597" y="3522948"/>
            <a:ext cx="5940040" cy="11539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D3087-D2BD-4CC3-AF69-8E297F9CEE7C}"/>
              </a:ext>
            </a:extLst>
          </p:cNvPr>
          <p:cNvSpPr txBox="1"/>
          <p:nvPr/>
        </p:nvSpPr>
        <p:spPr>
          <a:xfrm>
            <a:off x="7158923" y="3390131"/>
            <a:ext cx="388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Apply the function f to each element in the set of natural numbers. The +1 basically adds 1 to the input/natural number to the function f. So the function iterates through the natural numbers and produces a stream with this input.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259D6-AFAB-43C0-B8BB-9CD917F9AD08}"/>
              </a:ext>
            </a:extLst>
          </p:cNvPr>
          <p:cNvSpPr txBox="1"/>
          <p:nvPr/>
        </p:nvSpPr>
        <p:spPr>
          <a:xfrm>
            <a:off x="7228514" y="4868409"/>
            <a:ext cx="287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Basically finding value corresponding to index in stream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203408-B9F7-4DB8-8473-287F5AFEF50C}"/>
              </a:ext>
            </a:extLst>
          </p:cNvPr>
          <p:cNvCxnSpPr/>
          <p:nvPr/>
        </p:nvCxnSpPr>
        <p:spPr>
          <a:xfrm flipH="1">
            <a:off x="5106099" y="3590186"/>
            <a:ext cx="1979802" cy="5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08663B-A825-497D-9B0C-B5B56BCF182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34356" y="4545578"/>
            <a:ext cx="794158" cy="52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CE14A-9964-4589-8FF8-D490C152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3" y="1954637"/>
            <a:ext cx="44958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3B926F-11F2-494A-8029-74082D01843C}"/>
              </a:ext>
            </a:extLst>
          </p:cNvPr>
          <p:cNvSpPr txBox="1"/>
          <p:nvPr/>
        </p:nvSpPr>
        <p:spPr>
          <a:xfrm>
            <a:off x="1760290" y="5444922"/>
            <a:ext cx="287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Here, bs means multiple b, i.e. the rest of the stream containing objects of type b.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9FBC6-4489-4BB4-9DDA-49EF16871953}"/>
              </a:ext>
            </a:extLst>
          </p:cNvPr>
          <p:cNvCxnSpPr>
            <a:cxnSpLocks/>
          </p:cNvCxnSpPr>
          <p:nvPr/>
        </p:nvCxnSpPr>
        <p:spPr>
          <a:xfrm flipV="1">
            <a:off x="2388065" y="4545577"/>
            <a:ext cx="0" cy="83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7C02CE-A545-4A40-9ABA-225EE83AC2A4}"/>
              </a:ext>
            </a:extLst>
          </p:cNvPr>
          <p:cNvCxnSpPr>
            <a:cxnSpLocks/>
          </p:cNvCxnSpPr>
          <p:nvPr/>
        </p:nvCxnSpPr>
        <p:spPr>
          <a:xfrm flipH="1">
            <a:off x="1987142" y="2458747"/>
            <a:ext cx="5479060" cy="169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503849-FABF-4931-8F94-E67C94718DFD}"/>
              </a:ext>
            </a:extLst>
          </p:cNvPr>
          <p:cNvSpPr txBox="1"/>
          <p:nvPr/>
        </p:nvSpPr>
        <p:spPr>
          <a:xfrm>
            <a:off x="7466202" y="2312182"/>
            <a:ext cx="3887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f is a function from the natural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13DC4-95CC-4B8C-8AB0-9FCA4F87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7" y="2647950"/>
            <a:ext cx="3438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1946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Representable Functors</vt:lpstr>
      <vt:lpstr>Recap</vt:lpstr>
      <vt:lpstr>Motivation</vt:lpstr>
      <vt:lpstr>The Hom Functor</vt:lpstr>
      <vt:lpstr>The Hom Functor (cont.)</vt:lpstr>
      <vt:lpstr>Representable Functors</vt:lpstr>
      <vt:lpstr>Representable Functors (cont.)</vt:lpstr>
      <vt:lpstr>Haskell</vt:lpstr>
      <vt:lpstr>Haskell (cont.)</vt:lpstr>
      <vt:lpstr>Exercises – Q1</vt:lpstr>
      <vt:lpstr>Exercises – Q2</vt:lpstr>
      <vt:lpstr>Exercises – Q3</vt:lpstr>
      <vt:lpstr>Exercises – Q4</vt:lpstr>
      <vt:lpstr>Exercises – Q4 (cont.)</vt:lpstr>
      <vt:lpstr>Exercises – Q5</vt:lpstr>
      <vt:lpstr>Exercises – Q6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Representable Functors</dc:title>
  <dc:creator>Edmund Judge</dc:creator>
  <cp:lastModifiedBy>Edmund Judge</cp:lastModifiedBy>
  <cp:revision>201</cp:revision>
  <dcterms:created xsi:type="dcterms:W3CDTF">2020-12-07T13:13:58Z</dcterms:created>
  <dcterms:modified xsi:type="dcterms:W3CDTF">2020-12-14T13:14:00Z</dcterms:modified>
</cp:coreProperties>
</file>