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6" r:id="rId5"/>
    <p:sldId id="267" r:id="rId6"/>
    <p:sldId id="258" r:id="rId7"/>
    <p:sldId id="259" r:id="rId8"/>
    <p:sldId id="268"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98DF-EA7E-4A2D-9451-1DDB32657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60C1136-7336-4780-BA73-5E776C3E1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1DC4F50-BD3D-4EC4-A3C0-9324F10E4E7A}"/>
              </a:ext>
            </a:extLst>
          </p:cNvPr>
          <p:cNvSpPr>
            <a:spLocks noGrp="1"/>
          </p:cNvSpPr>
          <p:nvPr>
            <p:ph type="dt" sz="half" idx="10"/>
          </p:nvPr>
        </p:nvSpPr>
        <p:spPr/>
        <p:txBody>
          <a:bodyPr/>
          <a:lstStyle/>
          <a:p>
            <a:fld id="{F77A8A30-624E-44AD-9441-D95FE4F2B0D2}" type="datetimeFigureOut">
              <a:rPr lang="en-GB" smtClean="0"/>
              <a:t>18/01/2021</a:t>
            </a:fld>
            <a:endParaRPr lang="en-GB"/>
          </a:p>
        </p:txBody>
      </p:sp>
      <p:sp>
        <p:nvSpPr>
          <p:cNvPr id="5" name="Footer Placeholder 4">
            <a:extLst>
              <a:ext uri="{FF2B5EF4-FFF2-40B4-BE49-F238E27FC236}">
                <a16:creationId xmlns:a16="http://schemas.microsoft.com/office/drawing/2014/main" id="{6C979FC3-1796-4FB3-8418-C04385345E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1B32FB-6D9F-4032-ACB3-80A3DCC82B6B}"/>
              </a:ext>
            </a:extLst>
          </p:cNvPr>
          <p:cNvSpPr>
            <a:spLocks noGrp="1"/>
          </p:cNvSpPr>
          <p:nvPr>
            <p:ph type="sldNum" sz="quarter" idx="12"/>
          </p:nvPr>
        </p:nvSpPr>
        <p:spPr/>
        <p:txBody>
          <a:bodyPr/>
          <a:lstStyle/>
          <a:p>
            <a:fld id="{3F4ECC79-EA70-4C4F-B863-517C2AAA3E3F}" type="slidenum">
              <a:rPr lang="en-GB" smtClean="0"/>
              <a:t>‹#›</a:t>
            </a:fld>
            <a:endParaRPr lang="en-GB"/>
          </a:p>
        </p:txBody>
      </p:sp>
    </p:spTree>
    <p:extLst>
      <p:ext uri="{BB962C8B-B14F-4D97-AF65-F5344CB8AC3E}">
        <p14:creationId xmlns:p14="http://schemas.microsoft.com/office/powerpoint/2010/main" val="128065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9E32-51A5-4C91-88FE-824AAD887E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6727BB-ABB5-49F8-BA54-5AEBE116C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1363B4-E033-4F12-B2CC-F689662CC6E9}"/>
              </a:ext>
            </a:extLst>
          </p:cNvPr>
          <p:cNvSpPr>
            <a:spLocks noGrp="1"/>
          </p:cNvSpPr>
          <p:nvPr>
            <p:ph type="dt" sz="half" idx="10"/>
          </p:nvPr>
        </p:nvSpPr>
        <p:spPr/>
        <p:txBody>
          <a:bodyPr/>
          <a:lstStyle/>
          <a:p>
            <a:fld id="{F77A8A30-624E-44AD-9441-D95FE4F2B0D2}" type="datetimeFigureOut">
              <a:rPr lang="en-GB" smtClean="0"/>
              <a:t>18/01/2021</a:t>
            </a:fld>
            <a:endParaRPr lang="en-GB"/>
          </a:p>
        </p:txBody>
      </p:sp>
      <p:sp>
        <p:nvSpPr>
          <p:cNvPr id="5" name="Footer Placeholder 4">
            <a:extLst>
              <a:ext uri="{FF2B5EF4-FFF2-40B4-BE49-F238E27FC236}">
                <a16:creationId xmlns:a16="http://schemas.microsoft.com/office/drawing/2014/main" id="{68144847-1499-491E-9AFA-9DCA04212C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17FBA2-25DE-4160-B8C5-EC188592C82C}"/>
              </a:ext>
            </a:extLst>
          </p:cNvPr>
          <p:cNvSpPr>
            <a:spLocks noGrp="1"/>
          </p:cNvSpPr>
          <p:nvPr>
            <p:ph type="sldNum" sz="quarter" idx="12"/>
          </p:nvPr>
        </p:nvSpPr>
        <p:spPr/>
        <p:txBody>
          <a:bodyPr/>
          <a:lstStyle/>
          <a:p>
            <a:fld id="{3F4ECC79-EA70-4C4F-B863-517C2AAA3E3F}" type="slidenum">
              <a:rPr lang="en-GB" smtClean="0"/>
              <a:t>‹#›</a:t>
            </a:fld>
            <a:endParaRPr lang="en-GB"/>
          </a:p>
        </p:txBody>
      </p:sp>
    </p:spTree>
    <p:extLst>
      <p:ext uri="{BB962C8B-B14F-4D97-AF65-F5344CB8AC3E}">
        <p14:creationId xmlns:p14="http://schemas.microsoft.com/office/powerpoint/2010/main" val="304910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6D595-3431-4502-A88F-CB542D5C7F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F209E8-D7A3-4817-AA40-F7170EE0DE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31EEEB-3576-4E53-BD8D-07143890945B}"/>
              </a:ext>
            </a:extLst>
          </p:cNvPr>
          <p:cNvSpPr>
            <a:spLocks noGrp="1"/>
          </p:cNvSpPr>
          <p:nvPr>
            <p:ph type="dt" sz="half" idx="10"/>
          </p:nvPr>
        </p:nvSpPr>
        <p:spPr/>
        <p:txBody>
          <a:bodyPr/>
          <a:lstStyle/>
          <a:p>
            <a:fld id="{F77A8A30-624E-44AD-9441-D95FE4F2B0D2}" type="datetimeFigureOut">
              <a:rPr lang="en-GB" smtClean="0"/>
              <a:t>18/01/2021</a:t>
            </a:fld>
            <a:endParaRPr lang="en-GB"/>
          </a:p>
        </p:txBody>
      </p:sp>
      <p:sp>
        <p:nvSpPr>
          <p:cNvPr id="5" name="Footer Placeholder 4">
            <a:extLst>
              <a:ext uri="{FF2B5EF4-FFF2-40B4-BE49-F238E27FC236}">
                <a16:creationId xmlns:a16="http://schemas.microsoft.com/office/drawing/2014/main" id="{16A15886-83E4-48BC-9577-34BF417488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28898D-58E6-47B6-837B-9E5F512731BB}"/>
              </a:ext>
            </a:extLst>
          </p:cNvPr>
          <p:cNvSpPr>
            <a:spLocks noGrp="1"/>
          </p:cNvSpPr>
          <p:nvPr>
            <p:ph type="sldNum" sz="quarter" idx="12"/>
          </p:nvPr>
        </p:nvSpPr>
        <p:spPr/>
        <p:txBody>
          <a:bodyPr/>
          <a:lstStyle/>
          <a:p>
            <a:fld id="{3F4ECC79-EA70-4C4F-B863-517C2AAA3E3F}" type="slidenum">
              <a:rPr lang="en-GB" smtClean="0"/>
              <a:t>‹#›</a:t>
            </a:fld>
            <a:endParaRPr lang="en-GB"/>
          </a:p>
        </p:txBody>
      </p:sp>
    </p:spTree>
    <p:extLst>
      <p:ext uri="{BB962C8B-B14F-4D97-AF65-F5344CB8AC3E}">
        <p14:creationId xmlns:p14="http://schemas.microsoft.com/office/powerpoint/2010/main" val="413400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A9F1-2E4C-41A5-B607-16F0AB8347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827C94-EE20-48B3-8B47-80464269D5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F4463C-84F6-4F82-9D20-A2C50C851876}"/>
              </a:ext>
            </a:extLst>
          </p:cNvPr>
          <p:cNvSpPr>
            <a:spLocks noGrp="1"/>
          </p:cNvSpPr>
          <p:nvPr>
            <p:ph type="dt" sz="half" idx="10"/>
          </p:nvPr>
        </p:nvSpPr>
        <p:spPr/>
        <p:txBody>
          <a:bodyPr/>
          <a:lstStyle/>
          <a:p>
            <a:fld id="{F77A8A30-624E-44AD-9441-D95FE4F2B0D2}" type="datetimeFigureOut">
              <a:rPr lang="en-GB" smtClean="0"/>
              <a:t>18/01/2021</a:t>
            </a:fld>
            <a:endParaRPr lang="en-GB"/>
          </a:p>
        </p:txBody>
      </p:sp>
      <p:sp>
        <p:nvSpPr>
          <p:cNvPr id="5" name="Footer Placeholder 4">
            <a:extLst>
              <a:ext uri="{FF2B5EF4-FFF2-40B4-BE49-F238E27FC236}">
                <a16:creationId xmlns:a16="http://schemas.microsoft.com/office/drawing/2014/main" id="{F90B6786-BC2B-412A-A0ED-23C66630A1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FB86A5-9635-440A-88CD-93A50C8FF045}"/>
              </a:ext>
            </a:extLst>
          </p:cNvPr>
          <p:cNvSpPr>
            <a:spLocks noGrp="1"/>
          </p:cNvSpPr>
          <p:nvPr>
            <p:ph type="sldNum" sz="quarter" idx="12"/>
          </p:nvPr>
        </p:nvSpPr>
        <p:spPr/>
        <p:txBody>
          <a:bodyPr/>
          <a:lstStyle/>
          <a:p>
            <a:fld id="{3F4ECC79-EA70-4C4F-B863-517C2AAA3E3F}" type="slidenum">
              <a:rPr lang="en-GB" smtClean="0"/>
              <a:t>‹#›</a:t>
            </a:fld>
            <a:endParaRPr lang="en-GB"/>
          </a:p>
        </p:txBody>
      </p:sp>
    </p:spTree>
    <p:extLst>
      <p:ext uri="{BB962C8B-B14F-4D97-AF65-F5344CB8AC3E}">
        <p14:creationId xmlns:p14="http://schemas.microsoft.com/office/powerpoint/2010/main" val="338044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2AB1-9AB7-4E79-A69B-E0213299F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D50C5F4-F5EB-4C57-8461-E0295E5DB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185193-8754-42C1-B7D6-ECCAD7DE7127}"/>
              </a:ext>
            </a:extLst>
          </p:cNvPr>
          <p:cNvSpPr>
            <a:spLocks noGrp="1"/>
          </p:cNvSpPr>
          <p:nvPr>
            <p:ph type="dt" sz="half" idx="10"/>
          </p:nvPr>
        </p:nvSpPr>
        <p:spPr/>
        <p:txBody>
          <a:bodyPr/>
          <a:lstStyle/>
          <a:p>
            <a:fld id="{F77A8A30-624E-44AD-9441-D95FE4F2B0D2}" type="datetimeFigureOut">
              <a:rPr lang="en-GB" smtClean="0"/>
              <a:t>18/01/2021</a:t>
            </a:fld>
            <a:endParaRPr lang="en-GB"/>
          </a:p>
        </p:txBody>
      </p:sp>
      <p:sp>
        <p:nvSpPr>
          <p:cNvPr id="5" name="Footer Placeholder 4">
            <a:extLst>
              <a:ext uri="{FF2B5EF4-FFF2-40B4-BE49-F238E27FC236}">
                <a16:creationId xmlns:a16="http://schemas.microsoft.com/office/drawing/2014/main" id="{D4EA2545-DEDA-431A-A26E-C201634CD4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AB86F9-771F-4A71-ACD0-752586B9DD1F}"/>
              </a:ext>
            </a:extLst>
          </p:cNvPr>
          <p:cNvSpPr>
            <a:spLocks noGrp="1"/>
          </p:cNvSpPr>
          <p:nvPr>
            <p:ph type="sldNum" sz="quarter" idx="12"/>
          </p:nvPr>
        </p:nvSpPr>
        <p:spPr/>
        <p:txBody>
          <a:bodyPr/>
          <a:lstStyle/>
          <a:p>
            <a:fld id="{3F4ECC79-EA70-4C4F-B863-517C2AAA3E3F}" type="slidenum">
              <a:rPr lang="en-GB" smtClean="0"/>
              <a:t>‹#›</a:t>
            </a:fld>
            <a:endParaRPr lang="en-GB"/>
          </a:p>
        </p:txBody>
      </p:sp>
    </p:spTree>
    <p:extLst>
      <p:ext uri="{BB962C8B-B14F-4D97-AF65-F5344CB8AC3E}">
        <p14:creationId xmlns:p14="http://schemas.microsoft.com/office/powerpoint/2010/main" val="111140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55D8-8DF1-40EF-9FC3-9990846ABF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7105D7-83A5-421A-ABCE-F2BF914E5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B4DF2A-BB0F-4694-990C-3BE943990D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2B0BA49-53E2-4FC0-B7D6-B7EAF9DB48CC}"/>
              </a:ext>
            </a:extLst>
          </p:cNvPr>
          <p:cNvSpPr>
            <a:spLocks noGrp="1"/>
          </p:cNvSpPr>
          <p:nvPr>
            <p:ph type="dt" sz="half" idx="10"/>
          </p:nvPr>
        </p:nvSpPr>
        <p:spPr/>
        <p:txBody>
          <a:bodyPr/>
          <a:lstStyle/>
          <a:p>
            <a:fld id="{F77A8A30-624E-44AD-9441-D95FE4F2B0D2}" type="datetimeFigureOut">
              <a:rPr lang="en-GB" smtClean="0"/>
              <a:t>18/01/2021</a:t>
            </a:fld>
            <a:endParaRPr lang="en-GB"/>
          </a:p>
        </p:txBody>
      </p:sp>
      <p:sp>
        <p:nvSpPr>
          <p:cNvPr id="6" name="Footer Placeholder 5">
            <a:extLst>
              <a:ext uri="{FF2B5EF4-FFF2-40B4-BE49-F238E27FC236}">
                <a16:creationId xmlns:a16="http://schemas.microsoft.com/office/drawing/2014/main" id="{203936D1-2718-4F47-AF7C-0D3F0A6518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230391-6121-4231-ACC9-A54B032FE1AD}"/>
              </a:ext>
            </a:extLst>
          </p:cNvPr>
          <p:cNvSpPr>
            <a:spLocks noGrp="1"/>
          </p:cNvSpPr>
          <p:nvPr>
            <p:ph type="sldNum" sz="quarter" idx="12"/>
          </p:nvPr>
        </p:nvSpPr>
        <p:spPr/>
        <p:txBody>
          <a:bodyPr/>
          <a:lstStyle/>
          <a:p>
            <a:fld id="{3F4ECC79-EA70-4C4F-B863-517C2AAA3E3F}" type="slidenum">
              <a:rPr lang="en-GB" smtClean="0"/>
              <a:t>‹#›</a:t>
            </a:fld>
            <a:endParaRPr lang="en-GB"/>
          </a:p>
        </p:txBody>
      </p:sp>
    </p:spTree>
    <p:extLst>
      <p:ext uri="{BB962C8B-B14F-4D97-AF65-F5344CB8AC3E}">
        <p14:creationId xmlns:p14="http://schemas.microsoft.com/office/powerpoint/2010/main" val="40496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EED8-04EA-441A-B689-C911ED3A58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3AFE621-8FF8-4151-B373-D67D3F193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9199D-FBF1-422B-9C2D-C447FC011D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FD249F4-6985-435D-9D94-7655DD4F63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225D32-D0A3-499D-855E-5786DEE34B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DAE9CF-0788-449C-9269-E99230520058}"/>
              </a:ext>
            </a:extLst>
          </p:cNvPr>
          <p:cNvSpPr>
            <a:spLocks noGrp="1"/>
          </p:cNvSpPr>
          <p:nvPr>
            <p:ph type="dt" sz="half" idx="10"/>
          </p:nvPr>
        </p:nvSpPr>
        <p:spPr/>
        <p:txBody>
          <a:bodyPr/>
          <a:lstStyle/>
          <a:p>
            <a:fld id="{F77A8A30-624E-44AD-9441-D95FE4F2B0D2}" type="datetimeFigureOut">
              <a:rPr lang="en-GB" smtClean="0"/>
              <a:t>18/01/2021</a:t>
            </a:fld>
            <a:endParaRPr lang="en-GB"/>
          </a:p>
        </p:txBody>
      </p:sp>
      <p:sp>
        <p:nvSpPr>
          <p:cNvPr id="8" name="Footer Placeholder 7">
            <a:extLst>
              <a:ext uri="{FF2B5EF4-FFF2-40B4-BE49-F238E27FC236}">
                <a16:creationId xmlns:a16="http://schemas.microsoft.com/office/drawing/2014/main" id="{C40A1994-4535-4B59-8915-C3FE37D83ED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4DF02E-244C-444F-9C04-8E4C710494C3}"/>
              </a:ext>
            </a:extLst>
          </p:cNvPr>
          <p:cNvSpPr>
            <a:spLocks noGrp="1"/>
          </p:cNvSpPr>
          <p:nvPr>
            <p:ph type="sldNum" sz="quarter" idx="12"/>
          </p:nvPr>
        </p:nvSpPr>
        <p:spPr/>
        <p:txBody>
          <a:bodyPr/>
          <a:lstStyle/>
          <a:p>
            <a:fld id="{3F4ECC79-EA70-4C4F-B863-517C2AAA3E3F}" type="slidenum">
              <a:rPr lang="en-GB" smtClean="0"/>
              <a:t>‹#›</a:t>
            </a:fld>
            <a:endParaRPr lang="en-GB"/>
          </a:p>
        </p:txBody>
      </p:sp>
    </p:spTree>
    <p:extLst>
      <p:ext uri="{BB962C8B-B14F-4D97-AF65-F5344CB8AC3E}">
        <p14:creationId xmlns:p14="http://schemas.microsoft.com/office/powerpoint/2010/main" val="11440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2C5C-0B90-4675-8FEA-88868B9960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C93CA96-5AA7-4E6F-AF27-1F3EF5D93D5F}"/>
              </a:ext>
            </a:extLst>
          </p:cNvPr>
          <p:cNvSpPr>
            <a:spLocks noGrp="1"/>
          </p:cNvSpPr>
          <p:nvPr>
            <p:ph type="dt" sz="half" idx="10"/>
          </p:nvPr>
        </p:nvSpPr>
        <p:spPr/>
        <p:txBody>
          <a:bodyPr/>
          <a:lstStyle/>
          <a:p>
            <a:fld id="{F77A8A30-624E-44AD-9441-D95FE4F2B0D2}" type="datetimeFigureOut">
              <a:rPr lang="en-GB" smtClean="0"/>
              <a:t>18/01/2021</a:t>
            </a:fld>
            <a:endParaRPr lang="en-GB"/>
          </a:p>
        </p:txBody>
      </p:sp>
      <p:sp>
        <p:nvSpPr>
          <p:cNvPr id="4" name="Footer Placeholder 3">
            <a:extLst>
              <a:ext uri="{FF2B5EF4-FFF2-40B4-BE49-F238E27FC236}">
                <a16:creationId xmlns:a16="http://schemas.microsoft.com/office/drawing/2014/main" id="{764AFEFA-EC61-4B18-8712-76BCFC990A4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071251E-D166-42B5-B488-DBA033323114}"/>
              </a:ext>
            </a:extLst>
          </p:cNvPr>
          <p:cNvSpPr>
            <a:spLocks noGrp="1"/>
          </p:cNvSpPr>
          <p:nvPr>
            <p:ph type="sldNum" sz="quarter" idx="12"/>
          </p:nvPr>
        </p:nvSpPr>
        <p:spPr/>
        <p:txBody>
          <a:bodyPr/>
          <a:lstStyle/>
          <a:p>
            <a:fld id="{3F4ECC79-EA70-4C4F-B863-517C2AAA3E3F}" type="slidenum">
              <a:rPr lang="en-GB" smtClean="0"/>
              <a:t>‹#›</a:t>
            </a:fld>
            <a:endParaRPr lang="en-GB"/>
          </a:p>
        </p:txBody>
      </p:sp>
    </p:spTree>
    <p:extLst>
      <p:ext uri="{BB962C8B-B14F-4D97-AF65-F5344CB8AC3E}">
        <p14:creationId xmlns:p14="http://schemas.microsoft.com/office/powerpoint/2010/main" val="106551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6D9F2B-DCF7-42E8-935A-E517595E3A0F}"/>
              </a:ext>
            </a:extLst>
          </p:cNvPr>
          <p:cNvSpPr>
            <a:spLocks noGrp="1"/>
          </p:cNvSpPr>
          <p:nvPr>
            <p:ph type="dt" sz="half" idx="10"/>
          </p:nvPr>
        </p:nvSpPr>
        <p:spPr/>
        <p:txBody>
          <a:bodyPr/>
          <a:lstStyle/>
          <a:p>
            <a:fld id="{F77A8A30-624E-44AD-9441-D95FE4F2B0D2}" type="datetimeFigureOut">
              <a:rPr lang="en-GB" smtClean="0"/>
              <a:t>18/01/2021</a:t>
            </a:fld>
            <a:endParaRPr lang="en-GB"/>
          </a:p>
        </p:txBody>
      </p:sp>
      <p:sp>
        <p:nvSpPr>
          <p:cNvPr id="3" name="Footer Placeholder 2">
            <a:extLst>
              <a:ext uri="{FF2B5EF4-FFF2-40B4-BE49-F238E27FC236}">
                <a16:creationId xmlns:a16="http://schemas.microsoft.com/office/drawing/2014/main" id="{CFF5E97E-765C-49D0-A49D-21759CCFA01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96D8337-798D-4D50-B396-0C27AE23C29B}"/>
              </a:ext>
            </a:extLst>
          </p:cNvPr>
          <p:cNvSpPr>
            <a:spLocks noGrp="1"/>
          </p:cNvSpPr>
          <p:nvPr>
            <p:ph type="sldNum" sz="quarter" idx="12"/>
          </p:nvPr>
        </p:nvSpPr>
        <p:spPr/>
        <p:txBody>
          <a:bodyPr/>
          <a:lstStyle/>
          <a:p>
            <a:fld id="{3F4ECC79-EA70-4C4F-B863-517C2AAA3E3F}" type="slidenum">
              <a:rPr lang="en-GB" smtClean="0"/>
              <a:t>‹#›</a:t>
            </a:fld>
            <a:endParaRPr lang="en-GB"/>
          </a:p>
        </p:txBody>
      </p:sp>
    </p:spTree>
    <p:extLst>
      <p:ext uri="{BB962C8B-B14F-4D97-AF65-F5344CB8AC3E}">
        <p14:creationId xmlns:p14="http://schemas.microsoft.com/office/powerpoint/2010/main" val="242358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D2C8-EF12-470C-B79F-C9B597FB5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9A7DF5A-1551-4E56-ACFF-F945E5F5B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9A61BC-B6A7-4D83-8D4A-08A782A7E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E5224-E548-40AB-B8E6-97E1504BE7FF}"/>
              </a:ext>
            </a:extLst>
          </p:cNvPr>
          <p:cNvSpPr>
            <a:spLocks noGrp="1"/>
          </p:cNvSpPr>
          <p:nvPr>
            <p:ph type="dt" sz="half" idx="10"/>
          </p:nvPr>
        </p:nvSpPr>
        <p:spPr/>
        <p:txBody>
          <a:bodyPr/>
          <a:lstStyle/>
          <a:p>
            <a:fld id="{F77A8A30-624E-44AD-9441-D95FE4F2B0D2}" type="datetimeFigureOut">
              <a:rPr lang="en-GB" smtClean="0"/>
              <a:t>18/01/2021</a:t>
            </a:fld>
            <a:endParaRPr lang="en-GB"/>
          </a:p>
        </p:txBody>
      </p:sp>
      <p:sp>
        <p:nvSpPr>
          <p:cNvPr id="6" name="Footer Placeholder 5">
            <a:extLst>
              <a:ext uri="{FF2B5EF4-FFF2-40B4-BE49-F238E27FC236}">
                <a16:creationId xmlns:a16="http://schemas.microsoft.com/office/drawing/2014/main" id="{D589170C-C7D2-4341-969B-9FBA99D323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B5265F-F147-4934-8328-41C16994241B}"/>
              </a:ext>
            </a:extLst>
          </p:cNvPr>
          <p:cNvSpPr>
            <a:spLocks noGrp="1"/>
          </p:cNvSpPr>
          <p:nvPr>
            <p:ph type="sldNum" sz="quarter" idx="12"/>
          </p:nvPr>
        </p:nvSpPr>
        <p:spPr/>
        <p:txBody>
          <a:bodyPr/>
          <a:lstStyle/>
          <a:p>
            <a:fld id="{3F4ECC79-EA70-4C4F-B863-517C2AAA3E3F}" type="slidenum">
              <a:rPr lang="en-GB" smtClean="0"/>
              <a:t>‹#›</a:t>
            </a:fld>
            <a:endParaRPr lang="en-GB"/>
          </a:p>
        </p:txBody>
      </p:sp>
    </p:spTree>
    <p:extLst>
      <p:ext uri="{BB962C8B-B14F-4D97-AF65-F5344CB8AC3E}">
        <p14:creationId xmlns:p14="http://schemas.microsoft.com/office/powerpoint/2010/main" val="255855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99F2-9BCC-4088-A6ED-E3B04EB25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C07C1F-1581-4495-A491-FF54BFB3C7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83A6606-03CD-45DD-AB41-56571C703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80564-FF11-4386-9922-01EC5C2A04B8}"/>
              </a:ext>
            </a:extLst>
          </p:cNvPr>
          <p:cNvSpPr>
            <a:spLocks noGrp="1"/>
          </p:cNvSpPr>
          <p:nvPr>
            <p:ph type="dt" sz="half" idx="10"/>
          </p:nvPr>
        </p:nvSpPr>
        <p:spPr/>
        <p:txBody>
          <a:bodyPr/>
          <a:lstStyle/>
          <a:p>
            <a:fld id="{F77A8A30-624E-44AD-9441-D95FE4F2B0D2}" type="datetimeFigureOut">
              <a:rPr lang="en-GB" smtClean="0"/>
              <a:t>18/01/2021</a:t>
            </a:fld>
            <a:endParaRPr lang="en-GB"/>
          </a:p>
        </p:txBody>
      </p:sp>
      <p:sp>
        <p:nvSpPr>
          <p:cNvPr id="6" name="Footer Placeholder 5">
            <a:extLst>
              <a:ext uri="{FF2B5EF4-FFF2-40B4-BE49-F238E27FC236}">
                <a16:creationId xmlns:a16="http://schemas.microsoft.com/office/drawing/2014/main" id="{692D42CF-49E6-4217-A016-77E3D32E9D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82DB01-FF20-4D7A-86E0-838099CD4E98}"/>
              </a:ext>
            </a:extLst>
          </p:cNvPr>
          <p:cNvSpPr>
            <a:spLocks noGrp="1"/>
          </p:cNvSpPr>
          <p:nvPr>
            <p:ph type="sldNum" sz="quarter" idx="12"/>
          </p:nvPr>
        </p:nvSpPr>
        <p:spPr/>
        <p:txBody>
          <a:bodyPr/>
          <a:lstStyle/>
          <a:p>
            <a:fld id="{3F4ECC79-EA70-4C4F-B863-517C2AAA3E3F}" type="slidenum">
              <a:rPr lang="en-GB" smtClean="0"/>
              <a:t>‹#›</a:t>
            </a:fld>
            <a:endParaRPr lang="en-GB"/>
          </a:p>
        </p:txBody>
      </p:sp>
    </p:spTree>
    <p:extLst>
      <p:ext uri="{BB962C8B-B14F-4D97-AF65-F5344CB8AC3E}">
        <p14:creationId xmlns:p14="http://schemas.microsoft.com/office/powerpoint/2010/main" val="287946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59DF4-DBEB-44A9-992B-38999232A9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A23F65-1D9F-4B7D-81B4-37E70E2B0F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9C0913-5F95-44E0-8D30-8CB237C29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A8A30-624E-44AD-9441-D95FE4F2B0D2}" type="datetimeFigureOut">
              <a:rPr lang="en-GB" smtClean="0"/>
              <a:t>18/01/2021</a:t>
            </a:fld>
            <a:endParaRPr lang="en-GB"/>
          </a:p>
        </p:txBody>
      </p:sp>
      <p:sp>
        <p:nvSpPr>
          <p:cNvPr id="5" name="Footer Placeholder 4">
            <a:extLst>
              <a:ext uri="{FF2B5EF4-FFF2-40B4-BE49-F238E27FC236}">
                <a16:creationId xmlns:a16="http://schemas.microsoft.com/office/drawing/2014/main" id="{268E7CE1-D906-4130-9A0E-E114AE238E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4577751-0299-431E-B7CD-E42336865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ECC79-EA70-4C4F-B863-517C2AAA3E3F}" type="slidenum">
              <a:rPr lang="en-GB" smtClean="0"/>
              <a:t>‹#›</a:t>
            </a:fld>
            <a:endParaRPr lang="en-GB"/>
          </a:p>
        </p:txBody>
      </p:sp>
    </p:spTree>
    <p:extLst>
      <p:ext uri="{BB962C8B-B14F-4D97-AF65-F5344CB8AC3E}">
        <p14:creationId xmlns:p14="http://schemas.microsoft.com/office/powerpoint/2010/main" val="360416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2B4A-EBEF-4C2A-82C6-D0C0903AC386}"/>
              </a:ext>
            </a:extLst>
          </p:cNvPr>
          <p:cNvSpPr>
            <a:spLocks noGrp="1"/>
          </p:cNvSpPr>
          <p:nvPr>
            <p:ph type="ctrTitle"/>
          </p:nvPr>
        </p:nvSpPr>
        <p:spPr/>
        <p:txBody>
          <a:bodyPr/>
          <a:lstStyle/>
          <a:p>
            <a:r>
              <a:rPr lang="en-GB" dirty="0" err="1"/>
              <a:t>Yoneda</a:t>
            </a:r>
            <a:r>
              <a:rPr lang="en-GB" dirty="0"/>
              <a:t> Embeddings</a:t>
            </a:r>
          </a:p>
        </p:txBody>
      </p:sp>
      <p:sp>
        <p:nvSpPr>
          <p:cNvPr id="3" name="Subtitle 2">
            <a:extLst>
              <a:ext uri="{FF2B5EF4-FFF2-40B4-BE49-F238E27FC236}">
                <a16:creationId xmlns:a16="http://schemas.microsoft.com/office/drawing/2014/main" id="{C82B2935-B5F4-473B-BA6E-A4181C2A6911}"/>
              </a:ext>
            </a:extLst>
          </p:cNvPr>
          <p:cNvSpPr>
            <a:spLocks noGrp="1"/>
          </p:cNvSpPr>
          <p:nvPr>
            <p:ph type="subTitle" idx="1"/>
          </p:nvPr>
        </p:nvSpPr>
        <p:spPr/>
        <p:txBody>
          <a:bodyPr/>
          <a:lstStyle/>
          <a:p>
            <a:r>
              <a:rPr lang="en-GB" dirty="0"/>
              <a:t>Chapter 16</a:t>
            </a:r>
          </a:p>
        </p:txBody>
      </p:sp>
    </p:spTree>
    <p:extLst>
      <p:ext uri="{BB962C8B-B14F-4D97-AF65-F5344CB8AC3E}">
        <p14:creationId xmlns:p14="http://schemas.microsoft.com/office/powerpoint/2010/main" val="2586216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9B32-87DE-41A0-87E3-33C580BD875E}"/>
              </a:ext>
            </a:extLst>
          </p:cNvPr>
          <p:cNvSpPr>
            <a:spLocks noGrp="1"/>
          </p:cNvSpPr>
          <p:nvPr>
            <p:ph type="title"/>
          </p:nvPr>
        </p:nvSpPr>
        <p:spPr/>
        <p:txBody>
          <a:bodyPr/>
          <a:lstStyle/>
          <a:p>
            <a:r>
              <a:rPr lang="en-GB" dirty="0"/>
              <a:t>Challenges – Q1</a:t>
            </a:r>
          </a:p>
        </p:txBody>
      </p:sp>
      <p:pic>
        <p:nvPicPr>
          <p:cNvPr id="5" name="Content Placeholder 4">
            <a:extLst>
              <a:ext uri="{FF2B5EF4-FFF2-40B4-BE49-F238E27FC236}">
                <a16:creationId xmlns:a16="http://schemas.microsoft.com/office/drawing/2014/main" id="{01F59EF1-22BD-47A8-8453-448E2EC6A525}"/>
              </a:ext>
            </a:extLst>
          </p:cNvPr>
          <p:cNvPicPr>
            <a:picLocks noGrp="1" noChangeAspect="1"/>
          </p:cNvPicPr>
          <p:nvPr>
            <p:ph idx="1"/>
          </p:nvPr>
        </p:nvPicPr>
        <p:blipFill>
          <a:blip r:embed="rId2"/>
          <a:stretch>
            <a:fillRect/>
          </a:stretch>
        </p:blipFill>
        <p:spPr>
          <a:xfrm>
            <a:off x="1043588" y="2663811"/>
            <a:ext cx="5170252" cy="1201802"/>
          </a:xfrm>
        </p:spPr>
      </p:pic>
      <p:sp>
        <p:nvSpPr>
          <p:cNvPr id="4" name="Content Placeholder 2">
            <a:extLst>
              <a:ext uri="{FF2B5EF4-FFF2-40B4-BE49-F238E27FC236}">
                <a16:creationId xmlns:a16="http://schemas.microsoft.com/office/drawing/2014/main" id="{7D7D9D18-580C-4773-9E6F-17FD010D95A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u="sng" dirty="0"/>
              <a:t>Express the co-</a:t>
            </a:r>
            <a:r>
              <a:rPr lang="en-GB" u="sng" dirty="0" err="1"/>
              <a:t>Yoneda</a:t>
            </a:r>
            <a:r>
              <a:rPr lang="en-GB" u="sng" dirty="0"/>
              <a:t> embedding in Haskell</a:t>
            </a:r>
          </a:p>
          <a:p>
            <a:pPr marL="0" indent="0">
              <a:buNone/>
            </a:pPr>
            <a:endParaRPr lang="en-GB" dirty="0"/>
          </a:p>
        </p:txBody>
      </p:sp>
    </p:spTree>
    <p:extLst>
      <p:ext uri="{BB962C8B-B14F-4D97-AF65-F5344CB8AC3E}">
        <p14:creationId xmlns:p14="http://schemas.microsoft.com/office/powerpoint/2010/main" val="298008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431A-A56B-4F50-B0F9-0E85A352C7F5}"/>
              </a:ext>
            </a:extLst>
          </p:cNvPr>
          <p:cNvSpPr>
            <a:spLocks noGrp="1"/>
          </p:cNvSpPr>
          <p:nvPr>
            <p:ph type="title"/>
          </p:nvPr>
        </p:nvSpPr>
        <p:spPr/>
        <p:txBody>
          <a:bodyPr/>
          <a:lstStyle/>
          <a:p>
            <a:r>
              <a:rPr lang="en-GB" dirty="0"/>
              <a:t>Challenges – Q2(?)</a:t>
            </a:r>
          </a:p>
        </p:txBody>
      </p:sp>
      <p:sp>
        <p:nvSpPr>
          <p:cNvPr id="3" name="Content Placeholder 2">
            <a:extLst>
              <a:ext uri="{FF2B5EF4-FFF2-40B4-BE49-F238E27FC236}">
                <a16:creationId xmlns:a16="http://schemas.microsoft.com/office/drawing/2014/main" id="{D0DF142E-BE38-42E7-AD9D-DF997111E6FD}"/>
              </a:ext>
            </a:extLst>
          </p:cNvPr>
          <p:cNvSpPr>
            <a:spLocks noGrp="1"/>
          </p:cNvSpPr>
          <p:nvPr>
            <p:ph idx="1"/>
          </p:nvPr>
        </p:nvSpPr>
        <p:spPr/>
        <p:txBody>
          <a:bodyPr/>
          <a:lstStyle/>
          <a:p>
            <a:r>
              <a:rPr lang="en-GB" dirty="0"/>
              <a:t>If there is an isomorphism between the functions </a:t>
            </a:r>
            <a:r>
              <a:rPr lang="en-GB" dirty="0" err="1"/>
              <a:t>fromY</a:t>
            </a:r>
            <a:r>
              <a:rPr lang="en-GB" dirty="0"/>
              <a:t> and </a:t>
            </a:r>
            <a:r>
              <a:rPr lang="en-GB" dirty="0" err="1"/>
              <a:t>btoa</a:t>
            </a:r>
            <a:r>
              <a:rPr lang="en-GB" dirty="0"/>
              <a:t> then the mappings are inverses, i.e. </a:t>
            </a:r>
            <a:r>
              <a:rPr lang="en-GB" dirty="0" err="1"/>
              <a:t>fromY</a:t>
            </a:r>
            <a:r>
              <a:rPr lang="en-GB" dirty="0"/>
              <a:t> </a:t>
            </a:r>
            <a:r>
              <a:rPr lang="en-GB" dirty="0" err="1"/>
              <a:t>btoa</a:t>
            </a:r>
            <a:r>
              <a:rPr lang="en-GB" dirty="0"/>
              <a:t> = Id = </a:t>
            </a:r>
            <a:r>
              <a:rPr lang="en-GB" dirty="0" err="1"/>
              <a:t>btoa</a:t>
            </a:r>
            <a:r>
              <a:rPr lang="en-GB" dirty="0"/>
              <a:t> </a:t>
            </a:r>
            <a:r>
              <a:rPr lang="en-GB" dirty="0" err="1"/>
              <a:t>fromY</a:t>
            </a:r>
            <a:endParaRPr lang="en-GB" dirty="0"/>
          </a:p>
          <a:p>
            <a:r>
              <a:rPr lang="en-GB" dirty="0"/>
              <a:t>Got this far:</a:t>
            </a:r>
          </a:p>
          <a:p>
            <a:endParaRPr lang="en-GB" dirty="0"/>
          </a:p>
          <a:p>
            <a:endParaRPr lang="en-GB" dirty="0"/>
          </a:p>
        </p:txBody>
      </p:sp>
      <p:pic>
        <p:nvPicPr>
          <p:cNvPr id="5" name="Picture 4">
            <a:extLst>
              <a:ext uri="{FF2B5EF4-FFF2-40B4-BE49-F238E27FC236}">
                <a16:creationId xmlns:a16="http://schemas.microsoft.com/office/drawing/2014/main" id="{B19E0A88-140E-4044-9B0F-98EFE07A7B7E}"/>
              </a:ext>
            </a:extLst>
          </p:cNvPr>
          <p:cNvPicPr>
            <a:picLocks noChangeAspect="1"/>
          </p:cNvPicPr>
          <p:nvPr/>
        </p:nvPicPr>
        <p:blipFill>
          <a:blip r:embed="rId2"/>
          <a:stretch>
            <a:fillRect/>
          </a:stretch>
        </p:blipFill>
        <p:spPr>
          <a:xfrm>
            <a:off x="1056314" y="3743717"/>
            <a:ext cx="3657600" cy="1685925"/>
          </a:xfrm>
          <a:prstGeom prst="rect">
            <a:avLst/>
          </a:prstGeom>
        </p:spPr>
      </p:pic>
    </p:spTree>
    <p:extLst>
      <p:ext uri="{BB962C8B-B14F-4D97-AF65-F5344CB8AC3E}">
        <p14:creationId xmlns:p14="http://schemas.microsoft.com/office/powerpoint/2010/main" val="288337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DA9A-83AD-49E0-90F7-AC1161BC5C88}"/>
              </a:ext>
            </a:extLst>
          </p:cNvPr>
          <p:cNvSpPr>
            <a:spLocks noGrp="1"/>
          </p:cNvSpPr>
          <p:nvPr>
            <p:ph type="title"/>
          </p:nvPr>
        </p:nvSpPr>
        <p:spPr/>
        <p:txBody>
          <a:bodyPr/>
          <a:lstStyle/>
          <a:p>
            <a:r>
              <a:rPr lang="en-GB" dirty="0"/>
              <a:t>Challenges – Q3</a:t>
            </a:r>
          </a:p>
        </p:txBody>
      </p:sp>
      <p:sp>
        <p:nvSpPr>
          <p:cNvPr id="3" name="Content Placeholder 2">
            <a:extLst>
              <a:ext uri="{FF2B5EF4-FFF2-40B4-BE49-F238E27FC236}">
                <a16:creationId xmlns:a16="http://schemas.microsoft.com/office/drawing/2014/main" id="{21C37B09-E903-442A-8208-6DED0FA55400}"/>
              </a:ext>
            </a:extLst>
          </p:cNvPr>
          <p:cNvSpPr>
            <a:spLocks noGrp="1"/>
          </p:cNvSpPr>
          <p:nvPr>
            <p:ph idx="1"/>
          </p:nvPr>
        </p:nvSpPr>
        <p:spPr>
          <a:xfrm>
            <a:off x="838200" y="1850792"/>
            <a:ext cx="10515600" cy="4351338"/>
          </a:xfrm>
        </p:spPr>
        <p:txBody>
          <a:bodyPr>
            <a:normAutofit fontScale="85000" lnSpcReduction="20000"/>
          </a:bodyPr>
          <a:lstStyle/>
          <a:p>
            <a:pPr marL="0" indent="0" algn="ctr">
              <a:buNone/>
            </a:pPr>
            <a:r>
              <a:rPr lang="en-GB" u="sng" dirty="0" err="1"/>
              <a:t>Yoneda</a:t>
            </a:r>
            <a:r>
              <a:rPr lang="en-GB" u="sng" dirty="0"/>
              <a:t> embedding for a Monoid (Category with one object)</a:t>
            </a:r>
          </a:p>
          <a:p>
            <a:r>
              <a:rPr lang="en-GB" dirty="0"/>
              <a:t>Let the single object be denoted m.</a:t>
            </a:r>
          </a:p>
          <a:p>
            <a:r>
              <a:rPr lang="en-GB" dirty="0" err="1"/>
              <a:t>Yoneda</a:t>
            </a:r>
            <a:r>
              <a:rPr lang="en-GB" dirty="0"/>
              <a:t> embedding maps the object to functor </a:t>
            </a:r>
            <a:r>
              <a:rPr lang="en-GB" b="1" dirty="0"/>
              <a:t>C</a:t>
            </a:r>
            <a:r>
              <a:rPr lang="en-GB" dirty="0"/>
              <a:t>(m,-) in the Functor Category denoted [</a:t>
            </a:r>
            <a:r>
              <a:rPr lang="en-GB" b="1" dirty="0" err="1"/>
              <a:t>C</a:t>
            </a:r>
            <a:r>
              <a:rPr lang="en-GB" dirty="0" err="1"/>
              <a:t>,</a:t>
            </a:r>
            <a:r>
              <a:rPr lang="en-GB" b="1" dirty="0" err="1"/>
              <a:t>Set</a:t>
            </a:r>
            <a:r>
              <a:rPr lang="en-GB" dirty="0"/>
              <a:t>]. In this case, the functor </a:t>
            </a:r>
            <a:r>
              <a:rPr lang="en-GB" b="1" dirty="0"/>
              <a:t>C</a:t>
            </a:r>
            <a:r>
              <a:rPr lang="en-GB" dirty="0"/>
              <a:t>(m,-) will map the single object m to the hom-set </a:t>
            </a:r>
            <a:r>
              <a:rPr lang="en-GB" b="1" dirty="0"/>
              <a:t>C</a:t>
            </a:r>
            <a:r>
              <a:rPr lang="en-GB" dirty="0"/>
              <a:t>(</a:t>
            </a:r>
            <a:r>
              <a:rPr lang="en-GB" dirty="0" err="1"/>
              <a:t>m,m</a:t>
            </a:r>
            <a:r>
              <a:rPr lang="en-GB" dirty="0"/>
              <a:t>)</a:t>
            </a:r>
          </a:p>
          <a:p>
            <a:r>
              <a:rPr lang="en-GB" dirty="0"/>
              <a:t>Each morphism in the monoid will be mapped to a natural transformation in the Functor Category, [</a:t>
            </a:r>
            <a:r>
              <a:rPr lang="en-GB" b="1" dirty="0" err="1"/>
              <a:t>C</a:t>
            </a:r>
            <a:r>
              <a:rPr lang="en-GB" dirty="0" err="1"/>
              <a:t>,</a:t>
            </a:r>
            <a:r>
              <a:rPr lang="en-GB" b="1" dirty="0" err="1"/>
              <a:t>Set</a:t>
            </a:r>
            <a:r>
              <a:rPr lang="en-GB" dirty="0"/>
              <a:t>]. </a:t>
            </a:r>
          </a:p>
          <a:p>
            <a:r>
              <a:rPr lang="en-GB" dirty="0"/>
              <a:t>Since the structure has to be preserved, the morphisms will be mapped to natural transformations from the functor </a:t>
            </a:r>
            <a:r>
              <a:rPr lang="en-GB" b="1" dirty="0"/>
              <a:t>C</a:t>
            </a:r>
            <a:r>
              <a:rPr lang="en-GB" dirty="0"/>
              <a:t>(m,-) to itself.</a:t>
            </a:r>
          </a:p>
          <a:p>
            <a:r>
              <a:rPr lang="en-GB" dirty="0"/>
              <a:t>What else? Well, the embedding functor is fully faithful, which means the morphisms will be mapped to distinct morphisms and cover the hom-set in the target category. In particular, there is a bijection between the morphisms in the monoid and the natural transformations from </a:t>
            </a:r>
            <a:r>
              <a:rPr lang="en-GB" b="1" dirty="0"/>
              <a:t>C</a:t>
            </a:r>
            <a:r>
              <a:rPr lang="en-GB" dirty="0"/>
              <a:t>(a,-) to itself.</a:t>
            </a:r>
          </a:p>
        </p:txBody>
      </p:sp>
    </p:spTree>
    <p:extLst>
      <p:ext uri="{BB962C8B-B14F-4D97-AF65-F5344CB8AC3E}">
        <p14:creationId xmlns:p14="http://schemas.microsoft.com/office/powerpoint/2010/main" val="2319527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C48F-D58E-4416-BB12-7936145D3F8D}"/>
              </a:ext>
            </a:extLst>
          </p:cNvPr>
          <p:cNvSpPr>
            <a:spLocks noGrp="1"/>
          </p:cNvSpPr>
          <p:nvPr>
            <p:ph type="title"/>
          </p:nvPr>
        </p:nvSpPr>
        <p:spPr/>
        <p:txBody>
          <a:bodyPr/>
          <a:lstStyle/>
          <a:p>
            <a:r>
              <a:rPr lang="en-GB" dirty="0"/>
              <a:t>Challenges – Q4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D79FB2-C02E-466F-AF26-433D95B47828}"/>
                  </a:ext>
                </a:extLst>
              </p:cNvPr>
              <p:cNvSpPr>
                <a:spLocks noGrp="1"/>
              </p:cNvSpPr>
              <p:nvPr>
                <p:ph idx="1"/>
              </p:nvPr>
            </p:nvSpPr>
            <p:spPr/>
            <p:txBody>
              <a:bodyPr>
                <a:normAutofit/>
              </a:bodyPr>
              <a:lstStyle/>
              <a:p>
                <a:pPr marL="0" indent="0" algn="ctr">
                  <a:buNone/>
                </a:pPr>
                <a:r>
                  <a:rPr lang="en-GB" sz="2400" u="sng" dirty="0"/>
                  <a:t>What is the application of co-variant  </a:t>
                </a:r>
                <a:r>
                  <a:rPr lang="en-GB" sz="2400" u="sng" dirty="0" err="1"/>
                  <a:t>Yoneda</a:t>
                </a:r>
                <a:r>
                  <a:rPr lang="en-GB" sz="2400" u="sng" dirty="0"/>
                  <a:t> embedding to </a:t>
                </a:r>
                <a:r>
                  <a:rPr lang="en-GB" sz="2400" u="sng" dirty="0" err="1"/>
                  <a:t>preorders</a:t>
                </a:r>
                <a:r>
                  <a:rPr lang="en-GB" sz="2400" u="sng" dirty="0"/>
                  <a:t>?</a:t>
                </a:r>
              </a:p>
              <a:p>
                <a:r>
                  <a:rPr lang="en-GB" sz="2400" dirty="0"/>
                  <a:t>Interested in </a:t>
                </a:r>
                <a:r>
                  <a:rPr lang="en-GB" sz="2400" dirty="0" err="1"/>
                  <a:t>Yoneda</a:t>
                </a:r>
                <a:r>
                  <a:rPr lang="en-GB" sz="2400" dirty="0"/>
                  <a:t> on Morphisms:</a:t>
                </a:r>
              </a:p>
              <a:p>
                <a:pPr marL="0" indent="0">
                  <a:buNone/>
                </a:pPr>
                <a:r>
                  <a:rPr lang="en-GB" sz="2400" dirty="0"/>
                  <a:t>			[</a:t>
                </a:r>
                <a:r>
                  <a:rPr lang="en-GB" sz="2400" b="1" dirty="0" err="1"/>
                  <a:t>C</a:t>
                </a:r>
                <a:r>
                  <a:rPr lang="en-GB" sz="2400" dirty="0" err="1"/>
                  <a:t>,</a:t>
                </a:r>
                <a:r>
                  <a:rPr lang="en-GB" sz="2400" b="1" dirty="0" err="1"/>
                  <a:t>Set</a:t>
                </a:r>
                <a:r>
                  <a:rPr lang="en-GB" sz="2400" dirty="0"/>
                  <a:t>] (</a:t>
                </a:r>
                <a:r>
                  <a:rPr lang="en-GB" sz="2400" b="1" dirty="0"/>
                  <a:t>C</a:t>
                </a:r>
                <a:r>
                  <a:rPr lang="en-GB" sz="2400" dirty="0"/>
                  <a:t>(a,-),</a:t>
                </a:r>
                <a:r>
                  <a:rPr lang="en-GB" sz="2400" b="1" dirty="0"/>
                  <a:t>C</a:t>
                </a:r>
                <a:r>
                  <a:rPr lang="en-GB" sz="2400" dirty="0"/>
                  <a:t>(b,-)) </a:t>
                </a:r>
                <a14:m>
                  <m:oMath xmlns:m="http://schemas.openxmlformats.org/officeDocument/2006/math">
                    <m:r>
                      <a:rPr lang="en-GB" sz="16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GB" sz="2400" dirty="0"/>
                  <a:t> </a:t>
                </a:r>
                <a:r>
                  <a:rPr lang="en-GB" sz="2400" b="1" dirty="0"/>
                  <a:t>C</a:t>
                </a:r>
                <a:r>
                  <a:rPr lang="en-GB" sz="2400" dirty="0"/>
                  <a:t>(</a:t>
                </a:r>
                <a:r>
                  <a:rPr lang="en-GB" sz="2400" dirty="0" err="1"/>
                  <a:t>b,a</a:t>
                </a:r>
                <a:r>
                  <a:rPr lang="en-GB" sz="2400" dirty="0"/>
                  <a:t>)</a:t>
                </a:r>
              </a:p>
              <a:p>
                <a:r>
                  <a:rPr lang="en-GB" sz="2400" dirty="0"/>
                  <a:t>The right-hand side is non-empty </a:t>
                </a:r>
                <a:r>
                  <a:rPr lang="en-GB" sz="2400" dirty="0" err="1"/>
                  <a:t>iff</a:t>
                </a:r>
                <a:r>
                  <a:rPr lang="en-GB" sz="2400" dirty="0"/>
                  <a:t> b ≤ a. In which case there is a single natural transformation on the left. </a:t>
                </a:r>
              </a:p>
              <a:p>
                <a:r>
                  <a:rPr lang="en-GB" sz="2400" dirty="0"/>
                  <a:t>A Natural transformation is a family of functions between sets </a:t>
                </a:r>
                <a:r>
                  <a:rPr lang="en-GB" sz="2400" b="1" dirty="0"/>
                  <a:t>C</a:t>
                </a:r>
                <a:r>
                  <a:rPr lang="en-GB" sz="2400" dirty="0"/>
                  <a:t>(a,-) and </a:t>
                </a:r>
                <a:r>
                  <a:rPr lang="en-GB" sz="2400" b="1" dirty="0"/>
                  <a:t>C</a:t>
                </a:r>
                <a:r>
                  <a:rPr lang="en-GB" sz="2400" dirty="0"/>
                  <a:t>(b,-).</a:t>
                </a:r>
              </a:p>
              <a:p>
                <a:r>
                  <a:rPr lang="en-GB" sz="2400" dirty="0"/>
                  <a:t>So if a ≤ x then b ≤ x cannot be empty, i.e. for all x, a ≤ x  implies b ≤ x.</a:t>
                </a:r>
              </a:p>
              <a:p>
                <a:r>
                  <a:rPr lang="en-GB" sz="2400" dirty="0"/>
                  <a:t>Combining this with </a:t>
                </a:r>
                <a:r>
                  <a:rPr lang="en-GB" sz="2400" dirty="0" err="1"/>
                  <a:t>Yoneda</a:t>
                </a:r>
                <a:r>
                  <a:rPr lang="en-GB" sz="2400" dirty="0"/>
                  <a:t>, we get b ≤ a </a:t>
                </a:r>
                <a:r>
                  <a:rPr lang="en-GB" sz="2400" dirty="0" err="1"/>
                  <a:t>iff</a:t>
                </a:r>
                <a:r>
                  <a:rPr lang="en-GB" sz="2400" dirty="0"/>
                  <a:t> for all x, a ≤ x  implies b ≤ x.</a:t>
                </a:r>
              </a:p>
              <a:p>
                <a:endParaRPr lang="en-GB" sz="2400" dirty="0"/>
              </a:p>
              <a:p>
                <a:endParaRPr lang="en-GB" sz="2400" dirty="0"/>
              </a:p>
              <a:p>
                <a:endParaRPr lang="en-GB" sz="2400" dirty="0"/>
              </a:p>
              <a:p>
                <a:endParaRPr lang="en-GB" sz="2400" dirty="0"/>
              </a:p>
            </p:txBody>
          </p:sp>
        </mc:Choice>
        <mc:Fallback xmlns="">
          <p:sp>
            <p:nvSpPr>
              <p:cNvPr id="3" name="Content Placeholder 2">
                <a:extLst>
                  <a:ext uri="{FF2B5EF4-FFF2-40B4-BE49-F238E27FC236}">
                    <a16:creationId xmlns:a16="http://schemas.microsoft.com/office/drawing/2014/main" id="{6AD79FB2-C02E-466F-AF26-433D95B47828}"/>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GB">
                    <a:noFill/>
                  </a:rPr>
                  <a:t> </a:t>
                </a:r>
              </a:p>
            </p:txBody>
          </p:sp>
        </mc:Fallback>
      </mc:AlternateContent>
    </p:spTree>
    <p:extLst>
      <p:ext uri="{BB962C8B-B14F-4D97-AF65-F5344CB8AC3E}">
        <p14:creationId xmlns:p14="http://schemas.microsoft.com/office/powerpoint/2010/main" val="3232777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C75-FE86-49A6-937A-B1B40241D2D1}"/>
              </a:ext>
            </a:extLst>
          </p:cNvPr>
          <p:cNvSpPr>
            <a:spLocks noGrp="1"/>
          </p:cNvSpPr>
          <p:nvPr>
            <p:ph type="title"/>
          </p:nvPr>
        </p:nvSpPr>
        <p:spPr/>
        <p:txBody>
          <a:bodyPr/>
          <a:lstStyle/>
          <a:p>
            <a:r>
              <a:rPr lang="en-GB" dirty="0"/>
              <a:t>Challenges – Q5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4B5A81-7F3B-47CD-9755-E78602CD008D}"/>
                  </a:ext>
                </a:extLst>
              </p:cNvPr>
              <p:cNvSpPr>
                <a:spLocks noGrp="1"/>
              </p:cNvSpPr>
              <p:nvPr>
                <p:ph idx="1"/>
              </p:nvPr>
            </p:nvSpPr>
            <p:spPr/>
            <p:txBody>
              <a:bodyPr>
                <a:normAutofit/>
              </a:bodyPr>
              <a:lstStyle/>
              <a:p>
                <a:pPr marL="0" indent="0" algn="ctr">
                  <a:buNone/>
                </a:pPr>
                <a:r>
                  <a:rPr lang="en-GB" sz="2000" u="sng" dirty="0"/>
                  <a:t>How is the </a:t>
                </a:r>
                <a:r>
                  <a:rPr lang="en-GB" sz="2000" u="sng" dirty="0" err="1"/>
                  <a:t>Yoneda</a:t>
                </a:r>
                <a:r>
                  <a:rPr lang="en-GB" sz="2000" u="sng" dirty="0"/>
                  <a:t> Embedding able to embed an arbitrary functor category [</a:t>
                </a:r>
                <a:r>
                  <a:rPr lang="en-GB" sz="2000" b="1" u="sng" dirty="0"/>
                  <a:t>C</a:t>
                </a:r>
                <a:r>
                  <a:rPr lang="en-GB" sz="2000" u="sng" dirty="0"/>
                  <a:t>,</a:t>
                </a:r>
                <a:r>
                  <a:rPr lang="en-GB" sz="2000" b="1" u="sng" dirty="0"/>
                  <a:t>D</a:t>
                </a:r>
                <a:r>
                  <a:rPr lang="en-GB" sz="2000" u="sng" dirty="0"/>
                  <a:t>] in the functor category [[</a:t>
                </a:r>
                <a:r>
                  <a:rPr lang="en-GB" sz="2000" b="1" u="sng" dirty="0"/>
                  <a:t>C</a:t>
                </a:r>
                <a:r>
                  <a:rPr lang="en-GB" sz="2000" u="sng" dirty="0"/>
                  <a:t>,</a:t>
                </a:r>
                <a:r>
                  <a:rPr lang="en-GB" sz="2000" b="1" u="sng" dirty="0"/>
                  <a:t>D</a:t>
                </a:r>
                <a:r>
                  <a:rPr lang="en-GB" sz="2000" u="sng" dirty="0"/>
                  <a:t>],</a:t>
                </a:r>
                <a:r>
                  <a:rPr lang="en-GB" sz="2000" b="1" u="sng" dirty="0"/>
                  <a:t>Set</a:t>
                </a:r>
                <a:r>
                  <a:rPr lang="en-GB" sz="2000" u="sng" dirty="0"/>
                  <a:t>]?</a:t>
                </a:r>
              </a:p>
              <a:p>
                <a:r>
                  <a:rPr lang="en-GB" sz="2000" dirty="0"/>
                  <a:t>Recall: a natural transformation is a mapping between two functors.</a:t>
                </a:r>
              </a:p>
              <a:p>
                <a:r>
                  <a:rPr lang="en-GB" sz="2000" dirty="0"/>
                  <a:t>Consider two functors f: C-&gt;D and g: C-&gt;D.</a:t>
                </a:r>
              </a:p>
              <a:p>
                <a:r>
                  <a:rPr lang="en-GB" sz="2000" dirty="0"/>
                  <a:t>Let there be an arbitrary Natural Transformation, alpha, from f to g.</a:t>
                </a:r>
              </a:p>
              <a:p>
                <a:r>
                  <a:rPr lang="en-GB" sz="2000" dirty="0"/>
                  <a:t>Then f and g are objects in the functor category [</a:t>
                </a:r>
                <a:r>
                  <a:rPr lang="en-GB" sz="2000" b="1" dirty="0"/>
                  <a:t>C</a:t>
                </a:r>
                <a:r>
                  <a:rPr lang="en-GB" sz="2000" dirty="0"/>
                  <a:t>,</a:t>
                </a:r>
                <a:r>
                  <a:rPr lang="en-GB" sz="2000" b="1" dirty="0"/>
                  <a:t>D</a:t>
                </a:r>
                <a:r>
                  <a:rPr lang="en-GB" sz="2000" dirty="0"/>
                  <a:t>] with alpha as a morphism.</a:t>
                </a:r>
              </a:p>
              <a:p>
                <a:r>
                  <a:rPr lang="en-GB" sz="2000" dirty="0"/>
                  <a:t>Then apply </a:t>
                </a:r>
                <a:r>
                  <a:rPr lang="en-GB" sz="2000" dirty="0" err="1"/>
                  <a:t>Yoneda</a:t>
                </a:r>
                <a:r>
                  <a:rPr lang="en-GB" sz="2000" dirty="0"/>
                  <a:t> embedding to get [[</a:t>
                </a:r>
                <a:r>
                  <a:rPr lang="en-GB" sz="2000" b="1" dirty="0"/>
                  <a:t>C</a:t>
                </a:r>
                <a:r>
                  <a:rPr lang="en-GB" sz="2000" dirty="0"/>
                  <a:t>,</a:t>
                </a:r>
                <a:r>
                  <a:rPr lang="en-GB" sz="2000" b="1" dirty="0"/>
                  <a:t>D</a:t>
                </a:r>
                <a:r>
                  <a:rPr lang="en-GB" sz="2000" dirty="0"/>
                  <a:t>],</a:t>
                </a:r>
                <a:r>
                  <a:rPr lang="en-GB" sz="2000" b="1" dirty="0"/>
                  <a:t>Set</a:t>
                </a:r>
                <a:r>
                  <a:rPr lang="en-GB" sz="2000" dirty="0"/>
                  <a:t>]([</a:t>
                </a:r>
                <a:r>
                  <a:rPr lang="en-GB" sz="2000" b="1" dirty="0"/>
                  <a:t>C</a:t>
                </a:r>
                <a:r>
                  <a:rPr lang="en-GB" sz="2000" dirty="0"/>
                  <a:t>,</a:t>
                </a:r>
                <a:r>
                  <a:rPr lang="en-GB" sz="2000" b="1" dirty="0"/>
                  <a:t>D</a:t>
                </a:r>
                <a:r>
                  <a:rPr lang="en-GB" sz="2000" dirty="0"/>
                  <a:t>](f,-), [</a:t>
                </a:r>
                <a:r>
                  <a:rPr lang="en-GB" sz="2000" b="1" dirty="0"/>
                  <a:t>C</a:t>
                </a:r>
                <a:r>
                  <a:rPr lang="en-GB" sz="2000" dirty="0"/>
                  <a:t>,</a:t>
                </a:r>
                <a:r>
                  <a:rPr lang="en-GB" sz="2000" b="1" dirty="0"/>
                  <a:t>D</a:t>
                </a:r>
                <a:r>
                  <a:rPr lang="en-GB" sz="2000" dirty="0"/>
                  <a:t>](g,-)) </a:t>
                </a:r>
                <a14:m>
                  <m:oMath xmlns:m="http://schemas.openxmlformats.org/officeDocument/2006/math">
                    <m:r>
                      <a:rPr lang="en-GB" sz="2000" i="1" smtClean="0">
                        <a:latin typeface="Cambria Math" panose="02040503050406030204" pitchFamily="18" charset="0"/>
                      </a:rPr>
                      <m:t>≅</m:t>
                    </m:r>
                  </m:oMath>
                </a14:m>
                <a:r>
                  <a:rPr lang="en-GB" sz="2000" dirty="0"/>
                  <a:t> [</a:t>
                </a:r>
                <a:r>
                  <a:rPr lang="en-GB" sz="2000" b="1" dirty="0"/>
                  <a:t>C</a:t>
                </a:r>
                <a:r>
                  <a:rPr lang="en-GB" sz="2000" dirty="0"/>
                  <a:t>,</a:t>
                </a:r>
                <a:r>
                  <a:rPr lang="en-GB" sz="2000" b="1" dirty="0"/>
                  <a:t>D</a:t>
                </a:r>
                <a:r>
                  <a:rPr lang="en-GB" sz="2000" dirty="0"/>
                  <a:t>](</a:t>
                </a:r>
                <a:r>
                  <a:rPr lang="en-GB" sz="2000" dirty="0" err="1"/>
                  <a:t>g,f</a:t>
                </a:r>
                <a:r>
                  <a:rPr lang="en-GB" sz="2000" dirty="0"/>
                  <a:t>).</a:t>
                </a:r>
              </a:p>
              <a:p>
                <a:r>
                  <a:rPr lang="en-GB" sz="2000" dirty="0"/>
                  <a:t>This means the functor category [</a:t>
                </a:r>
                <a:r>
                  <a:rPr lang="en-GB" sz="2000" b="1" dirty="0"/>
                  <a:t>C</a:t>
                </a:r>
                <a:r>
                  <a:rPr lang="en-GB" sz="2000" dirty="0"/>
                  <a:t>,</a:t>
                </a:r>
                <a:r>
                  <a:rPr lang="en-GB" sz="2000" b="1" dirty="0"/>
                  <a:t>D</a:t>
                </a:r>
                <a:r>
                  <a:rPr lang="en-GB" sz="2000" dirty="0"/>
                  <a:t>] is embedded into  [[</a:t>
                </a:r>
                <a:r>
                  <a:rPr lang="en-GB" sz="2000" b="1" dirty="0"/>
                  <a:t>C</a:t>
                </a:r>
                <a:r>
                  <a:rPr lang="en-GB" sz="2000" dirty="0"/>
                  <a:t>,</a:t>
                </a:r>
                <a:r>
                  <a:rPr lang="en-GB" sz="2000" b="1" dirty="0"/>
                  <a:t>D</a:t>
                </a:r>
                <a:r>
                  <a:rPr lang="en-GB" sz="2000" dirty="0"/>
                  <a:t>],</a:t>
                </a:r>
                <a:r>
                  <a:rPr lang="en-GB" sz="2000" b="1" dirty="0"/>
                  <a:t>Set</a:t>
                </a:r>
                <a:r>
                  <a:rPr lang="en-GB" sz="2000" dirty="0"/>
                  <a:t>].</a:t>
                </a:r>
              </a:p>
              <a:p>
                <a:r>
                  <a:rPr lang="en-GB" sz="2000" dirty="0"/>
                  <a:t>The functors, x, in [</a:t>
                </a:r>
                <a:r>
                  <a:rPr lang="en-GB" sz="2000" b="1" dirty="0"/>
                  <a:t>C</a:t>
                </a:r>
                <a:r>
                  <a:rPr lang="en-GB" sz="2000" dirty="0"/>
                  <a:t>,</a:t>
                </a:r>
                <a:r>
                  <a:rPr lang="en-GB" sz="2000" b="1" dirty="0"/>
                  <a:t>D</a:t>
                </a:r>
                <a:r>
                  <a:rPr lang="en-GB" sz="2000" dirty="0"/>
                  <a:t>]  become </a:t>
                </a:r>
                <a:r>
                  <a:rPr lang="en-GB" sz="2000" dirty="0" err="1"/>
                  <a:t>hom</a:t>
                </a:r>
                <a:r>
                  <a:rPr lang="en-GB" sz="2000" dirty="0"/>
                  <a:t>-functors [</a:t>
                </a:r>
                <a:r>
                  <a:rPr lang="en-GB" sz="2000" b="1" dirty="0"/>
                  <a:t>C</a:t>
                </a:r>
                <a:r>
                  <a:rPr lang="en-GB" sz="2000" dirty="0"/>
                  <a:t>,</a:t>
                </a:r>
                <a:r>
                  <a:rPr lang="en-GB" sz="2000" b="1" dirty="0"/>
                  <a:t>D</a:t>
                </a:r>
                <a:r>
                  <a:rPr lang="en-GB" sz="2000" dirty="0"/>
                  <a:t>](x,-) in [[</a:t>
                </a:r>
                <a:r>
                  <a:rPr lang="en-GB" sz="2000" b="1" dirty="0"/>
                  <a:t>C</a:t>
                </a:r>
                <a:r>
                  <a:rPr lang="en-GB" sz="2000" dirty="0"/>
                  <a:t>,</a:t>
                </a:r>
                <a:r>
                  <a:rPr lang="en-GB" sz="2000" b="1" dirty="0"/>
                  <a:t>D</a:t>
                </a:r>
                <a:r>
                  <a:rPr lang="en-GB" sz="2000" dirty="0"/>
                  <a:t>],</a:t>
                </a:r>
                <a:r>
                  <a:rPr lang="en-GB" sz="2000" b="1" dirty="0"/>
                  <a:t>Set</a:t>
                </a:r>
                <a:r>
                  <a:rPr lang="en-GB" sz="2000" dirty="0"/>
                  <a:t>].</a:t>
                </a:r>
              </a:p>
              <a:p>
                <a:r>
                  <a:rPr lang="en-GB" sz="2000" dirty="0"/>
                  <a:t>Natural transformations, alpha, in [</a:t>
                </a:r>
                <a:r>
                  <a:rPr lang="en-GB" sz="2000" b="1" dirty="0"/>
                  <a:t>C</a:t>
                </a:r>
                <a:r>
                  <a:rPr lang="en-GB" sz="2000" dirty="0"/>
                  <a:t>,</a:t>
                </a:r>
                <a:r>
                  <a:rPr lang="en-GB" sz="2000" b="1" dirty="0"/>
                  <a:t>D</a:t>
                </a:r>
                <a:r>
                  <a:rPr lang="en-GB" sz="2000" dirty="0"/>
                  <a:t>] (between the functors that take </a:t>
                </a:r>
                <a:r>
                  <a:rPr lang="en-GB" sz="2000" b="1" dirty="0"/>
                  <a:t>C </a:t>
                </a:r>
                <a:r>
                  <a:rPr lang="en-GB" sz="2000" dirty="0"/>
                  <a:t>to </a:t>
                </a:r>
                <a:r>
                  <a:rPr lang="en-GB" sz="2000" b="1" dirty="0"/>
                  <a:t>D</a:t>
                </a:r>
                <a:r>
                  <a:rPr lang="en-GB" sz="2000" dirty="0"/>
                  <a:t>) become morphisms between the </a:t>
                </a:r>
                <a:r>
                  <a:rPr lang="en-GB" sz="2000" dirty="0" err="1"/>
                  <a:t>hom</a:t>
                </a:r>
                <a:r>
                  <a:rPr lang="en-GB" sz="2000" dirty="0"/>
                  <a:t>-functors in [[</a:t>
                </a:r>
                <a:r>
                  <a:rPr lang="en-GB" sz="2000" b="1" dirty="0"/>
                  <a:t>C</a:t>
                </a:r>
                <a:r>
                  <a:rPr lang="en-GB" sz="2000" dirty="0"/>
                  <a:t>,</a:t>
                </a:r>
                <a:r>
                  <a:rPr lang="en-GB" sz="2000" b="1" dirty="0"/>
                  <a:t>D</a:t>
                </a:r>
                <a:r>
                  <a:rPr lang="en-GB" sz="2000" dirty="0"/>
                  <a:t>],</a:t>
                </a:r>
                <a:r>
                  <a:rPr lang="en-GB" sz="2000" b="1" dirty="0"/>
                  <a:t>Set</a:t>
                </a:r>
                <a:r>
                  <a:rPr lang="en-GB" sz="2000" dirty="0"/>
                  <a:t>].</a:t>
                </a:r>
              </a:p>
              <a:p>
                <a:endParaRPr lang="en-GB" sz="2000" dirty="0"/>
              </a:p>
              <a:p>
                <a:endParaRPr lang="en-GB" sz="2000" dirty="0"/>
              </a:p>
              <a:p>
                <a:endParaRPr lang="en-GB" sz="2000" dirty="0"/>
              </a:p>
              <a:p>
                <a:endParaRPr lang="en-GB" sz="2000" dirty="0"/>
              </a:p>
            </p:txBody>
          </p:sp>
        </mc:Choice>
        <mc:Fallback xmlns="">
          <p:sp>
            <p:nvSpPr>
              <p:cNvPr id="3" name="Content Placeholder 2">
                <a:extLst>
                  <a:ext uri="{FF2B5EF4-FFF2-40B4-BE49-F238E27FC236}">
                    <a16:creationId xmlns:a16="http://schemas.microsoft.com/office/drawing/2014/main" id="{F34B5A81-7F3B-47CD-9755-E78602CD008D}"/>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GB">
                    <a:noFill/>
                  </a:rPr>
                  <a:t> </a:t>
                </a:r>
              </a:p>
            </p:txBody>
          </p:sp>
        </mc:Fallback>
      </mc:AlternateContent>
    </p:spTree>
    <p:extLst>
      <p:ext uri="{BB962C8B-B14F-4D97-AF65-F5344CB8AC3E}">
        <p14:creationId xmlns:p14="http://schemas.microsoft.com/office/powerpoint/2010/main" val="271964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BF00-E796-4B9B-A9CE-E94978A1C86C}"/>
              </a:ext>
            </a:extLst>
          </p:cNvPr>
          <p:cNvSpPr>
            <a:spLocks noGrp="1"/>
          </p:cNvSpPr>
          <p:nvPr>
            <p:ph type="title"/>
          </p:nvPr>
        </p:nvSpPr>
        <p:spPr/>
        <p:txBody>
          <a:bodyPr/>
          <a:lstStyle/>
          <a:p>
            <a:r>
              <a:rPr lang="en-GB" dirty="0"/>
              <a:t>Recap – </a:t>
            </a:r>
            <a:r>
              <a:rPr lang="en-GB" dirty="0" err="1"/>
              <a:t>Yoneda</a:t>
            </a:r>
            <a:r>
              <a:rPr lang="en-GB" dirty="0"/>
              <a:t> Lemma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C6C820-3CA2-4A81-BD90-0BD55FA6CCFD}"/>
                  </a:ext>
                </a:extLst>
              </p:cNvPr>
              <p:cNvSpPr>
                <a:spLocks noGrp="1"/>
              </p:cNvSpPr>
              <p:nvPr>
                <p:ph idx="1"/>
              </p:nvPr>
            </p:nvSpPr>
            <p:spPr/>
            <p:txBody>
              <a:bodyPr/>
              <a:lstStyle/>
              <a:p>
                <a:r>
                  <a:rPr lang="en-GB" dirty="0" err="1"/>
                  <a:t>Yoneda</a:t>
                </a:r>
                <a:r>
                  <a:rPr lang="en-GB" dirty="0"/>
                  <a:t> Lemma tells us that a natural transformation between a </a:t>
                </a:r>
                <a:r>
                  <a:rPr lang="en-GB" dirty="0" err="1"/>
                  <a:t>hom</a:t>
                </a:r>
                <a:r>
                  <a:rPr lang="en-GB" dirty="0"/>
                  <a:t>-functor and any other functor, F, is completely determined by specifying the value of its single component at just one point. The rest of the natural transformation just follows from naturality conditions.</a:t>
                </a:r>
              </a:p>
              <a:p>
                <a:r>
                  <a:rPr lang="en-GB" dirty="0"/>
                  <a:t>More formally, there is a one-to-one correspondence between natural transformations from </a:t>
                </a:r>
                <a:r>
                  <a:rPr lang="en-GB" b="1" dirty="0"/>
                  <a:t>C</a:t>
                </a:r>
                <a:r>
                  <a:rPr lang="en-GB" dirty="0"/>
                  <a:t>(a,-) to F and elements of Fa, i.e.</a:t>
                </a:r>
              </a:p>
              <a:p>
                <a:pPr marL="0" indent="0">
                  <a:buNone/>
                </a:pPr>
                <a:r>
                  <a:rPr lang="en-GB" dirty="0"/>
                  <a:t>				[</a:t>
                </a:r>
                <a:r>
                  <a:rPr lang="en-GB" b="1" dirty="0" err="1"/>
                  <a:t>C</a:t>
                </a:r>
                <a:r>
                  <a:rPr lang="en-GB" dirty="0" err="1"/>
                  <a:t>,</a:t>
                </a:r>
                <a:r>
                  <a:rPr lang="en-GB" b="1" dirty="0" err="1"/>
                  <a:t>Set</a:t>
                </a:r>
                <a:r>
                  <a:rPr lang="en-GB" dirty="0"/>
                  <a:t>](</a:t>
                </a:r>
                <a:r>
                  <a:rPr lang="en-GB" b="1" dirty="0"/>
                  <a:t>C</a:t>
                </a:r>
                <a:r>
                  <a:rPr lang="en-GB" dirty="0"/>
                  <a:t>(a,-),F) </a:t>
                </a:r>
                <a14:m>
                  <m:oMath xmlns:m="http://schemas.openxmlformats.org/officeDocument/2006/math">
                    <m:r>
                      <a:rPr lang="en-GB" i="1" smtClean="0">
                        <a:latin typeface="Cambria Math" panose="02040503050406030204" pitchFamily="18" charset="0"/>
                      </a:rPr>
                      <m:t>≅ </m:t>
                    </m:r>
                  </m:oMath>
                </a14:m>
                <a:r>
                  <a:rPr lang="en-GB" dirty="0"/>
                  <a:t>Fa</a:t>
                </a:r>
              </a:p>
              <a:p>
                <a:r>
                  <a:rPr lang="en-GB" dirty="0"/>
                  <a:t>What if we’re more specific about F? Another </a:t>
                </a:r>
                <a:r>
                  <a:rPr lang="en-GB" dirty="0" err="1"/>
                  <a:t>hom</a:t>
                </a:r>
                <a:r>
                  <a:rPr lang="en-GB" dirty="0"/>
                  <a:t>-functor?</a:t>
                </a:r>
              </a:p>
            </p:txBody>
          </p:sp>
        </mc:Choice>
        <mc:Fallback xmlns="">
          <p:sp>
            <p:nvSpPr>
              <p:cNvPr id="3" name="Content Placeholder 2">
                <a:extLst>
                  <a:ext uri="{FF2B5EF4-FFF2-40B4-BE49-F238E27FC236}">
                    <a16:creationId xmlns:a16="http://schemas.microsoft.com/office/drawing/2014/main" id="{EAC6C820-3CA2-4A81-BD90-0BD55FA6CCFD}"/>
                  </a:ext>
                </a:extLst>
              </p:cNvPr>
              <p:cNvSpPr>
                <a:spLocks noGrp="1" noRot="1" noChangeAspect="1" noMove="1" noResize="1" noEditPoints="1" noAdjustHandles="1" noChangeArrowheads="1" noChangeShapeType="1" noTextEdit="1"/>
              </p:cNvSpPr>
              <p:nvPr>
                <p:ph idx="1"/>
              </p:nvPr>
            </p:nvSpPr>
            <p:spPr>
              <a:blipFill>
                <a:blip r:embed="rId2"/>
                <a:stretch>
                  <a:fillRect l="-1043" t="-2241" r="-1855"/>
                </a:stretch>
              </a:blipFill>
            </p:spPr>
            <p:txBody>
              <a:bodyPr/>
              <a:lstStyle/>
              <a:p>
                <a:r>
                  <a:rPr lang="en-GB">
                    <a:noFill/>
                  </a:rPr>
                  <a:t> </a:t>
                </a:r>
              </a:p>
            </p:txBody>
          </p:sp>
        </mc:Fallback>
      </mc:AlternateContent>
    </p:spTree>
    <p:extLst>
      <p:ext uri="{BB962C8B-B14F-4D97-AF65-F5344CB8AC3E}">
        <p14:creationId xmlns:p14="http://schemas.microsoft.com/office/powerpoint/2010/main" val="209783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76B1-0F87-44C0-B55B-9F14F7431CE0}"/>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4F2A2714-DAC8-48A0-AB3D-0A472909C64A}"/>
              </a:ext>
            </a:extLst>
          </p:cNvPr>
          <p:cNvSpPr>
            <a:spLocks noGrp="1"/>
          </p:cNvSpPr>
          <p:nvPr>
            <p:ph idx="1"/>
          </p:nvPr>
        </p:nvSpPr>
        <p:spPr/>
        <p:txBody>
          <a:bodyPr/>
          <a:lstStyle/>
          <a:p>
            <a:r>
              <a:rPr lang="en-GB" dirty="0"/>
              <a:t>Consider the mapping M: a -&gt; </a:t>
            </a:r>
            <a:r>
              <a:rPr lang="en-GB" b="1" dirty="0"/>
              <a:t>C</a:t>
            </a:r>
            <a:r>
              <a:rPr lang="en-GB" i="0" dirty="0">
                <a:solidFill>
                  <a:srgbClr val="000000"/>
                </a:solidFill>
                <a:effectLst/>
                <a:latin typeface="OpenSans"/>
              </a:rPr>
              <a:t>(a,-) for all objects a in </a:t>
            </a:r>
            <a:r>
              <a:rPr lang="en-GB" b="1" i="0" dirty="0">
                <a:solidFill>
                  <a:srgbClr val="000000"/>
                </a:solidFill>
                <a:effectLst/>
                <a:latin typeface="OpenSans"/>
              </a:rPr>
              <a:t>C</a:t>
            </a:r>
            <a:r>
              <a:rPr lang="en-GB" i="0" dirty="0">
                <a:solidFill>
                  <a:srgbClr val="000000"/>
                </a:solidFill>
                <a:effectLst/>
                <a:latin typeface="OpenSans"/>
              </a:rPr>
              <a:t>.</a:t>
            </a:r>
          </a:p>
          <a:p>
            <a:r>
              <a:rPr lang="en-GB" dirty="0">
                <a:solidFill>
                  <a:srgbClr val="000000"/>
                </a:solidFill>
                <a:latin typeface="OpenSans"/>
              </a:rPr>
              <a:t>This takes objects in </a:t>
            </a:r>
            <a:r>
              <a:rPr lang="en-GB" b="1" dirty="0">
                <a:solidFill>
                  <a:srgbClr val="000000"/>
                </a:solidFill>
                <a:latin typeface="OpenSans"/>
              </a:rPr>
              <a:t>C</a:t>
            </a:r>
            <a:r>
              <a:rPr lang="en-GB" dirty="0">
                <a:solidFill>
                  <a:srgbClr val="000000"/>
                </a:solidFill>
                <a:latin typeface="OpenSans"/>
              </a:rPr>
              <a:t> and maps them to objects in the functor category, since </a:t>
            </a:r>
            <a:r>
              <a:rPr lang="en-GB" b="1" dirty="0"/>
              <a:t>C</a:t>
            </a:r>
            <a:r>
              <a:rPr lang="en-GB" i="0" dirty="0">
                <a:solidFill>
                  <a:srgbClr val="000000"/>
                </a:solidFill>
                <a:effectLst/>
                <a:latin typeface="OpenSans"/>
              </a:rPr>
              <a:t>(a,-) is a functor (i.e. the </a:t>
            </a:r>
            <a:r>
              <a:rPr lang="en-GB" i="0" dirty="0" err="1">
                <a:solidFill>
                  <a:srgbClr val="000000"/>
                </a:solidFill>
                <a:effectLst/>
                <a:latin typeface="OpenSans"/>
              </a:rPr>
              <a:t>hom</a:t>
            </a:r>
            <a:r>
              <a:rPr lang="en-GB" i="0" dirty="0">
                <a:solidFill>
                  <a:srgbClr val="000000"/>
                </a:solidFill>
                <a:effectLst/>
                <a:latin typeface="OpenSans"/>
              </a:rPr>
              <a:t>-functor).</a:t>
            </a:r>
            <a:endParaRPr lang="en-GB" dirty="0">
              <a:solidFill>
                <a:srgbClr val="000000"/>
              </a:solidFill>
              <a:latin typeface="OpenSans"/>
            </a:endParaRPr>
          </a:p>
          <a:p>
            <a:r>
              <a:rPr lang="en-GB" dirty="0">
                <a:solidFill>
                  <a:srgbClr val="000000"/>
                </a:solidFill>
                <a:latin typeface="OpenSans"/>
              </a:rPr>
              <a:t>Recall the functor category is the category of functors from one category to another (in this case </a:t>
            </a:r>
            <a:r>
              <a:rPr lang="en-GB" b="1" dirty="0">
                <a:solidFill>
                  <a:srgbClr val="000000"/>
                </a:solidFill>
                <a:latin typeface="OpenSans"/>
              </a:rPr>
              <a:t>C </a:t>
            </a:r>
            <a:r>
              <a:rPr lang="en-GB" dirty="0">
                <a:solidFill>
                  <a:srgbClr val="000000"/>
                </a:solidFill>
                <a:latin typeface="OpenSans"/>
              </a:rPr>
              <a:t> and </a:t>
            </a:r>
            <a:r>
              <a:rPr lang="en-GB" b="1" dirty="0">
                <a:solidFill>
                  <a:srgbClr val="000000"/>
                </a:solidFill>
                <a:latin typeface="OpenSans"/>
              </a:rPr>
              <a:t>Set</a:t>
            </a:r>
            <a:r>
              <a:rPr lang="en-GB" dirty="0">
                <a:solidFill>
                  <a:srgbClr val="000000"/>
                </a:solidFill>
                <a:latin typeface="OpenSans"/>
              </a:rPr>
              <a:t>, denoted [</a:t>
            </a:r>
            <a:r>
              <a:rPr lang="en-GB" b="1" dirty="0" err="1">
                <a:solidFill>
                  <a:srgbClr val="000000"/>
                </a:solidFill>
                <a:latin typeface="OpenSans"/>
              </a:rPr>
              <a:t>C,Set</a:t>
            </a:r>
            <a:r>
              <a:rPr lang="en-GB" dirty="0">
                <a:solidFill>
                  <a:srgbClr val="000000"/>
                </a:solidFill>
                <a:latin typeface="OpenSans"/>
              </a:rPr>
              <a:t>]).</a:t>
            </a:r>
          </a:p>
          <a:p>
            <a:r>
              <a:rPr lang="en-GB" dirty="0">
                <a:solidFill>
                  <a:srgbClr val="000000"/>
                </a:solidFill>
                <a:latin typeface="OpenSans"/>
              </a:rPr>
              <a:t>Is M</a:t>
            </a:r>
            <a:r>
              <a:rPr lang="en-GB" b="1" dirty="0">
                <a:solidFill>
                  <a:srgbClr val="000000"/>
                </a:solidFill>
                <a:latin typeface="OpenSans"/>
              </a:rPr>
              <a:t> </a:t>
            </a:r>
            <a:r>
              <a:rPr lang="en-GB" dirty="0">
                <a:solidFill>
                  <a:srgbClr val="000000"/>
                </a:solidFill>
                <a:latin typeface="OpenSans"/>
              </a:rPr>
              <a:t>a functor between </a:t>
            </a:r>
            <a:r>
              <a:rPr lang="en-GB" b="1" dirty="0">
                <a:solidFill>
                  <a:srgbClr val="000000"/>
                </a:solidFill>
                <a:latin typeface="OpenSans"/>
              </a:rPr>
              <a:t>C </a:t>
            </a:r>
            <a:r>
              <a:rPr lang="en-GB" dirty="0">
                <a:solidFill>
                  <a:srgbClr val="000000"/>
                </a:solidFill>
                <a:latin typeface="OpenSans"/>
              </a:rPr>
              <a:t>and [</a:t>
            </a:r>
            <a:r>
              <a:rPr lang="en-GB" b="1" dirty="0" err="1">
                <a:solidFill>
                  <a:srgbClr val="000000"/>
                </a:solidFill>
                <a:latin typeface="OpenSans"/>
              </a:rPr>
              <a:t>C,Set</a:t>
            </a:r>
            <a:r>
              <a:rPr lang="en-GB" dirty="0">
                <a:solidFill>
                  <a:srgbClr val="000000"/>
                </a:solidFill>
                <a:latin typeface="OpenSans"/>
              </a:rPr>
              <a:t>]?</a:t>
            </a:r>
          </a:p>
          <a:p>
            <a:r>
              <a:rPr lang="en-GB" dirty="0">
                <a:solidFill>
                  <a:srgbClr val="000000"/>
                </a:solidFill>
                <a:latin typeface="OpenSans"/>
              </a:rPr>
              <a:t>How does M</a:t>
            </a:r>
            <a:r>
              <a:rPr lang="en-GB" b="1" dirty="0">
                <a:solidFill>
                  <a:srgbClr val="000000"/>
                </a:solidFill>
                <a:latin typeface="OpenSans"/>
              </a:rPr>
              <a:t> </a:t>
            </a:r>
            <a:r>
              <a:rPr lang="en-GB" dirty="0">
                <a:solidFill>
                  <a:srgbClr val="000000"/>
                </a:solidFill>
                <a:latin typeface="OpenSans"/>
              </a:rPr>
              <a:t>treat morphisms in </a:t>
            </a:r>
            <a:r>
              <a:rPr lang="en-GB" b="1" dirty="0">
                <a:solidFill>
                  <a:srgbClr val="000000"/>
                </a:solidFill>
                <a:latin typeface="OpenSans"/>
              </a:rPr>
              <a:t>C</a:t>
            </a:r>
            <a:r>
              <a:rPr lang="en-GB" dirty="0">
                <a:solidFill>
                  <a:srgbClr val="000000"/>
                </a:solidFill>
                <a:latin typeface="OpenSans"/>
              </a:rPr>
              <a:t>? They will need to be mapped to morphisms in [</a:t>
            </a:r>
            <a:r>
              <a:rPr lang="en-GB" b="1" dirty="0" err="1">
                <a:solidFill>
                  <a:srgbClr val="000000"/>
                </a:solidFill>
                <a:latin typeface="OpenSans"/>
              </a:rPr>
              <a:t>C,Set</a:t>
            </a:r>
            <a:r>
              <a:rPr lang="en-GB" dirty="0">
                <a:solidFill>
                  <a:srgbClr val="000000"/>
                </a:solidFill>
                <a:latin typeface="OpenSans"/>
              </a:rPr>
              <a:t>], which are natural transformations.</a:t>
            </a:r>
          </a:p>
          <a:p>
            <a:endParaRPr lang="en-GB" dirty="0"/>
          </a:p>
        </p:txBody>
      </p:sp>
    </p:spTree>
    <p:extLst>
      <p:ext uri="{BB962C8B-B14F-4D97-AF65-F5344CB8AC3E}">
        <p14:creationId xmlns:p14="http://schemas.microsoft.com/office/powerpoint/2010/main" val="63240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984D-3ACC-4A41-BAD5-9C5264B348AB}"/>
              </a:ext>
            </a:extLst>
          </p:cNvPr>
          <p:cNvSpPr>
            <a:spLocks noGrp="1"/>
          </p:cNvSpPr>
          <p:nvPr>
            <p:ph type="title"/>
          </p:nvPr>
        </p:nvSpPr>
        <p:spPr/>
        <p:txBody>
          <a:bodyPr/>
          <a:lstStyle/>
          <a:p>
            <a:r>
              <a:rPr lang="en-GB" dirty="0"/>
              <a:t>Motivation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D86E87-ECEC-43A7-9FDA-90A416D67E36}"/>
                  </a:ext>
                </a:extLst>
              </p:cNvPr>
              <p:cNvSpPr>
                <a:spLocks noGrp="1"/>
              </p:cNvSpPr>
              <p:nvPr>
                <p:ph idx="1"/>
              </p:nvPr>
            </p:nvSpPr>
            <p:spPr/>
            <p:txBody>
              <a:bodyPr/>
              <a:lstStyle/>
              <a:p>
                <a:r>
                  <a:rPr lang="en-GB" dirty="0"/>
                  <a:t>Let f: a -&gt; b. Then a gets mapped to </a:t>
                </a:r>
                <a:r>
                  <a:rPr lang="en-GB" b="1" dirty="0"/>
                  <a:t>C</a:t>
                </a:r>
                <a:r>
                  <a:rPr lang="en-GB" dirty="0"/>
                  <a:t>(a,-) and b to </a:t>
                </a:r>
                <a:r>
                  <a:rPr lang="en-GB" b="1" dirty="0"/>
                  <a:t>C</a:t>
                </a:r>
                <a:r>
                  <a:rPr lang="en-GB" dirty="0"/>
                  <a:t>(b,-).</a:t>
                </a:r>
              </a:p>
              <a:p>
                <a:r>
                  <a:rPr lang="en-GB" dirty="0"/>
                  <a:t>Then f should get mapped to a natural transformation between the two functors </a:t>
                </a:r>
                <a:r>
                  <a:rPr lang="en-GB" b="1" dirty="0"/>
                  <a:t>C</a:t>
                </a:r>
                <a:r>
                  <a:rPr lang="en-GB" dirty="0"/>
                  <a:t>(a,-) and </a:t>
                </a:r>
                <a:r>
                  <a:rPr lang="en-GB" b="1" dirty="0"/>
                  <a:t>C</a:t>
                </a:r>
                <a:r>
                  <a:rPr lang="en-GB" dirty="0"/>
                  <a:t>(b,-).</a:t>
                </a:r>
              </a:p>
              <a:p>
                <a:r>
                  <a:rPr lang="en-GB" dirty="0"/>
                  <a:t>We can use the </a:t>
                </a:r>
                <a:r>
                  <a:rPr lang="en-GB" dirty="0" err="1"/>
                  <a:t>Yoneda</a:t>
                </a:r>
                <a:r>
                  <a:rPr lang="en-GB" dirty="0"/>
                  <a:t> Lemma to obtain:</a:t>
                </a:r>
              </a:p>
              <a:p>
                <a:pPr marL="0" indent="0">
                  <a:buNone/>
                </a:pPr>
                <a:r>
                  <a:rPr lang="en-GB" dirty="0"/>
                  <a:t>		[</a:t>
                </a:r>
                <a:r>
                  <a:rPr lang="en-GB" b="1" dirty="0" err="1"/>
                  <a:t>C</a:t>
                </a:r>
                <a:r>
                  <a:rPr lang="en-GB" dirty="0" err="1"/>
                  <a:t>,</a:t>
                </a:r>
                <a:r>
                  <a:rPr lang="en-GB" b="1" dirty="0" err="1"/>
                  <a:t>Set</a:t>
                </a:r>
                <a:r>
                  <a:rPr lang="en-GB" dirty="0"/>
                  <a:t>] (</a:t>
                </a:r>
                <a:r>
                  <a:rPr lang="en-GB" b="1" dirty="0"/>
                  <a:t>C</a:t>
                </a:r>
                <a:r>
                  <a:rPr lang="en-GB" dirty="0"/>
                  <a:t>(a,-),</a:t>
                </a:r>
                <a:r>
                  <a:rPr lang="en-GB" b="1" dirty="0"/>
                  <a:t>C</a:t>
                </a:r>
                <a:r>
                  <a:rPr lang="en-GB" dirty="0"/>
                  <a:t>(b,-)) </a:t>
                </a:r>
                <a14:m>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GB" dirty="0"/>
                  <a:t> </a:t>
                </a:r>
                <a:r>
                  <a:rPr lang="en-GB" b="1" dirty="0"/>
                  <a:t>C</a:t>
                </a:r>
                <a:r>
                  <a:rPr lang="en-GB" dirty="0"/>
                  <a:t>(</a:t>
                </a:r>
                <a:r>
                  <a:rPr lang="en-GB" dirty="0" err="1"/>
                  <a:t>b,a</a:t>
                </a:r>
                <a:r>
                  <a:rPr lang="en-GB" dirty="0"/>
                  <a:t>), </a:t>
                </a:r>
              </a:p>
              <a:p>
                <a:r>
                  <a:rPr lang="en-GB" dirty="0"/>
                  <a:t>i.e. the set of morphisms between the objects </a:t>
                </a:r>
                <a:r>
                  <a:rPr lang="en-GB" b="1" dirty="0"/>
                  <a:t>C</a:t>
                </a:r>
                <a:r>
                  <a:rPr lang="en-GB" dirty="0"/>
                  <a:t>(a,-) and </a:t>
                </a:r>
                <a:r>
                  <a:rPr lang="en-GB" b="1" dirty="0"/>
                  <a:t>C</a:t>
                </a:r>
                <a:r>
                  <a:rPr lang="en-GB" dirty="0"/>
                  <a:t>(b,-) in the category [</a:t>
                </a:r>
                <a:r>
                  <a:rPr lang="en-GB" b="1" dirty="0" err="1"/>
                  <a:t>C</a:t>
                </a:r>
                <a:r>
                  <a:rPr lang="en-GB" dirty="0" err="1"/>
                  <a:t>,</a:t>
                </a:r>
                <a:r>
                  <a:rPr lang="en-GB" b="1" dirty="0" err="1"/>
                  <a:t>Set</a:t>
                </a:r>
                <a:r>
                  <a:rPr lang="en-GB" dirty="0"/>
                  <a:t>] is isomorphic to the set </a:t>
                </a:r>
                <a:r>
                  <a:rPr lang="en-GB" b="1" dirty="0"/>
                  <a:t>C</a:t>
                </a:r>
                <a:r>
                  <a:rPr lang="en-GB" dirty="0"/>
                  <a:t>(</a:t>
                </a:r>
                <a:r>
                  <a:rPr lang="en-GB" dirty="0" err="1"/>
                  <a:t>b,a</a:t>
                </a:r>
                <a:r>
                  <a:rPr lang="en-GB" dirty="0"/>
                  <a:t>).</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F7D86E87-ECEC-43A7-9FDA-90A416D67E3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2A9518CC-5852-4419-B421-3A4CA4AA45CE}"/>
              </a:ext>
            </a:extLst>
          </p:cNvPr>
          <p:cNvPicPr>
            <a:picLocks noChangeAspect="1"/>
          </p:cNvPicPr>
          <p:nvPr/>
        </p:nvPicPr>
        <p:blipFill>
          <a:blip r:embed="rId3"/>
          <a:stretch>
            <a:fillRect/>
          </a:stretch>
        </p:blipFill>
        <p:spPr>
          <a:xfrm>
            <a:off x="8092753" y="4779644"/>
            <a:ext cx="4099247" cy="2078356"/>
          </a:xfrm>
          <a:prstGeom prst="rect">
            <a:avLst/>
          </a:prstGeom>
        </p:spPr>
      </p:pic>
    </p:spTree>
    <p:extLst>
      <p:ext uri="{BB962C8B-B14F-4D97-AF65-F5344CB8AC3E}">
        <p14:creationId xmlns:p14="http://schemas.microsoft.com/office/powerpoint/2010/main" val="150660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BF80-681F-40D7-BFDE-8670D729331D}"/>
              </a:ext>
            </a:extLst>
          </p:cNvPr>
          <p:cNvSpPr>
            <a:spLocks noGrp="1"/>
          </p:cNvSpPr>
          <p:nvPr>
            <p:ph type="title"/>
          </p:nvPr>
        </p:nvSpPr>
        <p:spPr/>
        <p:txBody>
          <a:bodyPr/>
          <a:lstStyle/>
          <a:p>
            <a:r>
              <a:rPr lang="en-GB" dirty="0"/>
              <a:t>Motivation (cont.)</a:t>
            </a:r>
          </a:p>
        </p:txBody>
      </p:sp>
      <p:sp>
        <p:nvSpPr>
          <p:cNvPr id="3" name="Content Placeholder 2">
            <a:extLst>
              <a:ext uri="{FF2B5EF4-FFF2-40B4-BE49-F238E27FC236}">
                <a16:creationId xmlns:a16="http://schemas.microsoft.com/office/drawing/2014/main" id="{ACD2171B-2E11-440D-A949-8EB342618659}"/>
              </a:ext>
            </a:extLst>
          </p:cNvPr>
          <p:cNvSpPr>
            <a:spLocks noGrp="1"/>
          </p:cNvSpPr>
          <p:nvPr>
            <p:ph idx="1"/>
          </p:nvPr>
        </p:nvSpPr>
        <p:spPr>
          <a:xfrm>
            <a:off x="838199" y="1825625"/>
            <a:ext cx="10671495" cy="4351338"/>
          </a:xfrm>
        </p:spPr>
        <p:txBody>
          <a:bodyPr>
            <a:normAutofit/>
          </a:bodyPr>
          <a:lstStyle/>
          <a:p>
            <a:r>
              <a:rPr lang="en-GB" sz="2000" dirty="0"/>
              <a:t>The </a:t>
            </a:r>
            <a:r>
              <a:rPr lang="en-GB" sz="2000" dirty="0" err="1"/>
              <a:t>Yoneda</a:t>
            </a:r>
            <a:r>
              <a:rPr lang="en-GB" sz="2000" dirty="0"/>
              <a:t> Lemma tells us that this mapping from morphisms in </a:t>
            </a:r>
            <a:r>
              <a:rPr lang="en-GB" sz="2000" b="1" dirty="0"/>
              <a:t>C </a:t>
            </a:r>
            <a:r>
              <a:rPr lang="en-GB" sz="2000" dirty="0"/>
              <a:t>to </a:t>
            </a:r>
            <a:r>
              <a:rPr lang="en-GB" sz="2000" b="1" dirty="0"/>
              <a:t>[</a:t>
            </a:r>
            <a:r>
              <a:rPr lang="en-GB" sz="2000" b="1" dirty="0" err="1"/>
              <a:t>C,Set</a:t>
            </a:r>
            <a:r>
              <a:rPr lang="en-GB" sz="2000" b="1" dirty="0"/>
              <a:t>] </a:t>
            </a:r>
            <a:r>
              <a:rPr lang="en-GB" sz="2000" dirty="0"/>
              <a:t>exists, i.e. each morphism in </a:t>
            </a:r>
            <a:r>
              <a:rPr lang="en-GB" sz="2000" b="1" dirty="0"/>
              <a:t>C</a:t>
            </a:r>
            <a:r>
              <a:rPr lang="en-GB" sz="2000" dirty="0"/>
              <a:t> can be mapped to a natural transformation in </a:t>
            </a:r>
            <a:r>
              <a:rPr lang="en-GB" sz="2000" b="1" dirty="0"/>
              <a:t>[</a:t>
            </a:r>
            <a:r>
              <a:rPr lang="en-GB" sz="2000" b="1" dirty="0" err="1"/>
              <a:t>C,Set</a:t>
            </a:r>
            <a:r>
              <a:rPr lang="en-GB" sz="2000" b="1" dirty="0"/>
              <a:t>] </a:t>
            </a:r>
            <a:r>
              <a:rPr lang="en-GB" sz="2000" dirty="0"/>
              <a:t>in a sensible way.</a:t>
            </a:r>
          </a:p>
          <a:p>
            <a:r>
              <a:rPr lang="en-GB" sz="2000" dirty="0"/>
              <a:t>Thus, M :: a -&gt; </a:t>
            </a:r>
            <a:r>
              <a:rPr lang="en-GB" sz="2000" b="1" dirty="0"/>
              <a:t>C</a:t>
            </a:r>
            <a:r>
              <a:rPr lang="en-GB" sz="2000" dirty="0"/>
              <a:t>(a,-) is a functor.</a:t>
            </a:r>
          </a:p>
          <a:p>
            <a:r>
              <a:rPr lang="en-GB" sz="2000" dirty="0"/>
              <a:t>Moreover, it is fully faithful, i.e.</a:t>
            </a:r>
          </a:p>
          <a:p>
            <a:r>
              <a:rPr lang="en-GB" sz="2000" dirty="0"/>
              <a:t>Injective on hom-sets (maps distinctive morphisms to distinctive morphisms).</a:t>
            </a:r>
          </a:p>
          <a:p>
            <a:r>
              <a:rPr lang="en-GB" sz="2000" dirty="0"/>
              <a:t>Surjective on hom-sets (maps one hom-set onto the other hom-set).</a:t>
            </a:r>
          </a:p>
          <a:p>
            <a:r>
              <a:rPr lang="en-GB" sz="2000" dirty="0"/>
              <a:t>Thus, for every pair of objects, a, b in </a:t>
            </a:r>
            <a:r>
              <a:rPr lang="en-GB" sz="2000" b="1" dirty="0"/>
              <a:t>C </a:t>
            </a:r>
            <a:r>
              <a:rPr lang="en-GB" sz="2000" dirty="0"/>
              <a:t>there is a bijection between </a:t>
            </a:r>
            <a:r>
              <a:rPr lang="en-GB" sz="2000" b="1" dirty="0"/>
              <a:t>C</a:t>
            </a:r>
            <a:r>
              <a:rPr lang="en-GB" sz="2000" dirty="0"/>
              <a:t>(</a:t>
            </a:r>
            <a:r>
              <a:rPr lang="en-GB" sz="2000" dirty="0" err="1"/>
              <a:t>a,b</a:t>
            </a:r>
            <a:r>
              <a:rPr lang="en-GB" sz="2000" dirty="0"/>
              <a:t>) and [</a:t>
            </a:r>
            <a:r>
              <a:rPr lang="en-GB" sz="2000" b="1" dirty="0" err="1"/>
              <a:t>C</a:t>
            </a:r>
            <a:r>
              <a:rPr lang="en-GB" sz="2000" dirty="0" err="1"/>
              <a:t>,</a:t>
            </a:r>
            <a:r>
              <a:rPr lang="en-GB" sz="2000" b="1" dirty="0" err="1"/>
              <a:t>Set</a:t>
            </a:r>
            <a:r>
              <a:rPr lang="en-GB" sz="2000" dirty="0"/>
              <a:t>](</a:t>
            </a:r>
            <a:r>
              <a:rPr lang="en-GB" sz="2000" b="1" dirty="0"/>
              <a:t>C</a:t>
            </a:r>
            <a:r>
              <a:rPr lang="en-GB" sz="2000" dirty="0"/>
              <a:t>(a,-),</a:t>
            </a:r>
            <a:r>
              <a:rPr lang="en-GB" sz="2000" b="1" dirty="0"/>
              <a:t>C</a:t>
            </a:r>
            <a:r>
              <a:rPr lang="en-GB" sz="2000" dirty="0"/>
              <a:t>(b,-)]</a:t>
            </a:r>
          </a:p>
        </p:txBody>
      </p:sp>
      <p:pic>
        <p:nvPicPr>
          <p:cNvPr id="5" name="Picture 4">
            <a:extLst>
              <a:ext uri="{FF2B5EF4-FFF2-40B4-BE49-F238E27FC236}">
                <a16:creationId xmlns:a16="http://schemas.microsoft.com/office/drawing/2014/main" id="{0E51EEC4-6B8F-4349-AB2D-9E6C32EC6E25}"/>
              </a:ext>
            </a:extLst>
          </p:cNvPr>
          <p:cNvPicPr>
            <a:picLocks noChangeAspect="1"/>
          </p:cNvPicPr>
          <p:nvPr/>
        </p:nvPicPr>
        <p:blipFill>
          <a:blip r:embed="rId2"/>
          <a:stretch>
            <a:fillRect/>
          </a:stretch>
        </p:blipFill>
        <p:spPr>
          <a:xfrm>
            <a:off x="1074863" y="4740275"/>
            <a:ext cx="4733925" cy="1752600"/>
          </a:xfrm>
          <a:prstGeom prst="rect">
            <a:avLst/>
          </a:prstGeom>
        </p:spPr>
      </p:pic>
    </p:spTree>
    <p:extLst>
      <p:ext uri="{BB962C8B-B14F-4D97-AF65-F5344CB8AC3E}">
        <p14:creationId xmlns:p14="http://schemas.microsoft.com/office/powerpoint/2010/main" val="105349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88C3-8854-4503-B087-A957ECCD7D18}"/>
              </a:ext>
            </a:extLst>
          </p:cNvPr>
          <p:cNvSpPr>
            <a:spLocks noGrp="1"/>
          </p:cNvSpPr>
          <p:nvPr>
            <p:ph type="title"/>
          </p:nvPr>
        </p:nvSpPr>
        <p:spPr/>
        <p:txBody>
          <a:bodyPr/>
          <a:lstStyle/>
          <a:p>
            <a:r>
              <a:rPr lang="en-GB" dirty="0"/>
              <a:t>Embedding</a:t>
            </a:r>
          </a:p>
        </p:txBody>
      </p:sp>
      <p:sp>
        <p:nvSpPr>
          <p:cNvPr id="3" name="Content Placeholder 2">
            <a:extLst>
              <a:ext uri="{FF2B5EF4-FFF2-40B4-BE49-F238E27FC236}">
                <a16:creationId xmlns:a16="http://schemas.microsoft.com/office/drawing/2014/main" id="{629A3855-AF46-41A8-AD71-7F06DA58BF4B}"/>
              </a:ext>
            </a:extLst>
          </p:cNvPr>
          <p:cNvSpPr>
            <a:spLocks noGrp="1"/>
          </p:cNvSpPr>
          <p:nvPr>
            <p:ph idx="1"/>
          </p:nvPr>
        </p:nvSpPr>
        <p:spPr/>
        <p:txBody>
          <a:bodyPr/>
          <a:lstStyle/>
          <a:p>
            <a:r>
              <a:rPr lang="en-GB" dirty="0"/>
              <a:t>The functor M:: a -&gt; </a:t>
            </a:r>
            <a:r>
              <a:rPr lang="en-GB" b="1" dirty="0"/>
              <a:t>C</a:t>
            </a:r>
            <a:r>
              <a:rPr lang="en-GB" dirty="0"/>
              <a:t>(a,-) is defined as the </a:t>
            </a:r>
            <a:r>
              <a:rPr lang="en-GB" dirty="0" err="1"/>
              <a:t>Yoneda</a:t>
            </a:r>
            <a:r>
              <a:rPr lang="en-GB" dirty="0"/>
              <a:t> embedding.</a:t>
            </a:r>
          </a:p>
          <a:p>
            <a:r>
              <a:rPr lang="en-GB" dirty="0"/>
              <a:t>It embeds a category </a:t>
            </a:r>
            <a:r>
              <a:rPr lang="en-GB" b="1" dirty="0"/>
              <a:t>C </a:t>
            </a:r>
            <a:r>
              <a:rPr lang="en-GB" dirty="0"/>
              <a:t> into [</a:t>
            </a:r>
            <a:r>
              <a:rPr lang="en-GB" b="1" dirty="0" err="1"/>
              <a:t>C</a:t>
            </a:r>
            <a:r>
              <a:rPr lang="en-GB" dirty="0" err="1"/>
              <a:t>,</a:t>
            </a:r>
            <a:r>
              <a:rPr lang="en-GB" b="1" dirty="0" err="1"/>
              <a:t>Set</a:t>
            </a:r>
            <a:r>
              <a:rPr lang="en-GB" dirty="0"/>
              <a:t>].</a:t>
            </a:r>
          </a:p>
          <a:p>
            <a:r>
              <a:rPr lang="en-GB" dirty="0"/>
              <a:t>We know a lot about [</a:t>
            </a:r>
            <a:r>
              <a:rPr lang="en-GB" b="1" dirty="0" err="1"/>
              <a:t>C</a:t>
            </a:r>
            <a:r>
              <a:rPr lang="en-GB" dirty="0" err="1"/>
              <a:t>,</a:t>
            </a:r>
            <a:r>
              <a:rPr lang="en-GB" b="1" dirty="0" err="1"/>
              <a:t>Set</a:t>
            </a:r>
            <a:r>
              <a:rPr lang="en-GB" dirty="0"/>
              <a:t>], i.e. the Category of Functors (from </a:t>
            </a:r>
            <a:r>
              <a:rPr lang="en-GB" b="1" dirty="0"/>
              <a:t>C </a:t>
            </a:r>
            <a:r>
              <a:rPr lang="en-GB" dirty="0"/>
              <a:t>to </a:t>
            </a:r>
            <a:r>
              <a:rPr lang="en-GB" b="1" dirty="0"/>
              <a:t>Set</a:t>
            </a:r>
            <a:r>
              <a:rPr lang="en-GB" dirty="0"/>
              <a:t>).</a:t>
            </a:r>
          </a:p>
          <a:p>
            <a:r>
              <a:rPr lang="en-GB" dirty="0"/>
              <a:t>We can get a lot of insight about an arbitrary category </a:t>
            </a:r>
            <a:r>
              <a:rPr lang="en-GB" b="1" dirty="0"/>
              <a:t>C</a:t>
            </a:r>
            <a:r>
              <a:rPr lang="en-GB" dirty="0"/>
              <a:t> by embedding it into the functor category.</a:t>
            </a:r>
          </a:p>
          <a:p>
            <a:endParaRPr lang="en-GB" dirty="0"/>
          </a:p>
        </p:txBody>
      </p:sp>
    </p:spTree>
    <p:extLst>
      <p:ext uri="{BB962C8B-B14F-4D97-AF65-F5344CB8AC3E}">
        <p14:creationId xmlns:p14="http://schemas.microsoft.com/office/powerpoint/2010/main" val="427350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74DE-1789-42C3-8723-5A7C23BADECA}"/>
              </a:ext>
            </a:extLst>
          </p:cNvPr>
          <p:cNvSpPr>
            <a:spLocks noGrp="1"/>
          </p:cNvSpPr>
          <p:nvPr>
            <p:ph type="title"/>
          </p:nvPr>
        </p:nvSpPr>
        <p:spPr/>
        <p:txBody>
          <a:bodyPr/>
          <a:lstStyle/>
          <a:p>
            <a:r>
              <a:rPr lang="en-GB" dirty="0" err="1"/>
              <a:t>Preorder</a:t>
            </a:r>
            <a:r>
              <a:rPr lang="en-GB" dirty="0"/>
              <a:t> Example</a:t>
            </a:r>
          </a:p>
        </p:txBody>
      </p:sp>
      <p:sp>
        <p:nvSpPr>
          <p:cNvPr id="3" name="Content Placeholder 2">
            <a:extLst>
              <a:ext uri="{FF2B5EF4-FFF2-40B4-BE49-F238E27FC236}">
                <a16:creationId xmlns:a16="http://schemas.microsoft.com/office/drawing/2014/main" id="{C1EFEF87-B450-40A6-9166-5BB680BF2E82}"/>
              </a:ext>
            </a:extLst>
          </p:cNvPr>
          <p:cNvSpPr>
            <a:spLocks noGrp="1"/>
          </p:cNvSpPr>
          <p:nvPr>
            <p:ph idx="1"/>
          </p:nvPr>
        </p:nvSpPr>
        <p:spPr/>
        <p:txBody>
          <a:bodyPr/>
          <a:lstStyle/>
          <a:p>
            <a:r>
              <a:rPr lang="en-GB" dirty="0"/>
              <a:t>A set with a </a:t>
            </a:r>
            <a:r>
              <a:rPr lang="en-GB" dirty="0" err="1"/>
              <a:t>preorder</a:t>
            </a:r>
            <a:r>
              <a:rPr lang="en-GB" dirty="0"/>
              <a:t>, ≤, gives a category.</a:t>
            </a:r>
          </a:p>
          <a:p>
            <a:r>
              <a:rPr lang="en-GB" dirty="0"/>
              <a:t>Objects are elements of this set.</a:t>
            </a:r>
          </a:p>
          <a:p>
            <a:r>
              <a:rPr lang="en-GB" dirty="0"/>
              <a:t>Morphism from a to b means a ≤ b.</a:t>
            </a:r>
          </a:p>
          <a:p>
            <a:r>
              <a:rPr lang="en-GB" dirty="0"/>
              <a:t>At most one morphism between two objects. Thus, any hom-set is either empty or a one-element set.</a:t>
            </a:r>
          </a:p>
          <a:p>
            <a:r>
              <a:rPr lang="en-GB" dirty="0"/>
              <a:t>Apply co-</a:t>
            </a:r>
            <a:r>
              <a:rPr lang="en-GB" dirty="0" err="1"/>
              <a:t>Yoneda</a:t>
            </a:r>
            <a:r>
              <a:rPr lang="en-GB" dirty="0"/>
              <a:t> </a:t>
            </a:r>
            <a:r>
              <a:rPr lang="en-GB" dirty="0" err="1"/>
              <a:t>i.e</a:t>
            </a:r>
            <a:r>
              <a:rPr lang="en-GB" dirty="0"/>
              <a:t>, </a:t>
            </a:r>
          </a:p>
          <a:p>
            <a:r>
              <a:rPr lang="en-GB" dirty="0"/>
              <a:t>The Hom-set on the RHS is non-empty </a:t>
            </a:r>
            <a:r>
              <a:rPr lang="en-GB" dirty="0" err="1"/>
              <a:t>iff</a:t>
            </a:r>
            <a:r>
              <a:rPr lang="en-GB" dirty="0"/>
              <a:t> a ≤ b, in which case it’s a one-element set. Consequently, if a ≤b there exists a single Natural Transformation between the functor </a:t>
            </a:r>
            <a:r>
              <a:rPr lang="en-GB" b="1" dirty="0"/>
              <a:t>C</a:t>
            </a:r>
            <a:r>
              <a:rPr lang="en-GB" dirty="0"/>
              <a:t>(-,a) and </a:t>
            </a:r>
            <a:r>
              <a:rPr lang="en-GB" b="1" dirty="0"/>
              <a:t>C</a:t>
            </a:r>
            <a:r>
              <a:rPr lang="en-GB" dirty="0"/>
              <a:t>(-,b).</a:t>
            </a:r>
          </a:p>
        </p:txBody>
      </p:sp>
      <p:pic>
        <p:nvPicPr>
          <p:cNvPr id="5" name="Picture 4">
            <a:extLst>
              <a:ext uri="{FF2B5EF4-FFF2-40B4-BE49-F238E27FC236}">
                <a16:creationId xmlns:a16="http://schemas.microsoft.com/office/drawing/2014/main" id="{702E6FCF-E17A-48D9-B67B-670814F40635}"/>
              </a:ext>
            </a:extLst>
          </p:cNvPr>
          <p:cNvPicPr>
            <a:picLocks noChangeAspect="1"/>
          </p:cNvPicPr>
          <p:nvPr/>
        </p:nvPicPr>
        <p:blipFill>
          <a:blip r:embed="rId2"/>
          <a:stretch>
            <a:fillRect/>
          </a:stretch>
        </p:blipFill>
        <p:spPr>
          <a:xfrm>
            <a:off x="4440788" y="4241248"/>
            <a:ext cx="3310423" cy="474494"/>
          </a:xfrm>
          <a:prstGeom prst="rect">
            <a:avLst/>
          </a:prstGeom>
        </p:spPr>
      </p:pic>
    </p:spTree>
    <p:extLst>
      <p:ext uri="{BB962C8B-B14F-4D97-AF65-F5344CB8AC3E}">
        <p14:creationId xmlns:p14="http://schemas.microsoft.com/office/powerpoint/2010/main" val="158737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74DE-1789-42C3-8723-5A7C23BADECA}"/>
              </a:ext>
            </a:extLst>
          </p:cNvPr>
          <p:cNvSpPr>
            <a:spLocks noGrp="1"/>
          </p:cNvSpPr>
          <p:nvPr>
            <p:ph type="title"/>
          </p:nvPr>
        </p:nvSpPr>
        <p:spPr/>
        <p:txBody>
          <a:bodyPr/>
          <a:lstStyle/>
          <a:p>
            <a:r>
              <a:rPr lang="en-GB" dirty="0" err="1"/>
              <a:t>Preorder</a:t>
            </a:r>
            <a:r>
              <a:rPr lang="en-GB" dirty="0"/>
              <a:t> Example (cont.)</a:t>
            </a:r>
          </a:p>
        </p:txBody>
      </p:sp>
      <p:sp>
        <p:nvSpPr>
          <p:cNvPr id="3" name="Content Placeholder 2">
            <a:extLst>
              <a:ext uri="{FF2B5EF4-FFF2-40B4-BE49-F238E27FC236}">
                <a16:creationId xmlns:a16="http://schemas.microsoft.com/office/drawing/2014/main" id="{C1EFEF87-B450-40A6-9166-5BB680BF2E82}"/>
              </a:ext>
            </a:extLst>
          </p:cNvPr>
          <p:cNvSpPr>
            <a:spLocks noGrp="1"/>
          </p:cNvSpPr>
          <p:nvPr>
            <p:ph idx="1"/>
          </p:nvPr>
        </p:nvSpPr>
        <p:spPr/>
        <p:txBody>
          <a:bodyPr/>
          <a:lstStyle/>
          <a:p>
            <a:r>
              <a:rPr lang="en-GB" dirty="0"/>
              <a:t>Natural transformation will never connect singleton hom-set to an empty hom-set.</a:t>
            </a:r>
          </a:p>
          <a:p>
            <a:r>
              <a:rPr lang="en-GB" dirty="0"/>
              <a:t>In other words, if x ≤ a (singleton hom-set </a:t>
            </a:r>
            <a:r>
              <a:rPr lang="en-GB" b="1" dirty="0"/>
              <a:t>C</a:t>
            </a:r>
            <a:r>
              <a:rPr lang="en-GB" dirty="0"/>
              <a:t>(</a:t>
            </a:r>
            <a:r>
              <a:rPr lang="en-GB" dirty="0" err="1"/>
              <a:t>x,a</a:t>
            </a:r>
            <a:r>
              <a:rPr lang="en-GB" dirty="0"/>
              <a:t>)) then </a:t>
            </a:r>
            <a:r>
              <a:rPr lang="en-GB" b="1" dirty="0"/>
              <a:t>C</a:t>
            </a:r>
            <a:r>
              <a:rPr lang="en-GB" dirty="0"/>
              <a:t>(</a:t>
            </a:r>
            <a:r>
              <a:rPr lang="en-GB" dirty="0" err="1"/>
              <a:t>x,b</a:t>
            </a:r>
            <a:r>
              <a:rPr lang="en-GB" dirty="0"/>
              <a:t>) cannot be empty. A non-empty </a:t>
            </a:r>
            <a:r>
              <a:rPr lang="en-GB" b="1" dirty="0"/>
              <a:t>C</a:t>
            </a:r>
            <a:r>
              <a:rPr lang="en-GB" dirty="0"/>
              <a:t>(</a:t>
            </a:r>
            <a:r>
              <a:rPr lang="en-GB" dirty="0" err="1"/>
              <a:t>x,b</a:t>
            </a:r>
            <a:r>
              <a:rPr lang="en-GB" dirty="0"/>
              <a:t>) means that x is less than or equal to b. So the existence of the natural transformation requires that for every x, if x ≤ a then x ≤ b.</a:t>
            </a:r>
          </a:p>
          <a:p>
            <a:r>
              <a:rPr lang="en-GB" dirty="0"/>
              <a:t>Co-</a:t>
            </a:r>
            <a:r>
              <a:rPr lang="en-GB" dirty="0" err="1"/>
              <a:t>Yoneda</a:t>
            </a:r>
            <a:r>
              <a:rPr lang="en-GB" dirty="0"/>
              <a:t> tells us the existence of this natural transformation is equivalent to </a:t>
            </a:r>
            <a:r>
              <a:rPr lang="en-GB" b="1" dirty="0"/>
              <a:t>C</a:t>
            </a:r>
            <a:r>
              <a:rPr lang="en-GB" dirty="0"/>
              <a:t>(</a:t>
            </a:r>
            <a:r>
              <a:rPr lang="en-GB" dirty="0" err="1"/>
              <a:t>a,b</a:t>
            </a:r>
            <a:r>
              <a:rPr lang="en-GB" dirty="0"/>
              <a:t>)  being non-empty, i.e. a ≤b.</a:t>
            </a:r>
          </a:p>
          <a:p>
            <a:r>
              <a:rPr lang="en-GB" dirty="0"/>
              <a:t>Together we get a ≤b </a:t>
            </a:r>
            <a:r>
              <a:rPr lang="en-GB" dirty="0" err="1"/>
              <a:t>iff</a:t>
            </a:r>
            <a:r>
              <a:rPr lang="en-GB" dirty="0"/>
              <a:t> for all x, x ≤a implies x ≤ b.</a:t>
            </a:r>
          </a:p>
        </p:txBody>
      </p:sp>
    </p:spTree>
    <p:extLst>
      <p:ext uri="{BB962C8B-B14F-4D97-AF65-F5344CB8AC3E}">
        <p14:creationId xmlns:p14="http://schemas.microsoft.com/office/powerpoint/2010/main" val="54260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B61C5-7D99-4E76-A596-240FCF6BA05D}"/>
              </a:ext>
            </a:extLst>
          </p:cNvPr>
          <p:cNvSpPr>
            <a:spLocks noGrp="1"/>
          </p:cNvSpPr>
          <p:nvPr>
            <p:ph type="title"/>
          </p:nvPr>
        </p:nvSpPr>
        <p:spPr/>
        <p:txBody>
          <a:bodyPr/>
          <a:lstStyle/>
          <a:p>
            <a:r>
              <a:rPr lang="en-GB" dirty="0"/>
              <a:t>Naturality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0DFF6E-D2D3-4E97-82AE-6175B176492D}"/>
                  </a:ext>
                </a:extLst>
              </p:cNvPr>
              <p:cNvSpPr>
                <a:spLocks noGrp="1"/>
              </p:cNvSpPr>
              <p:nvPr>
                <p:ph idx="1"/>
              </p:nvPr>
            </p:nvSpPr>
            <p:spPr>
              <a:xfrm>
                <a:off x="797653" y="1846734"/>
                <a:ext cx="10585544" cy="4351338"/>
              </a:xfrm>
            </p:spPr>
            <p:txBody>
              <a:bodyPr>
                <a:normAutofit lnSpcReduction="10000"/>
              </a:bodyPr>
              <a:lstStyle/>
              <a:p>
                <a:r>
                  <a:rPr lang="en-GB" dirty="0"/>
                  <a:t>Recap: The </a:t>
                </a:r>
                <a:r>
                  <a:rPr lang="en-GB" dirty="0" err="1"/>
                  <a:t>Yoneda</a:t>
                </a:r>
                <a:r>
                  <a:rPr lang="en-GB" dirty="0"/>
                  <a:t> lemma establishes an isomorphism between the set of natural transformations and an object in </a:t>
                </a:r>
                <a:r>
                  <a:rPr lang="en-GB" b="1" dirty="0"/>
                  <a:t>Set</a:t>
                </a:r>
                <a:r>
                  <a:rPr lang="en-GB" dirty="0"/>
                  <a:t>.</a:t>
                </a:r>
              </a:p>
              <a:p>
                <a:pPr marL="0" indent="0">
                  <a:buNone/>
                </a:pPr>
                <a:r>
                  <a:rPr lang="en-GB" dirty="0"/>
                  <a:t>				[</a:t>
                </a:r>
                <a:r>
                  <a:rPr lang="en-GB" b="1" dirty="0" err="1"/>
                  <a:t>C</a:t>
                </a:r>
                <a:r>
                  <a:rPr lang="en-GB" dirty="0" err="1"/>
                  <a:t>,</a:t>
                </a:r>
                <a:r>
                  <a:rPr lang="en-GB" b="1" dirty="0" err="1"/>
                  <a:t>Set</a:t>
                </a:r>
                <a:r>
                  <a:rPr lang="en-GB" dirty="0"/>
                  <a:t>](</a:t>
                </a:r>
                <a:r>
                  <a:rPr lang="en-GB" b="1" dirty="0"/>
                  <a:t>C</a:t>
                </a:r>
                <a:r>
                  <a:rPr lang="en-GB" dirty="0"/>
                  <a:t>(a,-),F) </a:t>
                </a:r>
                <a14:m>
                  <m:oMath xmlns:m="http://schemas.openxmlformats.org/officeDocument/2006/math">
                    <m:r>
                      <a:rPr lang="en-GB" i="1">
                        <a:latin typeface="Cambria Math" panose="02040503050406030204" pitchFamily="18" charset="0"/>
                      </a:rPr>
                      <m:t>≅</m:t>
                    </m:r>
                  </m:oMath>
                </a14:m>
                <a:r>
                  <a:rPr lang="en-GB" dirty="0"/>
                  <a:t> Fa</a:t>
                </a:r>
              </a:p>
              <a:p>
                <a:r>
                  <a:rPr lang="en-GB" dirty="0"/>
                  <a:t>The isomorphism in the </a:t>
                </a:r>
                <a:r>
                  <a:rPr lang="en-GB" dirty="0" err="1"/>
                  <a:t>Yoneda</a:t>
                </a:r>
                <a:r>
                  <a:rPr lang="en-GB" dirty="0"/>
                  <a:t> Lemma is natural in both F and a, i.e. (</a:t>
                </a:r>
                <a:r>
                  <a:rPr lang="en-GB" dirty="0" err="1"/>
                  <a:t>F,a</a:t>
                </a:r>
                <a:r>
                  <a:rPr lang="en-GB" dirty="0"/>
                  <a:t>) – a pair taken from [</a:t>
                </a:r>
                <a:r>
                  <a:rPr lang="en-GB" b="1" dirty="0" err="1"/>
                  <a:t>C</a:t>
                </a:r>
                <a:r>
                  <a:rPr lang="en-GB" dirty="0" err="1"/>
                  <a:t>,</a:t>
                </a:r>
                <a:r>
                  <a:rPr lang="en-GB" b="1" dirty="0" err="1"/>
                  <a:t>Set</a:t>
                </a:r>
                <a:r>
                  <a:rPr lang="en-GB" dirty="0"/>
                  <a:t>] x </a:t>
                </a:r>
                <a:r>
                  <a:rPr lang="en-GB" b="1" dirty="0"/>
                  <a:t>C ,</a:t>
                </a:r>
                <a:endParaRPr lang="en-GB" dirty="0"/>
              </a:p>
              <a:p>
                <a:r>
                  <a:rPr lang="en-GB" dirty="0"/>
                  <a:t>Recall: a natural isomorphism is an invertible natural transformation between two functors. </a:t>
                </a:r>
              </a:p>
              <a:p>
                <a:r>
                  <a:rPr lang="en-GB" dirty="0"/>
                  <a:t>The RHS is a functor acts that on a pair (</a:t>
                </a:r>
                <a:r>
                  <a:rPr lang="en-GB" dirty="0" err="1"/>
                  <a:t>F,a</a:t>
                </a:r>
                <a:r>
                  <a:rPr lang="en-GB" dirty="0"/>
                  <a:t>). It takes [</a:t>
                </a:r>
                <a:r>
                  <a:rPr lang="en-GB" b="1" dirty="0" err="1"/>
                  <a:t>C</a:t>
                </a:r>
                <a:r>
                  <a:rPr lang="en-GB" dirty="0" err="1"/>
                  <a:t>,</a:t>
                </a:r>
                <a:r>
                  <a:rPr lang="en-GB" b="1" dirty="0" err="1"/>
                  <a:t>Set</a:t>
                </a:r>
                <a:r>
                  <a:rPr lang="en-GB" dirty="0"/>
                  <a:t>] x </a:t>
                </a:r>
                <a:r>
                  <a:rPr lang="en-GB" b="1" dirty="0"/>
                  <a:t>C </a:t>
                </a:r>
                <a:r>
                  <a:rPr lang="en-GB" dirty="0"/>
                  <a:t> to </a:t>
                </a:r>
                <a:r>
                  <a:rPr lang="en-GB" b="1" dirty="0"/>
                  <a:t>Set</a:t>
                </a:r>
                <a:r>
                  <a:rPr lang="en-GB" dirty="0"/>
                  <a:t>.</a:t>
                </a:r>
              </a:p>
              <a:p>
                <a:r>
                  <a:rPr lang="en-GB" dirty="0"/>
                  <a:t>The LHS is a functor that takes (</a:t>
                </a:r>
                <a:r>
                  <a:rPr lang="en-GB" dirty="0" err="1"/>
                  <a:t>F,a</a:t>
                </a:r>
                <a:r>
                  <a:rPr lang="en-GB" dirty="0"/>
                  <a:t>) to a set of Natural Transformations [</a:t>
                </a:r>
                <a:r>
                  <a:rPr lang="en-GB" b="1" dirty="0" err="1"/>
                  <a:t>C</a:t>
                </a:r>
                <a:r>
                  <a:rPr lang="en-GB" dirty="0" err="1"/>
                  <a:t>,</a:t>
                </a:r>
                <a:r>
                  <a:rPr lang="en-GB" b="1" dirty="0" err="1"/>
                  <a:t>Set</a:t>
                </a:r>
                <a:r>
                  <a:rPr lang="en-GB" dirty="0"/>
                  <a:t>](</a:t>
                </a:r>
                <a:r>
                  <a:rPr lang="en-GB" b="1" dirty="0"/>
                  <a:t>C</a:t>
                </a:r>
                <a:r>
                  <a:rPr lang="en-GB" dirty="0"/>
                  <a:t>(a,-),F).</a:t>
                </a:r>
              </a:p>
              <a:p>
                <a:endParaRPr lang="en-GB" dirty="0"/>
              </a:p>
            </p:txBody>
          </p:sp>
        </mc:Choice>
        <mc:Fallback xmlns="">
          <p:sp>
            <p:nvSpPr>
              <p:cNvPr id="3" name="Content Placeholder 2">
                <a:extLst>
                  <a:ext uri="{FF2B5EF4-FFF2-40B4-BE49-F238E27FC236}">
                    <a16:creationId xmlns:a16="http://schemas.microsoft.com/office/drawing/2014/main" id="{5C0DFF6E-D2D3-4E97-82AE-6175B176492D}"/>
                  </a:ext>
                </a:extLst>
              </p:cNvPr>
              <p:cNvSpPr>
                <a:spLocks noGrp="1" noRot="1" noChangeAspect="1" noMove="1" noResize="1" noEditPoints="1" noAdjustHandles="1" noChangeArrowheads="1" noChangeShapeType="1" noTextEdit="1"/>
              </p:cNvSpPr>
              <p:nvPr>
                <p:ph idx="1"/>
              </p:nvPr>
            </p:nvSpPr>
            <p:spPr>
              <a:xfrm>
                <a:off x="797653" y="1846734"/>
                <a:ext cx="10585544" cy="4351338"/>
              </a:xfrm>
              <a:blipFill>
                <a:blip r:embed="rId2"/>
                <a:stretch>
                  <a:fillRect l="-1037" t="-3221" r="-1555"/>
                </a:stretch>
              </a:blipFill>
            </p:spPr>
            <p:txBody>
              <a:bodyPr/>
              <a:lstStyle/>
              <a:p>
                <a:r>
                  <a:rPr lang="en-GB">
                    <a:noFill/>
                  </a:rPr>
                  <a:t> </a:t>
                </a:r>
              </a:p>
            </p:txBody>
          </p:sp>
        </mc:Fallback>
      </mc:AlternateContent>
    </p:spTree>
    <p:extLst>
      <p:ext uri="{BB962C8B-B14F-4D97-AF65-F5344CB8AC3E}">
        <p14:creationId xmlns:p14="http://schemas.microsoft.com/office/powerpoint/2010/main" val="845314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TotalTime>
  <Words>1501</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OpenSans</vt:lpstr>
      <vt:lpstr>Office Theme</vt:lpstr>
      <vt:lpstr>Yoneda Embeddings</vt:lpstr>
      <vt:lpstr>Recap – Yoneda Lemma</vt:lpstr>
      <vt:lpstr>Motivation</vt:lpstr>
      <vt:lpstr>Motivation (cont.)</vt:lpstr>
      <vt:lpstr>Motivation (cont.)</vt:lpstr>
      <vt:lpstr>Embedding</vt:lpstr>
      <vt:lpstr>Preorder Example</vt:lpstr>
      <vt:lpstr>Preorder Example (cont.)</vt:lpstr>
      <vt:lpstr>Naturality</vt:lpstr>
      <vt:lpstr>Challenges – Q1</vt:lpstr>
      <vt:lpstr>Challenges – Q2(?)</vt:lpstr>
      <vt:lpstr>Challenges – Q3</vt:lpstr>
      <vt:lpstr>Challenges – Q4</vt:lpstr>
      <vt:lpstr>Challenges – Q5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Yoneda Embeddings</dc:title>
  <dc:creator>Edmund Judge</dc:creator>
  <cp:lastModifiedBy>Edmund Judge</cp:lastModifiedBy>
  <cp:revision>135</cp:revision>
  <dcterms:created xsi:type="dcterms:W3CDTF">2021-01-11T15:58:47Z</dcterms:created>
  <dcterms:modified xsi:type="dcterms:W3CDTF">2021-01-18T16:17:09Z</dcterms:modified>
</cp:coreProperties>
</file>