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Raleway ExtraBold"/>
      <p:bold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Raleway Light"/>
      <p:regular r:id="rId32"/>
      <p:bold r:id="rId33"/>
      <p:italic r:id="rId34"/>
      <p:boldItalic r:id="rId35"/>
    </p:embeddedFont>
    <p:embeddedFont>
      <p:font typeface="Quicksan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alewayExtraBold-bold.fntdata"/><Relationship Id="rId25" Type="http://schemas.openxmlformats.org/officeDocument/2006/relationships/font" Target="fonts/Raleway-boldItalic.fntdata"/><Relationship Id="rId28" Type="http://schemas.openxmlformats.org/officeDocument/2006/relationships/font" Target="fonts/Montserrat-regular.fntdata"/><Relationship Id="rId27" Type="http://schemas.openxmlformats.org/officeDocument/2006/relationships/font" Target="fonts/Raleway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RalewayLight-bold.fntdata"/><Relationship Id="rId10" Type="http://schemas.openxmlformats.org/officeDocument/2006/relationships/slide" Target="slides/slide5.xml"/><Relationship Id="rId32" Type="http://schemas.openxmlformats.org/officeDocument/2006/relationships/font" Target="fonts/RalewayLight-regular.fntdata"/><Relationship Id="rId13" Type="http://schemas.openxmlformats.org/officeDocument/2006/relationships/slide" Target="slides/slide8.xml"/><Relationship Id="rId35" Type="http://schemas.openxmlformats.org/officeDocument/2006/relationships/font" Target="fonts/Raleway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Light-italic.fntdata"/><Relationship Id="rId15" Type="http://schemas.openxmlformats.org/officeDocument/2006/relationships/slide" Target="slides/slide10.xml"/><Relationship Id="rId37" Type="http://schemas.openxmlformats.org/officeDocument/2006/relationships/font" Target="fonts/Quicksand-bold.fntdata"/><Relationship Id="rId14" Type="http://schemas.openxmlformats.org/officeDocument/2006/relationships/slide" Target="slides/slide9.xml"/><Relationship Id="rId36" Type="http://schemas.openxmlformats.org/officeDocument/2006/relationships/font" Target="fonts/Quicksan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070f0ab1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070f0ab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070f0ae5c_5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5070f0ae5c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Slide 3: Problem Diagram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·     	Visually depict your problem through a graphic or diagram. Use this to explain what is wrong and really hammer home the problem/challenge to set up for the next slide (MVP)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070f0ae5c_2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5070f0ae5c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Slide 3: Problem Diagram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·     	Visually depict your problem through a graphic or diagram. Use this to explain what is wrong and really hammer home the problem/challenge to set up for the next slide (MVP)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070f0ae5c_5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5070f0ae5c_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Slide 3: Problem Diagram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·     	Visually depict your problem through a graphic or diagram. Use this to explain what is wrong and really hammer home the problem/challenge to set up for the next slide (MVP)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070f0ae5c_5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5070f0ae5c_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Slide 3: Problem Diagram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·     	Visually depict your problem through a graphic or diagram. Use this to explain what is wrong and really hammer home the problem/challenge to set up for the next slide (MVP)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070f0ae5c_5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5070f0ae5c_5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Slide 3: Problem Diagram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·     	Visually depict your problem through a graphic or diagram. Use this to explain what is wrong and really hammer home the problem/challenge to set up for the next slide (MVP)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070f0ae5c_5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5070f0ae5c_5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Slide 3: Problem Diagram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·     	Visually depict your problem through a graphic or diagram. Use this to explain what is wrong and really hammer home the problem/challenge to set up for the next slide (MVP)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070f0ae5c_5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5070f0ae5c_5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Slide 3: Problem Diagram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·     	Visually depict your problem through a graphic or diagram. Use this to explain what is wrong and really hammer home the problem/challenge to set up for the next slide (MVP)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070f0ae5c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070f0ae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070f0ae5c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070f0ae5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070f0ae5c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070f0ae5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070f0ae5c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070f0ae5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070f0ab18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070f0ab1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070f0ae5c_2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5070f0ae5c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Slide 3: Problem Diagram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·     	Visually depict your problem through a graphic or diagram. Use this to explain what is wrong and really hammer home the problem/challenge to set up for the next slide (MVP)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070f0ae5c_5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5070f0ae5c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Slide 3: Problem Diagram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·     	Visually depict your problem through a graphic or diagram. Use this to explain what is wrong and really hammer home the problem/challenge to set up for the next slide (MVP)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_1">
    <p:bg>
      <p:bgPr>
        <a:solidFill>
          <a:srgbClr val="FFB6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B600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5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B600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9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19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FFB60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" sz="1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i="0" sz="120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1" name="Google Shape;91;p22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2" name="Google Shape;92;p22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FFB60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24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idx="4294967295" type="ctrTitle"/>
          </p:nvPr>
        </p:nvSpPr>
        <p:spPr>
          <a:xfrm>
            <a:off x="963300" y="218525"/>
            <a:ext cx="7217400" cy="9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Car Hacking Workshop</a:t>
            </a:r>
            <a:endParaRPr sz="3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7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Neutral Vehicle Project</a:t>
            </a:r>
            <a:endParaRPr sz="24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6" name="Google Shape;1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813" y="1995763"/>
            <a:ext cx="1594575" cy="159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9837" y="1893850"/>
            <a:ext cx="1594575" cy="15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5"/>
          <p:cNvSpPr txBox="1"/>
          <p:nvPr/>
        </p:nvSpPr>
        <p:spPr>
          <a:xfrm>
            <a:off x="4264825" y="3781200"/>
            <a:ext cx="38046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https://bit.ly/2EaGvyH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5"/>
          <p:cNvSpPr txBox="1"/>
          <p:nvPr/>
        </p:nvSpPr>
        <p:spPr>
          <a:xfrm>
            <a:off x="385625" y="1373325"/>
            <a:ext cx="44370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Virtual Machine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5"/>
          <p:cNvSpPr txBox="1"/>
          <p:nvPr/>
        </p:nvSpPr>
        <p:spPr>
          <a:xfrm>
            <a:off x="3948637" y="1373325"/>
            <a:ext cx="44370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Instructions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5"/>
          <p:cNvSpPr/>
          <p:nvPr/>
        </p:nvSpPr>
        <p:spPr>
          <a:xfrm rot="1682502">
            <a:off x="7126915" y="1275293"/>
            <a:ext cx="1806583" cy="512541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If you have the CS Department VM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" name="Google Shape;112;p25"/>
          <p:cNvSpPr/>
          <p:nvPr/>
        </p:nvSpPr>
        <p:spPr>
          <a:xfrm>
            <a:off x="7214575" y="1906750"/>
            <a:ext cx="696100" cy="853200"/>
          </a:xfrm>
          <a:custGeom>
            <a:rect b="b" l="l" r="r" t="t"/>
            <a:pathLst>
              <a:path extrusionOk="0" h="34128" w="27844">
                <a:moveTo>
                  <a:pt x="25352" y="0"/>
                </a:moveTo>
                <a:cubicBezTo>
                  <a:pt x="25460" y="3413"/>
                  <a:pt x="30227" y="14789"/>
                  <a:pt x="26002" y="20477"/>
                </a:cubicBezTo>
                <a:cubicBezTo>
                  <a:pt x="21777" y="26165"/>
                  <a:pt x="4334" y="31853"/>
                  <a:pt x="0" y="34128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3" name="Google Shape;113;p2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5"/>
          <p:cNvSpPr txBox="1"/>
          <p:nvPr/>
        </p:nvSpPr>
        <p:spPr>
          <a:xfrm>
            <a:off x="321250" y="3781200"/>
            <a:ext cx="45657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https://bit.ly/2SUfV7k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Username: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hackcu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Password: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HackCUNeutralVehicle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34"/>
          <p:cNvSpPr txBox="1"/>
          <p:nvPr/>
        </p:nvSpPr>
        <p:spPr>
          <a:xfrm>
            <a:off x="4885001" y="3139150"/>
            <a:ext cx="10734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Lorem ipsum conguetempus</a:t>
            </a:r>
            <a:endParaRPr b="0" i="0" sz="1000" u="none" cap="none" strike="noStrike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82" name="Google Shape;182;p34"/>
          <p:cNvSpPr txBox="1"/>
          <p:nvPr>
            <p:ph idx="4294967295" type="ctrTitle"/>
          </p:nvPr>
        </p:nvSpPr>
        <p:spPr>
          <a:xfrm>
            <a:off x="1349625" y="1531500"/>
            <a:ext cx="5530200" cy="20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cd ~/ICSim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./setup_vcan.sh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./icsim vcan0 &amp;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./controls vcan0 &amp;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3" name="Google Shape;183;p34"/>
          <p:cNvPicPr preferRelativeResize="0"/>
          <p:nvPr/>
        </p:nvPicPr>
        <p:blipFill rotWithShape="1">
          <a:blip r:embed="rId3">
            <a:alphaModFix/>
          </a:blip>
          <a:srcRect b="0" l="0" r="88725" t="0"/>
          <a:stretch/>
        </p:blipFill>
        <p:spPr>
          <a:xfrm>
            <a:off x="7842351" y="471900"/>
            <a:ext cx="857450" cy="7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" name="Google Shape;189;p35"/>
          <p:cNvPicPr preferRelativeResize="0"/>
          <p:nvPr/>
        </p:nvPicPr>
        <p:blipFill rotWithShape="1">
          <a:blip r:embed="rId3">
            <a:alphaModFix/>
          </a:blip>
          <a:srcRect b="0" l="15037" r="16642" t="0"/>
          <a:stretch/>
        </p:blipFill>
        <p:spPr>
          <a:xfrm>
            <a:off x="926075" y="869300"/>
            <a:ext cx="3124851" cy="217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7249" y="869300"/>
            <a:ext cx="2986620" cy="21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5"/>
          <p:cNvSpPr txBox="1"/>
          <p:nvPr>
            <p:ph idx="4294967295" type="ctrTitle"/>
          </p:nvPr>
        </p:nvSpPr>
        <p:spPr>
          <a:xfrm>
            <a:off x="1474950" y="3261000"/>
            <a:ext cx="619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Left arrow → left blinker</a:t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Right shift + A → unlock driver seat door</a:t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6"/>
          <p:cNvSpPr txBox="1"/>
          <p:nvPr>
            <p:ph idx="4294967295" type="ctrTitle"/>
          </p:nvPr>
        </p:nvSpPr>
        <p:spPr>
          <a:xfrm>
            <a:off x="681700" y="2210700"/>
            <a:ext cx="55302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cansniffer -c vcan0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8" name="Google Shape;198;p36"/>
          <p:cNvPicPr preferRelativeResize="0"/>
          <p:nvPr/>
        </p:nvPicPr>
        <p:blipFill rotWithShape="1">
          <a:blip r:embed="rId3">
            <a:alphaModFix/>
          </a:blip>
          <a:srcRect b="10825" l="28224" r="30439" t="14775"/>
          <a:stretch/>
        </p:blipFill>
        <p:spPr>
          <a:xfrm>
            <a:off x="4565975" y="632088"/>
            <a:ext cx="3910108" cy="387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37"/>
          <p:cNvSpPr txBox="1"/>
          <p:nvPr>
            <p:ph idx="4294967295" type="ctrTitle"/>
          </p:nvPr>
        </p:nvSpPr>
        <p:spPr>
          <a:xfrm>
            <a:off x="1303050" y="1796075"/>
            <a:ext cx="6537900" cy="25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Quicksand"/>
              <a:buAutoNum type="arabicPeriod"/>
            </a:pP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Can you open the driver seat door?</a:t>
            </a:r>
            <a:endParaRPr sz="3000">
              <a:latin typeface="Quicksand"/>
              <a:ea typeface="Quicksand"/>
              <a:cs typeface="Quicksand"/>
              <a:sym typeface="Quicksan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AutoNum type="arabicPeriod"/>
            </a:pP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Can you flash the hazard lights?</a:t>
            </a:r>
            <a:endParaRPr sz="3000">
              <a:latin typeface="Quicksand"/>
              <a:ea typeface="Quicksand"/>
              <a:cs typeface="Quicksand"/>
              <a:sym typeface="Quicksan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AutoNum type="arabicPeriod"/>
            </a:pP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Can you make the speedometer read 80 mph?</a:t>
            </a:r>
            <a:endParaRPr sz="30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05" name="Google Shape;205;p37"/>
          <p:cNvPicPr preferRelativeResize="0"/>
          <p:nvPr/>
        </p:nvPicPr>
        <p:blipFill rotWithShape="1">
          <a:blip r:embed="rId3">
            <a:alphaModFix/>
          </a:blip>
          <a:srcRect b="0" l="0" r="88725" t="0"/>
          <a:stretch/>
        </p:blipFill>
        <p:spPr>
          <a:xfrm>
            <a:off x="7842351" y="471900"/>
            <a:ext cx="857450" cy="7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7"/>
          <p:cNvSpPr txBox="1"/>
          <p:nvPr>
            <p:ph idx="4294967295" type="ctrTitle"/>
          </p:nvPr>
        </p:nvSpPr>
        <p:spPr>
          <a:xfrm>
            <a:off x="1806900" y="819225"/>
            <a:ext cx="55302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cansniffer -c vcan0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8"/>
          <p:cNvSpPr txBox="1"/>
          <p:nvPr>
            <p:ph idx="4294967295" type="ctrTitle"/>
          </p:nvPr>
        </p:nvSpPr>
        <p:spPr>
          <a:xfrm>
            <a:off x="1303050" y="1491275"/>
            <a:ext cx="6537900" cy="25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Font typeface="Quicksand"/>
              <a:buChar char="●"/>
            </a:pP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Can you open the driver seat door?</a:t>
            </a:r>
            <a:endParaRPr sz="30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13" name="Google Shape;213;p38"/>
          <p:cNvPicPr preferRelativeResize="0"/>
          <p:nvPr/>
        </p:nvPicPr>
        <p:blipFill rotWithShape="1">
          <a:blip r:embed="rId3">
            <a:alphaModFix/>
          </a:blip>
          <a:srcRect b="0" l="0" r="88725" t="0"/>
          <a:stretch/>
        </p:blipFill>
        <p:spPr>
          <a:xfrm>
            <a:off x="7842351" y="471900"/>
            <a:ext cx="857450" cy="7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8"/>
          <p:cNvSpPr txBox="1"/>
          <p:nvPr>
            <p:ph idx="4294967295" type="ctrTitle"/>
          </p:nvPr>
        </p:nvSpPr>
        <p:spPr>
          <a:xfrm>
            <a:off x="1806900" y="2901150"/>
            <a:ext cx="55302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cansend vcan0 19B#00000E000000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9"/>
          <p:cNvSpPr txBox="1"/>
          <p:nvPr>
            <p:ph idx="4294967295" type="ctrTitle"/>
          </p:nvPr>
        </p:nvSpPr>
        <p:spPr>
          <a:xfrm>
            <a:off x="1303050" y="1491275"/>
            <a:ext cx="6537900" cy="25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Font typeface="Quicksand"/>
              <a:buChar char="●"/>
            </a:pP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Can you flash the hazard lights?</a:t>
            </a:r>
            <a:endParaRPr sz="30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21" name="Google Shape;221;p39"/>
          <p:cNvPicPr preferRelativeResize="0"/>
          <p:nvPr/>
        </p:nvPicPr>
        <p:blipFill rotWithShape="1">
          <a:blip r:embed="rId3">
            <a:alphaModFix/>
          </a:blip>
          <a:srcRect b="0" l="0" r="88725" t="0"/>
          <a:stretch/>
        </p:blipFill>
        <p:spPr>
          <a:xfrm>
            <a:off x="7842351" y="471900"/>
            <a:ext cx="857450" cy="7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9"/>
          <p:cNvSpPr txBox="1"/>
          <p:nvPr>
            <p:ph idx="4294967295" type="ctrTitle"/>
          </p:nvPr>
        </p:nvSpPr>
        <p:spPr>
          <a:xfrm>
            <a:off x="602700" y="2672550"/>
            <a:ext cx="79752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cangen vcan0 -g 1500 -L 4 -I 188 -D 03000000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40"/>
          <p:cNvSpPr txBox="1"/>
          <p:nvPr>
            <p:ph idx="4294967295" type="ctrTitle"/>
          </p:nvPr>
        </p:nvSpPr>
        <p:spPr>
          <a:xfrm>
            <a:off x="1303050" y="1491275"/>
            <a:ext cx="6537900" cy="25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Font typeface="Quicksand"/>
              <a:buChar char="●"/>
            </a:pP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Can you make the speedometer read 80 mph?</a:t>
            </a:r>
            <a:endParaRPr sz="30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29" name="Google Shape;229;p40"/>
          <p:cNvPicPr preferRelativeResize="0"/>
          <p:nvPr/>
        </p:nvPicPr>
        <p:blipFill rotWithShape="1">
          <a:blip r:embed="rId3">
            <a:alphaModFix/>
          </a:blip>
          <a:srcRect b="0" l="0" r="88725" t="0"/>
          <a:stretch/>
        </p:blipFill>
        <p:spPr>
          <a:xfrm>
            <a:off x="7842351" y="471900"/>
            <a:ext cx="857450" cy="7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0"/>
          <p:cNvSpPr txBox="1"/>
          <p:nvPr>
            <p:ph idx="4294967295" type="ctrTitle"/>
          </p:nvPr>
        </p:nvSpPr>
        <p:spPr>
          <a:xfrm>
            <a:off x="602700" y="2977350"/>
            <a:ext cx="79752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cangen vcan0 -g 1 -L5 -I 244 -D 0000004700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ctrTitle"/>
          </p:nvPr>
        </p:nvSpPr>
        <p:spPr>
          <a:xfrm>
            <a:off x="674050" y="844050"/>
            <a:ext cx="7217400" cy="94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Car Hacking Workshop</a:t>
            </a:r>
            <a:endParaRPr b="1" sz="3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7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Neutral Vehicle Project</a:t>
            </a:r>
            <a:endParaRPr i="1" sz="24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p26"/>
          <p:cNvSpPr txBox="1"/>
          <p:nvPr>
            <p:ph type="ctrTitle"/>
          </p:nvPr>
        </p:nvSpPr>
        <p:spPr>
          <a:xfrm>
            <a:off x="3155800" y="3337500"/>
            <a:ext cx="5471100" cy="94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4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Presenters: Alex Curtiss and Will Shand</a:t>
            </a:r>
            <a:endParaRPr i="1" sz="24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1" name="Google Shape;121;p26"/>
          <p:cNvSpPr txBox="1"/>
          <p:nvPr>
            <p:ph idx="4294967295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473" y="2444150"/>
            <a:ext cx="6347051" cy="6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ctrTitle"/>
          </p:nvPr>
        </p:nvSpPr>
        <p:spPr>
          <a:xfrm>
            <a:off x="605700" y="471900"/>
            <a:ext cx="3799800" cy="13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Wireshark Demo</a:t>
            </a:r>
            <a:endParaRPr b="1" i="1" sz="24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8" name="Google Shape;128;p27"/>
          <p:cNvSpPr txBox="1"/>
          <p:nvPr>
            <p:ph type="ctrTitle"/>
          </p:nvPr>
        </p:nvSpPr>
        <p:spPr>
          <a:xfrm>
            <a:off x="694500" y="2410225"/>
            <a:ext cx="7755000" cy="7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3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tinyurl.com/hackcu-neutralvehicles</a:t>
            </a:r>
            <a:endParaRPr b="1" i="1" sz="3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" name="Google Shape;129;p27"/>
          <p:cNvSpPr txBox="1"/>
          <p:nvPr>
            <p:ph idx="4294967295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" name="Google Shape;130;p27"/>
          <p:cNvPicPr preferRelativeResize="0"/>
          <p:nvPr/>
        </p:nvPicPr>
        <p:blipFill rotWithShape="1">
          <a:blip r:embed="rId3">
            <a:alphaModFix/>
          </a:blip>
          <a:srcRect b="0" l="0" r="88725" t="0"/>
          <a:stretch/>
        </p:blipFill>
        <p:spPr>
          <a:xfrm>
            <a:off x="7842351" y="471900"/>
            <a:ext cx="857450" cy="7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idx="4294967295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8"/>
          <p:cNvPicPr preferRelativeResize="0"/>
          <p:nvPr/>
        </p:nvPicPr>
        <p:blipFill rotWithShape="1">
          <a:blip r:embed="rId3">
            <a:alphaModFix/>
          </a:blip>
          <a:srcRect b="4808" l="0" r="0" t="4455"/>
          <a:stretch/>
        </p:blipFill>
        <p:spPr>
          <a:xfrm>
            <a:off x="798150" y="570064"/>
            <a:ext cx="7547702" cy="385207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8"/>
          <p:cNvSpPr/>
          <p:nvPr/>
        </p:nvSpPr>
        <p:spPr>
          <a:xfrm>
            <a:off x="778500" y="789175"/>
            <a:ext cx="7587000" cy="1714500"/>
          </a:xfrm>
          <a:prstGeom prst="roundRect">
            <a:avLst>
              <a:gd fmla="val 16667" name="adj"/>
            </a:avLst>
          </a:prstGeom>
          <a:solidFill>
            <a:srgbClr val="FF0000">
              <a:alpha val="23690"/>
            </a:srgbClr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idx="4294967295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29"/>
          <p:cNvPicPr preferRelativeResize="0"/>
          <p:nvPr/>
        </p:nvPicPr>
        <p:blipFill rotWithShape="1">
          <a:blip r:embed="rId3">
            <a:alphaModFix/>
          </a:blip>
          <a:srcRect b="4808" l="0" r="0" t="4455"/>
          <a:stretch/>
        </p:blipFill>
        <p:spPr>
          <a:xfrm>
            <a:off x="798150" y="570064"/>
            <a:ext cx="7547702" cy="385207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/>
          <p:nvPr/>
        </p:nvSpPr>
        <p:spPr>
          <a:xfrm>
            <a:off x="778500" y="2390225"/>
            <a:ext cx="7587000" cy="2031900"/>
          </a:xfrm>
          <a:prstGeom prst="roundRect">
            <a:avLst>
              <a:gd fmla="val 16667" name="adj"/>
            </a:avLst>
          </a:prstGeom>
          <a:solidFill>
            <a:srgbClr val="FF0000">
              <a:alpha val="23690"/>
            </a:srgbClr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idx="4294967295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30"/>
          <p:cNvPicPr preferRelativeResize="0"/>
          <p:nvPr/>
        </p:nvPicPr>
        <p:blipFill rotWithShape="1">
          <a:blip r:embed="rId3">
            <a:alphaModFix/>
          </a:blip>
          <a:srcRect b="4808" l="0" r="0" t="4455"/>
          <a:stretch/>
        </p:blipFill>
        <p:spPr>
          <a:xfrm>
            <a:off x="798150" y="570064"/>
            <a:ext cx="7547702" cy="385207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/>
          <p:nvPr/>
        </p:nvSpPr>
        <p:spPr>
          <a:xfrm>
            <a:off x="778500" y="675725"/>
            <a:ext cx="7587000" cy="189000"/>
          </a:xfrm>
          <a:prstGeom prst="roundRect">
            <a:avLst>
              <a:gd fmla="val 16667" name="adj"/>
            </a:avLst>
          </a:prstGeom>
          <a:solidFill>
            <a:srgbClr val="FF0000">
              <a:alpha val="23690"/>
            </a:srgbClr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ctrTitle"/>
          </p:nvPr>
        </p:nvSpPr>
        <p:spPr>
          <a:xfrm>
            <a:off x="605700" y="1121475"/>
            <a:ext cx="3799800" cy="7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Transitioning to Vehicle Hacking</a:t>
            </a:r>
            <a:endParaRPr i="1" sz="24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7" name="Google Shape;157;p31"/>
          <p:cNvSpPr txBox="1"/>
          <p:nvPr>
            <p:ph type="ctrTitle"/>
          </p:nvPr>
        </p:nvSpPr>
        <p:spPr>
          <a:xfrm>
            <a:off x="605700" y="2878575"/>
            <a:ext cx="4272900" cy="94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2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How do we apply principles of network traffic analysis to vehicle security?</a:t>
            </a:r>
            <a:endParaRPr i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8" name="Google Shape;1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6500" y="1015700"/>
            <a:ext cx="2491159" cy="329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1"/>
          <p:cNvSpPr txBox="1"/>
          <p:nvPr>
            <p:ph idx="4294967295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2"/>
          <p:cNvSpPr txBox="1"/>
          <p:nvPr/>
        </p:nvSpPr>
        <p:spPr>
          <a:xfrm>
            <a:off x="4885001" y="3139150"/>
            <a:ext cx="10734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Lorem ipsum conguetempus</a:t>
            </a:r>
            <a:endParaRPr b="0" i="0" sz="1000" u="none" cap="none" strike="noStrike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66" name="Google Shape;166;p32"/>
          <p:cNvSpPr txBox="1"/>
          <p:nvPr>
            <p:ph idx="4294967295" type="ctrTitle"/>
          </p:nvPr>
        </p:nvSpPr>
        <p:spPr>
          <a:xfrm>
            <a:off x="1770425" y="1102325"/>
            <a:ext cx="55302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latin typeface="Quicksand"/>
                <a:ea typeface="Quicksand"/>
                <a:cs typeface="Quicksand"/>
                <a:sym typeface="Quicksand"/>
              </a:rPr>
              <a:t>Warning</a:t>
            </a:r>
            <a:r>
              <a:rPr lang="en" sz="3600">
                <a:latin typeface="Quicksand"/>
                <a:ea typeface="Quicksand"/>
                <a:cs typeface="Quicksand"/>
                <a:sym typeface="Quicksand"/>
              </a:rPr>
              <a:t>: do NOT try this on a real car</a:t>
            </a:r>
            <a:endParaRPr i="1" sz="24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7" name="Google Shape;167;p32"/>
          <p:cNvSpPr txBox="1"/>
          <p:nvPr>
            <p:ph idx="4294967295" type="ctrTitle"/>
          </p:nvPr>
        </p:nvSpPr>
        <p:spPr>
          <a:xfrm>
            <a:off x="2265300" y="3143550"/>
            <a:ext cx="46134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(You’ll probably break the car)</a:t>
            </a:r>
            <a:endParaRPr i="1" sz="24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68" name="Google Shape;168;p32"/>
          <p:cNvPicPr preferRelativeResize="0"/>
          <p:nvPr/>
        </p:nvPicPr>
        <p:blipFill rotWithShape="1">
          <a:blip r:embed="rId3">
            <a:alphaModFix/>
          </a:blip>
          <a:srcRect b="0" l="0" r="88725" t="0"/>
          <a:stretch/>
        </p:blipFill>
        <p:spPr>
          <a:xfrm>
            <a:off x="7842351" y="471900"/>
            <a:ext cx="857450" cy="7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33"/>
          <p:cNvPicPr preferRelativeResize="0"/>
          <p:nvPr/>
        </p:nvPicPr>
        <p:blipFill rotWithShape="1">
          <a:blip r:embed="rId3">
            <a:alphaModFix/>
          </a:blip>
          <a:srcRect b="0" l="0" r="88725" t="0"/>
          <a:stretch/>
        </p:blipFill>
        <p:spPr>
          <a:xfrm>
            <a:off x="7842351" y="471900"/>
            <a:ext cx="857450" cy="7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8388" y="928688"/>
            <a:ext cx="446722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