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9" r:id="rId7"/>
    <p:sldId id="260" r:id="rId8"/>
    <p:sldId id="261" r:id="rId9"/>
    <p:sldId id="262" r:id="rId10"/>
    <p:sldId id="263" r:id="rId11"/>
    <p:sldId id="264" r:id="rId12"/>
    <p:sldId id="258"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ghadeep Chaudhury" initials="AC" lastIdx="2" clrIdx="0">
    <p:extLst>
      <p:ext uri="{19B8F6BF-5375-455C-9EA6-DF929625EA0E}">
        <p15:presenceInfo xmlns:p15="http://schemas.microsoft.com/office/powerpoint/2012/main" userId="S::argcha47@in.ibm.com::09bec5ed-ff0c-46ef-b18b-de93a1023e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1B5829-E72A-4E20-9EB8-609D9CB47631}"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081AC4B-38CE-44C7-95D8-3599E43D7A5C}">
      <dgm:prSet/>
      <dgm:spPr>
        <a:solidFill>
          <a:srgbClr val="FF0000"/>
        </a:solidFill>
      </dgm:spPr>
      <dgm:t>
        <a:bodyPr/>
        <a:lstStyle/>
        <a:p>
          <a:r>
            <a:rPr lang="en-US" dirty="0"/>
            <a:t>Check the positive comments analyzed by AI and NLP on comments made on any local languages and its impact , based on the number which you provide.</a:t>
          </a:r>
        </a:p>
      </dgm:t>
    </dgm:pt>
    <dgm:pt modelId="{15B64C99-26C8-45D4-8800-9D3EE5FC7AA7}" type="parTrans" cxnId="{92B138D5-5879-4A4C-BC60-1B839B6D9620}">
      <dgm:prSet/>
      <dgm:spPr/>
      <dgm:t>
        <a:bodyPr/>
        <a:lstStyle/>
        <a:p>
          <a:endParaRPr lang="en-US"/>
        </a:p>
      </dgm:t>
    </dgm:pt>
    <dgm:pt modelId="{E51CFD0F-BB3C-4D4D-B3F4-F96C061CB02C}" type="sibTrans" cxnId="{92B138D5-5879-4A4C-BC60-1B839B6D9620}">
      <dgm:prSet/>
      <dgm:spPr/>
      <dgm:t>
        <a:bodyPr/>
        <a:lstStyle/>
        <a:p>
          <a:endParaRPr lang="en-US"/>
        </a:p>
      </dgm:t>
    </dgm:pt>
    <dgm:pt modelId="{83977973-63FA-4756-B421-7B82ED3B51DD}">
      <dgm:prSet/>
      <dgm:spPr>
        <a:solidFill>
          <a:srgbClr val="FF0000"/>
        </a:solidFill>
      </dgm:spPr>
      <dgm:t>
        <a:bodyPr/>
        <a:lstStyle/>
        <a:p>
          <a:r>
            <a:rPr lang="en-US" dirty="0"/>
            <a:t>Click on the Channel to explore more on the users, who commented on you and decide real time impacts.</a:t>
          </a:r>
        </a:p>
      </dgm:t>
    </dgm:pt>
    <dgm:pt modelId="{22F82F40-A12C-4FB2-9E97-EF35D8EAB3BF}" type="parTrans" cxnId="{91C0B1F3-0514-4034-8089-6A497DC6B71D}">
      <dgm:prSet/>
      <dgm:spPr/>
      <dgm:t>
        <a:bodyPr/>
        <a:lstStyle/>
        <a:p>
          <a:endParaRPr lang="en-US"/>
        </a:p>
      </dgm:t>
    </dgm:pt>
    <dgm:pt modelId="{9560696B-CB03-498F-AE65-1E331E9AECBB}" type="sibTrans" cxnId="{91C0B1F3-0514-4034-8089-6A497DC6B71D}">
      <dgm:prSet/>
      <dgm:spPr/>
      <dgm:t>
        <a:bodyPr/>
        <a:lstStyle/>
        <a:p>
          <a:endParaRPr lang="en-US"/>
        </a:p>
      </dgm:t>
    </dgm:pt>
    <dgm:pt modelId="{664BF5B2-1037-4EC7-82C8-15763D422923}">
      <dgm:prSet/>
      <dgm:spPr>
        <a:solidFill>
          <a:srgbClr val="FF0000"/>
        </a:solidFill>
      </dgm:spPr>
      <dgm:t>
        <a:bodyPr/>
        <a:lstStyle/>
        <a:p>
          <a:r>
            <a:rPr lang="en-US" dirty="0"/>
            <a:t>Positive interactive word tree to explore the wording in comments to understand Human sentiment on the video. Sentiment Vector Count on each section using Natural Language Processing.</a:t>
          </a:r>
        </a:p>
      </dgm:t>
    </dgm:pt>
    <dgm:pt modelId="{3356D18A-984C-41BC-BBBA-F0E8B9694F0A}" type="parTrans" cxnId="{1F1271BF-43BD-48CF-8F6B-A7C3C27A680B}">
      <dgm:prSet/>
      <dgm:spPr/>
      <dgm:t>
        <a:bodyPr/>
        <a:lstStyle/>
        <a:p>
          <a:endParaRPr lang="en-US"/>
        </a:p>
      </dgm:t>
    </dgm:pt>
    <dgm:pt modelId="{B650A661-9E65-4CF0-9C59-30638783C992}" type="sibTrans" cxnId="{1F1271BF-43BD-48CF-8F6B-A7C3C27A680B}">
      <dgm:prSet/>
      <dgm:spPr/>
      <dgm:t>
        <a:bodyPr/>
        <a:lstStyle/>
        <a:p>
          <a:endParaRPr lang="en-US"/>
        </a:p>
      </dgm:t>
    </dgm:pt>
    <dgm:pt modelId="{D44A3876-24F7-4138-9558-86B1B0F164EC}" type="pres">
      <dgm:prSet presAssocID="{331B5829-E72A-4E20-9EB8-609D9CB47631}" presName="outerComposite" presStyleCnt="0">
        <dgm:presLayoutVars>
          <dgm:chMax val="5"/>
          <dgm:dir/>
          <dgm:resizeHandles val="exact"/>
        </dgm:presLayoutVars>
      </dgm:prSet>
      <dgm:spPr/>
    </dgm:pt>
    <dgm:pt modelId="{864E3820-14CC-4A79-B50E-0C0C1E3946B9}" type="pres">
      <dgm:prSet presAssocID="{331B5829-E72A-4E20-9EB8-609D9CB47631}" presName="dummyMaxCanvas" presStyleCnt="0">
        <dgm:presLayoutVars/>
      </dgm:prSet>
      <dgm:spPr/>
    </dgm:pt>
    <dgm:pt modelId="{998C955F-C5E7-4301-B4CC-94A04DC6531D}" type="pres">
      <dgm:prSet presAssocID="{331B5829-E72A-4E20-9EB8-609D9CB47631}" presName="ThreeNodes_1" presStyleLbl="node1" presStyleIdx="0" presStyleCnt="3">
        <dgm:presLayoutVars>
          <dgm:bulletEnabled val="1"/>
        </dgm:presLayoutVars>
      </dgm:prSet>
      <dgm:spPr/>
    </dgm:pt>
    <dgm:pt modelId="{A5D00A84-A2E9-4818-97BC-9B84890D6593}" type="pres">
      <dgm:prSet presAssocID="{331B5829-E72A-4E20-9EB8-609D9CB47631}" presName="ThreeNodes_2" presStyleLbl="node1" presStyleIdx="1" presStyleCnt="3">
        <dgm:presLayoutVars>
          <dgm:bulletEnabled val="1"/>
        </dgm:presLayoutVars>
      </dgm:prSet>
      <dgm:spPr/>
    </dgm:pt>
    <dgm:pt modelId="{98C8F8AB-C66F-4C5A-BEC6-065F24B70028}" type="pres">
      <dgm:prSet presAssocID="{331B5829-E72A-4E20-9EB8-609D9CB47631}" presName="ThreeNodes_3" presStyleLbl="node1" presStyleIdx="2" presStyleCnt="3" custScaleY="84942">
        <dgm:presLayoutVars>
          <dgm:bulletEnabled val="1"/>
        </dgm:presLayoutVars>
      </dgm:prSet>
      <dgm:spPr/>
    </dgm:pt>
    <dgm:pt modelId="{C49BEB93-6AC2-4454-9E99-B2FEFEA952F4}" type="pres">
      <dgm:prSet presAssocID="{331B5829-E72A-4E20-9EB8-609D9CB47631}" presName="ThreeConn_1-2" presStyleLbl="fgAccFollowNode1" presStyleIdx="0" presStyleCnt="2">
        <dgm:presLayoutVars>
          <dgm:bulletEnabled val="1"/>
        </dgm:presLayoutVars>
      </dgm:prSet>
      <dgm:spPr/>
    </dgm:pt>
    <dgm:pt modelId="{8B679164-B8D0-4B06-84B7-065E93165FEC}" type="pres">
      <dgm:prSet presAssocID="{331B5829-E72A-4E20-9EB8-609D9CB47631}" presName="ThreeConn_2-3" presStyleLbl="fgAccFollowNode1" presStyleIdx="1" presStyleCnt="2">
        <dgm:presLayoutVars>
          <dgm:bulletEnabled val="1"/>
        </dgm:presLayoutVars>
      </dgm:prSet>
      <dgm:spPr/>
    </dgm:pt>
    <dgm:pt modelId="{69802A50-6044-4A0B-B5A9-678E326D8046}" type="pres">
      <dgm:prSet presAssocID="{331B5829-E72A-4E20-9EB8-609D9CB47631}" presName="ThreeNodes_1_text" presStyleLbl="node1" presStyleIdx="2" presStyleCnt="3">
        <dgm:presLayoutVars>
          <dgm:bulletEnabled val="1"/>
        </dgm:presLayoutVars>
      </dgm:prSet>
      <dgm:spPr/>
    </dgm:pt>
    <dgm:pt modelId="{CCF40CD1-01C1-4934-B210-6DE5236A9FAB}" type="pres">
      <dgm:prSet presAssocID="{331B5829-E72A-4E20-9EB8-609D9CB47631}" presName="ThreeNodes_2_text" presStyleLbl="node1" presStyleIdx="2" presStyleCnt="3">
        <dgm:presLayoutVars>
          <dgm:bulletEnabled val="1"/>
        </dgm:presLayoutVars>
      </dgm:prSet>
      <dgm:spPr/>
    </dgm:pt>
    <dgm:pt modelId="{276E9877-B27B-4A2F-9512-7F5B5F9D9599}" type="pres">
      <dgm:prSet presAssocID="{331B5829-E72A-4E20-9EB8-609D9CB47631}" presName="ThreeNodes_3_text" presStyleLbl="node1" presStyleIdx="2" presStyleCnt="3">
        <dgm:presLayoutVars>
          <dgm:bulletEnabled val="1"/>
        </dgm:presLayoutVars>
      </dgm:prSet>
      <dgm:spPr/>
    </dgm:pt>
  </dgm:ptLst>
  <dgm:cxnLst>
    <dgm:cxn modelId="{FC92DE1C-C937-4A11-A550-F9A6094319BC}" type="presOf" srcId="{83977973-63FA-4756-B421-7B82ED3B51DD}" destId="{A5D00A84-A2E9-4818-97BC-9B84890D6593}" srcOrd="0" destOrd="0" presId="urn:microsoft.com/office/officeart/2005/8/layout/vProcess5"/>
    <dgm:cxn modelId="{0C313F23-1F30-4803-82DC-BB0D3212ED3F}" type="presOf" srcId="{331B5829-E72A-4E20-9EB8-609D9CB47631}" destId="{D44A3876-24F7-4138-9558-86B1B0F164EC}" srcOrd="0" destOrd="0" presId="urn:microsoft.com/office/officeart/2005/8/layout/vProcess5"/>
    <dgm:cxn modelId="{6C1AB15B-E87C-4E4C-80D3-010A6A296BBB}" type="presOf" srcId="{E51CFD0F-BB3C-4D4D-B3F4-F96C061CB02C}" destId="{C49BEB93-6AC2-4454-9E99-B2FEFEA952F4}" srcOrd="0" destOrd="0" presId="urn:microsoft.com/office/officeart/2005/8/layout/vProcess5"/>
    <dgm:cxn modelId="{4F99B060-9B7F-4D23-8357-11C76D505EFA}" type="presOf" srcId="{A081AC4B-38CE-44C7-95D8-3599E43D7A5C}" destId="{998C955F-C5E7-4301-B4CC-94A04DC6531D}" srcOrd="0" destOrd="0" presId="urn:microsoft.com/office/officeart/2005/8/layout/vProcess5"/>
    <dgm:cxn modelId="{DC4B0554-8290-45EB-876E-3DD5C008CAB4}" type="presOf" srcId="{664BF5B2-1037-4EC7-82C8-15763D422923}" destId="{98C8F8AB-C66F-4C5A-BEC6-065F24B70028}" srcOrd="0" destOrd="0" presId="urn:microsoft.com/office/officeart/2005/8/layout/vProcess5"/>
    <dgm:cxn modelId="{79A22189-8001-4BFD-9BE0-258048834FC2}" type="presOf" srcId="{664BF5B2-1037-4EC7-82C8-15763D422923}" destId="{276E9877-B27B-4A2F-9512-7F5B5F9D9599}" srcOrd="1" destOrd="0" presId="urn:microsoft.com/office/officeart/2005/8/layout/vProcess5"/>
    <dgm:cxn modelId="{5C2531B1-AA63-4B3D-ADD1-A8E65FA2558F}" type="presOf" srcId="{A081AC4B-38CE-44C7-95D8-3599E43D7A5C}" destId="{69802A50-6044-4A0B-B5A9-678E326D8046}" srcOrd="1" destOrd="0" presId="urn:microsoft.com/office/officeart/2005/8/layout/vProcess5"/>
    <dgm:cxn modelId="{1F1271BF-43BD-48CF-8F6B-A7C3C27A680B}" srcId="{331B5829-E72A-4E20-9EB8-609D9CB47631}" destId="{664BF5B2-1037-4EC7-82C8-15763D422923}" srcOrd="2" destOrd="0" parTransId="{3356D18A-984C-41BC-BBBA-F0E8B9694F0A}" sibTransId="{B650A661-9E65-4CF0-9C59-30638783C992}"/>
    <dgm:cxn modelId="{583656C6-7965-4977-9795-687A421652B9}" type="presOf" srcId="{83977973-63FA-4756-B421-7B82ED3B51DD}" destId="{CCF40CD1-01C1-4934-B210-6DE5236A9FAB}" srcOrd="1" destOrd="0" presId="urn:microsoft.com/office/officeart/2005/8/layout/vProcess5"/>
    <dgm:cxn modelId="{370B68D0-3156-476B-A12F-CD564E4A37AC}" type="presOf" srcId="{9560696B-CB03-498F-AE65-1E331E9AECBB}" destId="{8B679164-B8D0-4B06-84B7-065E93165FEC}" srcOrd="0" destOrd="0" presId="urn:microsoft.com/office/officeart/2005/8/layout/vProcess5"/>
    <dgm:cxn modelId="{92B138D5-5879-4A4C-BC60-1B839B6D9620}" srcId="{331B5829-E72A-4E20-9EB8-609D9CB47631}" destId="{A081AC4B-38CE-44C7-95D8-3599E43D7A5C}" srcOrd="0" destOrd="0" parTransId="{15B64C99-26C8-45D4-8800-9D3EE5FC7AA7}" sibTransId="{E51CFD0F-BB3C-4D4D-B3F4-F96C061CB02C}"/>
    <dgm:cxn modelId="{91C0B1F3-0514-4034-8089-6A497DC6B71D}" srcId="{331B5829-E72A-4E20-9EB8-609D9CB47631}" destId="{83977973-63FA-4756-B421-7B82ED3B51DD}" srcOrd="1" destOrd="0" parTransId="{22F82F40-A12C-4FB2-9E97-EF35D8EAB3BF}" sibTransId="{9560696B-CB03-498F-AE65-1E331E9AECBB}"/>
    <dgm:cxn modelId="{1ED56A83-BED1-4B96-8606-9044D01289B6}" type="presParOf" srcId="{D44A3876-24F7-4138-9558-86B1B0F164EC}" destId="{864E3820-14CC-4A79-B50E-0C0C1E3946B9}" srcOrd="0" destOrd="0" presId="urn:microsoft.com/office/officeart/2005/8/layout/vProcess5"/>
    <dgm:cxn modelId="{5A12D6B4-EE5D-457F-ABB4-D24F0BC8A2AF}" type="presParOf" srcId="{D44A3876-24F7-4138-9558-86B1B0F164EC}" destId="{998C955F-C5E7-4301-B4CC-94A04DC6531D}" srcOrd="1" destOrd="0" presId="urn:microsoft.com/office/officeart/2005/8/layout/vProcess5"/>
    <dgm:cxn modelId="{E2DFF319-A15B-4309-ADBB-6FFDB7C06AAA}" type="presParOf" srcId="{D44A3876-24F7-4138-9558-86B1B0F164EC}" destId="{A5D00A84-A2E9-4818-97BC-9B84890D6593}" srcOrd="2" destOrd="0" presId="urn:microsoft.com/office/officeart/2005/8/layout/vProcess5"/>
    <dgm:cxn modelId="{ACCD86D7-24F6-4E7A-AA0D-0E42153EB7BC}" type="presParOf" srcId="{D44A3876-24F7-4138-9558-86B1B0F164EC}" destId="{98C8F8AB-C66F-4C5A-BEC6-065F24B70028}" srcOrd="3" destOrd="0" presId="urn:microsoft.com/office/officeart/2005/8/layout/vProcess5"/>
    <dgm:cxn modelId="{3C43C85C-EA17-4033-AB75-6CE238536C0E}" type="presParOf" srcId="{D44A3876-24F7-4138-9558-86B1B0F164EC}" destId="{C49BEB93-6AC2-4454-9E99-B2FEFEA952F4}" srcOrd="4" destOrd="0" presId="urn:microsoft.com/office/officeart/2005/8/layout/vProcess5"/>
    <dgm:cxn modelId="{667B0F8A-B863-4873-9030-7C0C03B32FFA}" type="presParOf" srcId="{D44A3876-24F7-4138-9558-86B1B0F164EC}" destId="{8B679164-B8D0-4B06-84B7-065E93165FEC}" srcOrd="5" destOrd="0" presId="urn:microsoft.com/office/officeart/2005/8/layout/vProcess5"/>
    <dgm:cxn modelId="{22C8E10D-73AA-4779-AABD-A6F12F8CFB04}" type="presParOf" srcId="{D44A3876-24F7-4138-9558-86B1B0F164EC}" destId="{69802A50-6044-4A0B-B5A9-678E326D8046}" srcOrd="6" destOrd="0" presId="urn:microsoft.com/office/officeart/2005/8/layout/vProcess5"/>
    <dgm:cxn modelId="{C65ADBA3-E961-4389-B8FC-24DE5012BF3A}" type="presParOf" srcId="{D44A3876-24F7-4138-9558-86B1B0F164EC}" destId="{CCF40CD1-01C1-4934-B210-6DE5236A9FAB}" srcOrd="7" destOrd="0" presId="urn:microsoft.com/office/officeart/2005/8/layout/vProcess5"/>
    <dgm:cxn modelId="{49540EEC-A164-472A-A895-036AD53F095F}" type="presParOf" srcId="{D44A3876-24F7-4138-9558-86B1B0F164EC}" destId="{276E9877-B27B-4A2F-9512-7F5B5F9D9599}" srcOrd="8"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C955F-C5E7-4301-B4CC-94A04DC6531D}">
      <dsp:nvSpPr>
        <dsp:cNvPr id="0" name=""/>
        <dsp:cNvSpPr/>
      </dsp:nvSpPr>
      <dsp:spPr>
        <a:xfrm>
          <a:off x="0" y="0"/>
          <a:ext cx="4188647" cy="1311015"/>
        </a:xfrm>
        <a:prstGeom prst="roundRect">
          <a:avLst>
            <a:gd name="adj" fmla="val 10000"/>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Check the positive comments analyzed by AI and NLP on comments made on any local languages and its impact , based on the number which you provide.</a:t>
          </a:r>
        </a:p>
      </dsp:txBody>
      <dsp:txXfrm>
        <a:off x="38398" y="38398"/>
        <a:ext cx="2773959" cy="1234219"/>
      </dsp:txXfrm>
    </dsp:sp>
    <dsp:sp modelId="{A5D00A84-A2E9-4818-97BC-9B84890D6593}">
      <dsp:nvSpPr>
        <dsp:cNvPr id="0" name=""/>
        <dsp:cNvSpPr/>
      </dsp:nvSpPr>
      <dsp:spPr>
        <a:xfrm>
          <a:off x="369586" y="1529517"/>
          <a:ext cx="4188647" cy="1311015"/>
        </a:xfrm>
        <a:prstGeom prst="roundRect">
          <a:avLst>
            <a:gd name="adj" fmla="val 10000"/>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Click on the Channel to explore more on the users, who commented on you and decide real time impacts.</a:t>
          </a:r>
        </a:p>
      </dsp:txBody>
      <dsp:txXfrm>
        <a:off x="407984" y="1567915"/>
        <a:ext cx="2890104" cy="1234219"/>
      </dsp:txXfrm>
    </dsp:sp>
    <dsp:sp modelId="{98C8F8AB-C66F-4C5A-BEC6-065F24B70028}">
      <dsp:nvSpPr>
        <dsp:cNvPr id="0" name=""/>
        <dsp:cNvSpPr/>
      </dsp:nvSpPr>
      <dsp:spPr>
        <a:xfrm>
          <a:off x="739172" y="3157742"/>
          <a:ext cx="4188647" cy="1113602"/>
        </a:xfrm>
        <a:prstGeom prst="roundRect">
          <a:avLst>
            <a:gd name="adj" fmla="val 10000"/>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Positive interactive word tree to explore the wording in comments to understand Human sentiment on the video. Sentiment Vector Count on each section using Natural Language Processing.</a:t>
          </a:r>
        </a:p>
      </dsp:txBody>
      <dsp:txXfrm>
        <a:off x="771788" y="3190358"/>
        <a:ext cx="2901668" cy="1048370"/>
      </dsp:txXfrm>
    </dsp:sp>
    <dsp:sp modelId="{C49BEB93-6AC2-4454-9E99-B2FEFEA952F4}">
      <dsp:nvSpPr>
        <dsp:cNvPr id="0" name=""/>
        <dsp:cNvSpPr/>
      </dsp:nvSpPr>
      <dsp:spPr>
        <a:xfrm>
          <a:off x="3336487" y="994186"/>
          <a:ext cx="852159" cy="85215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528223" y="994186"/>
        <a:ext cx="468687" cy="641250"/>
      </dsp:txXfrm>
    </dsp:sp>
    <dsp:sp modelId="{8B679164-B8D0-4B06-84B7-065E93165FEC}">
      <dsp:nvSpPr>
        <dsp:cNvPr id="0" name=""/>
        <dsp:cNvSpPr/>
      </dsp:nvSpPr>
      <dsp:spPr>
        <a:xfrm>
          <a:off x="3706073" y="2514964"/>
          <a:ext cx="852159" cy="852159"/>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897809" y="2514964"/>
        <a:ext cx="468687" cy="64125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2.png"/><Relationship Id="rId7" Type="http://schemas.openxmlformats.org/officeDocument/2006/relationships/diagramLayout" Target="../diagrams/layout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4.png"/><Relationship Id="rId10" Type="http://schemas.microsoft.com/office/2007/relationships/diagramDrawing" Target="../diagrams/drawing1.xml"/><Relationship Id="rId4" Type="http://schemas.openxmlformats.org/officeDocument/2006/relationships/image" Target="../media/image13.png"/><Relationship Id="rId9" Type="http://schemas.openxmlformats.org/officeDocument/2006/relationships/diagramColors" Target="../diagrams/colors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1944-1373-47AB-93E3-BB5F953D130A}"/>
              </a:ext>
            </a:extLst>
          </p:cNvPr>
          <p:cNvSpPr>
            <a:spLocks noGrp="1"/>
          </p:cNvSpPr>
          <p:nvPr>
            <p:ph type="ctrTitle"/>
          </p:nvPr>
        </p:nvSpPr>
        <p:spPr>
          <a:xfrm>
            <a:off x="6932815" y="3291841"/>
            <a:ext cx="4227309" cy="1093890"/>
          </a:xfrm>
        </p:spPr>
        <p:txBody>
          <a:bodyPr/>
          <a:lstStyle/>
          <a:p>
            <a:r>
              <a:rPr lang="en-IN" b="1" dirty="0">
                <a:solidFill>
                  <a:srgbClr val="FF0000"/>
                </a:solidFill>
              </a:rPr>
              <a:t>You-t-360</a:t>
            </a:r>
          </a:p>
        </p:txBody>
      </p:sp>
      <p:sp>
        <p:nvSpPr>
          <p:cNvPr id="3" name="Subtitle 2">
            <a:extLst>
              <a:ext uri="{FF2B5EF4-FFF2-40B4-BE49-F238E27FC236}">
                <a16:creationId xmlns:a16="http://schemas.microsoft.com/office/drawing/2014/main" id="{CE10377B-DEFE-4564-BB52-3CAEF011B2EE}"/>
              </a:ext>
            </a:extLst>
          </p:cNvPr>
          <p:cNvSpPr>
            <a:spLocks noGrp="1"/>
          </p:cNvSpPr>
          <p:nvPr>
            <p:ph type="subTitle" idx="1"/>
          </p:nvPr>
        </p:nvSpPr>
        <p:spPr/>
        <p:txBody>
          <a:bodyPr/>
          <a:lstStyle/>
          <a:p>
            <a:r>
              <a:rPr lang="en-IN" dirty="0"/>
              <a:t>Your </a:t>
            </a:r>
            <a:r>
              <a:rPr lang="en-IN" dirty="0" err="1"/>
              <a:t>youtube</a:t>
            </a:r>
            <a:r>
              <a:rPr lang="en-IN" dirty="0"/>
              <a:t> eye</a:t>
            </a:r>
          </a:p>
        </p:txBody>
      </p:sp>
    </p:spTree>
    <p:extLst>
      <p:ext uri="{BB962C8B-B14F-4D97-AF65-F5344CB8AC3E}">
        <p14:creationId xmlns:p14="http://schemas.microsoft.com/office/powerpoint/2010/main" val="3937484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59A88-B8DE-4A98-9866-861AE9558FE8}"/>
              </a:ext>
            </a:extLst>
          </p:cNvPr>
          <p:cNvSpPr>
            <a:spLocks noGrp="1"/>
          </p:cNvSpPr>
          <p:nvPr>
            <p:ph type="title"/>
          </p:nvPr>
        </p:nvSpPr>
        <p:spPr/>
        <p:txBody>
          <a:bodyPr/>
          <a:lstStyle/>
          <a:p>
            <a:r>
              <a:rPr lang="en-IN" dirty="0"/>
              <a:t>About …..</a:t>
            </a:r>
          </a:p>
        </p:txBody>
      </p:sp>
      <p:sp>
        <p:nvSpPr>
          <p:cNvPr id="3" name="Content Placeholder 2">
            <a:extLst>
              <a:ext uri="{FF2B5EF4-FFF2-40B4-BE49-F238E27FC236}">
                <a16:creationId xmlns:a16="http://schemas.microsoft.com/office/drawing/2014/main" id="{6C093677-C82B-4889-BC1A-97C8AC19FA8D}"/>
              </a:ext>
            </a:extLst>
          </p:cNvPr>
          <p:cNvSpPr>
            <a:spLocks noGrp="1"/>
          </p:cNvSpPr>
          <p:nvPr>
            <p:ph idx="1"/>
          </p:nvPr>
        </p:nvSpPr>
        <p:spPr>
          <a:xfrm>
            <a:off x="763326" y="1861268"/>
            <a:ext cx="9624530" cy="3135464"/>
          </a:xfrm>
        </p:spPr>
        <p:txBody>
          <a:bodyPr/>
          <a:lstStyle/>
          <a:p>
            <a:r>
              <a:rPr lang="en-IN" dirty="0"/>
              <a:t>We are team of young people who are data enthlasis and AI application builder from non political background working in IT MNC, Our Vision is to improve and bride the gap between common people and technology and using technology build a superior Nation.</a:t>
            </a:r>
          </a:p>
          <a:p>
            <a:r>
              <a:rPr lang="en-IN" dirty="0"/>
              <a:t>We are always there and ready to help you … Hope you will give us a chance to serve the nation through you. </a:t>
            </a:r>
          </a:p>
          <a:p>
            <a:endParaRPr lang="en-IN" dirty="0"/>
          </a:p>
          <a:p>
            <a:r>
              <a:rPr lang="en-IN" dirty="0"/>
              <a:t>HOPE SEE YOU SOON ………………</a:t>
            </a:r>
          </a:p>
        </p:txBody>
      </p:sp>
    </p:spTree>
    <p:extLst>
      <p:ext uri="{BB962C8B-B14F-4D97-AF65-F5344CB8AC3E}">
        <p14:creationId xmlns:p14="http://schemas.microsoft.com/office/powerpoint/2010/main" val="266552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1944-1373-47AB-93E3-BB5F953D130A}"/>
              </a:ext>
            </a:extLst>
          </p:cNvPr>
          <p:cNvSpPr>
            <a:spLocks noGrp="1"/>
          </p:cNvSpPr>
          <p:nvPr>
            <p:ph type="ctrTitle"/>
          </p:nvPr>
        </p:nvSpPr>
        <p:spPr>
          <a:xfrm>
            <a:off x="663381" y="187884"/>
            <a:ext cx="2751982" cy="990539"/>
          </a:xfrm>
        </p:spPr>
        <p:txBody>
          <a:bodyPr>
            <a:normAutofit/>
          </a:bodyPr>
          <a:lstStyle/>
          <a:p>
            <a:pPr algn="l"/>
            <a:r>
              <a:rPr lang="en-IN" dirty="0"/>
              <a:t>54.58%</a:t>
            </a:r>
          </a:p>
        </p:txBody>
      </p:sp>
      <p:sp>
        <p:nvSpPr>
          <p:cNvPr id="3" name="Subtitle 2">
            <a:extLst>
              <a:ext uri="{FF2B5EF4-FFF2-40B4-BE49-F238E27FC236}">
                <a16:creationId xmlns:a16="http://schemas.microsoft.com/office/drawing/2014/main" id="{CE10377B-DEFE-4564-BB52-3CAEF011B2EE}"/>
              </a:ext>
            </a:extLst>
          </p:cNvPr>
          <p:cNvSpPr>
            <a:spLocks noGrp="1"/>
          </p:cNvSpPr>
          <p:nvPr>
            <p:ph type="subTitle" idx="1"/>
          </p:nvPr>
        </p:nvSpPr>
        <p:spPr>
          <a:xfrm>
            <a:off x="44260" y="1182591"/>
            <a:ext cx="5360440" cy="521950"/>
          </a:xfrm>
        </p:spPr>
        <p:txBody>
          <a:bodyPr>
            <a:normAutofit/>
          </a:bodyPr>
          <a:lstStyle/>
          <a:p>
            <a:pPr algn="l"/>
            <a:r>
              <a:rPr lang="en-IN" dirty="0"/>
              <a:t>Social network penetration in </a:t>
            </a:r>
            <a:r>
              <a:rPr lang="en-IN" dirty="0" err="1"/>
              <a:t>india</a:t>
            </a:r>
            <a:r>
              <a:rPr lang="en-IN" dirty="0"/>
              <a:t> in 2021</a:t>
            </a:r>
          </a:p>
        </p:txBody>
      </p:sp>
      <p:sp>
        <p:nvSpPr>
          <p:cNvPr id="200" name="Freeform 5">
            <a:extLst>
              <a:ext uri="{FF2B5EF4-FFF2-40B4-BE49-F238E27FC236}">
                <a16:creationId xmlns:a16="http://schemas.microsoft.com/office/drawing/2014/main" id="{DEFFE32C-536F-4C27-BB3B-21D9562FB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pic>
        <p:nvPicPr>
          <p:cNvPr id="8" name="Picture 7">
            <a:extLst>
              <a:ext uri="{FF2B5EF4-FFF2-40B4-BE49-F238E27FC236}">
                <a16:creationId xmlns:a16="http://schemas.microsoft.com/office/drawing/2014/main" id="{E5E8578B-B296-4802-87AC-F274101BD990}"/>
              </a:ext>
            </a:extLst>
          </p:cNvPr>
          <p:cNvPicPr>
            <a:picLocks noChangeAspect="1"/>
          </p:cNvPicPr>
          <p:nvPr/>
        </p:nvPicPr>
        <p:blipFill>
          <a:blip r:embed="rId3"/>
          <a:stretch>
            <a:fillRect/>
          </a:stretch>
        </p:blipFill>
        <p:spPr>
          <a:xfrm>
            <a:off x="6424331" y="2185490"/>
            <a:ext cx="5509471" cy="3773826"/>
          </a:xfrm>
          <a:prstGeom prst="rect">
            <a:avLst/>
          </a:prstGeom>
        </p:spPr>
      </p:pic>
      <p:sp>
        <p:nvSpPr>
          <p:cNvPr id="202" name="Freeform 14">
            <a:extLst>
              <a:ext uri="{FF2B5EF4-FFF2-40B4-BE49-F238E27FC236}">
                <a16:creationId xmlns:a16="http://schemas.microsoft.com/office/drawing/2014/main" id="{0A3ADEF0-82C7-41D5-9A0C-E8C958CB3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6" name="Group 203">
            <a:extLst>
              <a:ext uri="{FF2B5EF4-FFF2-40B4-BE49-F238E27FC236}">
                <a16:creationId xmlns:a16="http://schemas.microsoft.com/office/drawing/2014/main" id="{F120AC61-040A-45E7-BF6A-4DB4A01E6D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5" name="Straight Connector 204">
              <a:extLst>
                <a:ext uri="{FF2B5EF4-FFF2-40B4-BE49-F238E27FC236}">
                  <a16:creationId xmlns:a16="http://schemas.microsoft.com/office/drawing/2014/main" id="{93F31827-B7E8-4613-853F-EB717E6800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A4747853-E25C-498E-B2A6-481E79EA19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50A7608C-4718-4D9C-B063-EAC0A26D66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951B399A-6BFC-4459-9EBD-5940FA9B92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6872574B-2A08-4213-8587-370BE9645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7FF2B0DF-E863-4D00-92C3-388CF960BD9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B913D0F7-F64C-4E37-BD27-87ACFF256D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3AAFA9B3-8DC1-41B2-83B8-17A6B421DF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073FF4F-5C38-479C-9C7E-933EAF635B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9A2E1FE4-B831-40C8-985C-E9A9E3E18E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DC58F03E-9544-4881-AD49-4CEDAEE1CD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F85AE24-7C65-48F7-82D8-09EFD3EAD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09C6449-0032-43F2-A7AA-F21EC9212D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4F72AACB-C576-47CF-A576-1B3605F61E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F0766AB-289D-4399-BAC1-554AE2CA1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9032EB6-70DA-4EB9-8E66-092B75FE6C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CC12F99-F7D5-4804-834C-1EC8BA3A3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7AD835D9-6217-429E-A5E8-7E4CD5FA6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DDCE01D-98E5-435F-BE88-46C1F26CC6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B3DCA9BE-C827-4C78-8F95-4BA594E89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0A957AC-6A5E-4B4D-8124-88CF509919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CDF42E0-BD87-4140-BEA8-3383AA56C9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C00B7DC-8187-4384-8EDD-0BCD82399C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A9DCB8E-62C8-4B1F-8FB9-B8B85AC9D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631C609-1B11-4B2E-A80D-3DBA547B26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B5D174DE-4826-4F2F-813A-ADC44A39D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1FE729F5-B15D-4DD3-88C8-2EF8B46D12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44EB5ED3-3A35-40A9-84E6-A5377CDE0E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526D318E-4576-4C8A-9ACA-8382F919B3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554780BB-AC9C-4732-81D8-EA275D42F3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5915A21D-9B91-44BE-8D88-D05EC8AB29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F0BC76A-5B5C-4679-91DA-ED89ABD2D2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8258BBBF-1578-4A05-A1A9-EDF74F24DE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D431278-97AF-4AB7-82DE-3399B07909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6FD17755-A9B1-48E7-86FE-5AD13703E4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A199D15-5013-4B9F-A8A3-DCA732A68E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3167313-1A3D-44A9-A37C-1C99EDE2BF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40E65D49-72DF-4383-8055-A635E11A09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043978ED-12B9-460A-BB04-587AE0500E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207DB50-7710-4972-8013-16103E0F61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B5DCE1B6-688E-4D0F-AB3C-ECAE977613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8F32537-0BC6-4AE5-89BE-11ACAB4BDB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7174D29-1A56-48C4-A95B-5C53C2EB9B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6A8AAC2-1754-4D41-8188-09637257A0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6E8AE93-DFFE-4761-A156-E66B0D06C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13FFF58C-E7DB-4CA7-B00E-9A40F30D8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214FA45-13F3-405E-8DE7-9AA5B563B2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A66D201-E31A-4A85-98CE-280D2E5624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731A2F6-A416-40C4-AC1A-55E332AE24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404066B-0D0A-4000-B9A4-1591EE5F59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A2EEDD53-B75B-4CE2-BDC6-76ED09FCA9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564E667-36D1-47DD-BDA7-85401545C5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9AD5E2A9-E706-49D8-BE0E-3B9196DC69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36863EE-9710-498D-9604-4869061E15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EEB4329-D4BF-4DBC-A26D-1E39AC50D9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D80B716-C0BD-4D25-B566-F7D99B3E34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4677C444-54BD-4AFA-AF87-44E179184D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88BCBBF6-B926-478B-B79A-098A22A8D4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9943CE8-ACFB-49F2-8E88-4C6ED4B9CA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3782935D-386C-42AA-91CF-5DC1A6ED7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651D14F-6259-4204-BA0C-569DCAC19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854DA852-C793-4E18-BBF3-5472A1FB9A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D070ECB7-9181-4A9A-84C4-3A78C53CAC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95C45F72-FC4B-441B-A9D6-88663571C7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8AFF2AAC-5D6D-4212-BA1E-74B8B4FAB4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CFAC220F-B9DE-4AF0-8EF5-A1DB3AB2EE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E417E806-1CB1-4578-B81C-A5DF310C4F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94CAD6A0-E99F-4CCA-8E16-86132DC3D5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3F7A96C-D119-4FB7-87A0-63F9C2D748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6137E3CC-4D2C-4572-A8E6-41E5C61CAE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6FFA162A-FA5A-47CE-95AE-1CABE84C2C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9F7B8ABE-DCD7-4AC6-9207-9D324519B1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3E67B4-6642-4A81-B68E-8B9BF2DF14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E5FB5009-B426-4F2E-AA2D-353A670C9F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1420287A-513F-4C0B-9350-E314F8AEAD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DF46BAB-ED7C-4D06-8B74-B4CE773E47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6157BD5A-E73F-430A-94ED-5E54612BE33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5476FE9C-B862-4920-BF83-C6CFEDF344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044348A3-E5A0-43A8-B12B-7222E742B1C2}"/>
              </a:ext>
            </a:extLst>
          </p:cNvPr>
          <p:cNvPicPr>
            <a:picLocks noChangeAspect="1"/>
          </p:cNvPicPr>
          <p:nvPr/>
        </p:nvPicPr>
        <p:blipFill>
          <a:blip r:embed="rId4"/>
          <a:stretch>
            <a:fillRect/>
          </a:stretch>
        </p:blipFill>
        <p:spPr>
          <a:xfrm>
            <a:off x="8432603" y="851764"/>
            <a:ext cx="1493975" cy="1187710"/>
          </a:xfrm>
          <a:prstGeom prst="rect">
            <a:avLst/>
          </a:prstGeom>
        </p:spPr>
      </p:pic>
      <p:sp>
        <p:nvSpPr>
          <p:cNvPr id="10" name="TextBox 9">
            <a:extLst>
              <a:ext uri="{FF2B5EF4-FFF2-40B4-BE49-F238E27FC236}">
                <a16:creationId xmlns:a16="http://schemas.microsoft.com/office/drawing/2014/main" id="{C5BCC02F-6C86-4586-8693-68312732AF28}"/>
              </a:ext>
            </a:extLst>
          </p:cNvPr>
          <p:cNvSpPr txBox="1"/>
          <p:nvPr/>
        </p:nvSpPr>
        <p:spPr>
          <a:xfrm>
            <a:off x="1274989" y="1556083"/>
            <a:ext cx="4118257" cy="1015663"/>
          </a:xfrm>
          <a:prstGeom prst="rect">
            <a:avLst/>
          </a:prstGeom>
          <a:noFill/>
        </p:spPr>
        <p:txBody>
          <a:bodyPr wrap="square" rtlCol="0">
            <a:spAutoFit/>
          </a:bodyPr>
          <a:lstStyle/>
          <a:p>
            <a:r>
              <a:rPr lang="en-IN" sz="6000" dirty="0">
                <a:solidFill>
                  <a:srgbClr val="FF0000"/>
                </a:solidFill>
              </a:rPr>
              <a:t>YouTube</a:t>
            </a:r>
            <a:r>
              <a:rPr lang="en-IN" sz="4400" dirty="0">
                <a:solidFill>
                  <a:srgbClr val="FF0000"/>
                </a:solidFill>
              </a:rPr>
              <a:t> </a:t>
            </a:r>
          </a:p>
        </p:txBody>
      </p:sp>
      <p:sp>
        <p:nvSpPr>
          <p:cNvPr id="12" name="Rectangle 11">
            <a:extLst>
              <a:ext uri="{FF2B5EF4-FFF2-40B4-BE49-F238E27FC236}">
                <a16:creationId xmlns:a16="http://schemas.microsoft.com/office/drawing/2014/main" id="{C08AD76F-FC30-49C0-ADEA-64C3CA3E7A80}"/>
              </a:ext>
            </a:extLst>
          </p:cNvPr>
          <p:cNvSpPr/>
          <p:nvPr/>
        </p:nvSpPr>
        <p:spPr>
          <a:xfrm>
            <a:off x="-117949" y="2459392"/>
            <a:ext cx="6381404" cy="584775"/>
          </a:xfrm>
          <a:prstGeom prst="rect">
            <a:avLst/>
          </a:prstGeom>
        </p:spPr>
        <p:txBody>
          <a:bodyPr wrap="square">
            <a:spAutoFit/>
          </a:bodyPr>
          <a:lstStyle/>
          <a:p>
            <a:r>
              <a:rPr lang="en-IN" sz="3200" dirty="0"/>
              <a:t>265000000+ YouTube Users in INDIA</a:t>
            </a:r>
          </a:p>
        </p:txBody>
      </p:sp>
      <p:sp>
        <p:nvSpPr>
          <p:cNvPr id="14" name="Rectangle 13">
            <a:extLst>
              <a:ext uri="{FF2B5EF4-FFF2-40B4-BE49-F238E27FC236}">
                <a16:creationId xmlns:a16="http://schemas.microsoft.com/office/drawing/2014/main" id="{57C2796F-740A-4005-8B54-3B92E8EBB2AC}"/>
              </a:ext>
            </a:extLst>
          </p:cNvPr>
          <p:cNvSpPr/>
          <p:nvPr/>
        </p:nvSpPr>
        <p:spPr>
          <a:xfrm>
            <a:off x="-53388" y="3094279"/>
            <a:ext cx="6080818" cy="400110"/>
          </a:xfrm>
          <a:prstGeom prst="rect">
            <a:avLst/>
          </a:prstGeom>
        </p:spPr>
        <p:txBody>
          <a:bodyPr wrap="square">
            <a:spAutoFit/>
          </a:bodyPr>
          <a:lstStyle/>
          <a:p>
            <a:r>
              <a:rPr lang="en-IN" sz="2000" dirty="0"/>
              <a:t>1700+ YouTube Channels with 1M+ Subscription in INDIA</a:t>
            </a:r>
          </a:p>
        </p:txBody>
      </p:sp>
      <p:sp>
        <p:nvSpPr>
          <p:cNvPr id="16" name="Rectangle 15">
            <a:extLst>
              <a:ext uri="{FF2B5EF4-FFF2-40B4-BE49-F238E27FC236}">
                <a16:creationId xmlns:a16="http://schemas.microsoft.com/office/drawing/2014/main" id="{1CD126FF-3B5A-4000-A80F-3F816982BE76}"/>
              </a:ext>
            </a:extLst>
          </p:cNvPr>
          <p:cNvSpPr/>
          <p:nvPr/>
        </p:nvSpPr>
        <p:spPr>
          <a:xfrm>
            <a:off x="-30062" y="3584348"/>
            <a:ext cx="5596782" cy="369332"/>
          </a:xfrm>
          <a:prstGeom prst="rect">
            <a:avLst/>
          </a:prstGeom>
        </p:spPr>
        <p:txBody>
          <a:bodyPr wrap="square">
            <a:spAutoFit/>
          </a:bodyPr>
          <a:lstStyle/>
          <a:p>
            <a:r>
              <a:rPr lang="en-US" dirty="0">
                <a:latin typeface="arial" panose="020B0604020202020204" pitchFamily="34" charset="0"/>
              </a:rPr>
              <a:t>70% of viewership coming from the </a:t>
            </a:r>
            <a:r>
              <a:rPr lang="en-US" b="1" dirty="0">
                <a:latin typeface="arial" panose="020B0604020202020204" pitchFamily="34" charset="0"/>
              </a:rPr>
              <a:t>age group</a:t>
            </a:r>
            <a:r>
              <a:rPr lang="en-US" dirty="0">
                <a:latin typeface="arial" panose="020B0604020202020204" pitchFamily="34" charset="0"/>
              </a:rPr>
              <a:t> </a:t>
            </a:r>
            <a:r>
              <a:rPr lang="en-US" b="1" dirty="0">
                <a:latin typeface="arial" panose="020B0604020202020204" pitchFamily="34" charset="0"/>
              </a:rPr>
              <a:t>18-34</a:t>
            </a:r>
            <a:endParaRPr lang="en-IN" b="1" dirty="0"/>
          </a:p>
        </p:txBody>
      </p:sp>
      <p:sp>
        <p:nvSpPr>
          <p:cNvPr id="20" name="TextBox 19">
            <a:extLst>
              <a:ext uri="{FF2B5EF4-FFF2-40B4-BE49-F238E27FC236}">
                <a16:creationId xmlns:a16="http://schemas.microsoft.com/office/drawing/2014/main" id="{8431C029-7DFE-401C-9B2A-83309CC810B1}"/>
              </a:ext>
            </a:extLst>
          </p:cNvPr>
          <p:cNvSpPr txBox="1"/>
          <p:nvPr/>
        </p:nvSpPr>
        <p:spPr>
          <a:xfrm>
            <a:off x="325914" y="4903860"/>
            <a:ext cx="5038356" cy="461665"/>
          </a:xfrm>
          <a:prstGeom prst="rect">
            <a:avLst/>
          </a:prstGeom>
          <a:noFill/>
        </p:spPr>
        <p:txBody>
          <a:bodyPr wrap="square" rtlCol="0">
            <a:spAutoFit/>
          </a:bodyPr>
          <a:lstStyle/>
          <a:p>
            <a:r>
              <a:rPr lang="en-IN" sz="2400" dirty="0"/>
              <a:t>Most interactive Commenting Platform</a:t>
            </a:r>
          </a:p>
        </p:txBody>
      </p:sp>
    </p:spTree>
    <p:extLst>
      <p:ext uri="{BB962C8B-B14F-4D97-AF65-F5344CB8AC3E}">
        <p14:creationId xmlns:p14="http://schemas.microsoft.com/office/powerpoint/2010/main" val="253180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2DB8-5C47-4C4E-A53F-210A1CA3C34F}"/>
              </a:ext>
            </a:extLst>
          </p:cNvPr>
          <p:cNvSpPr>
            <a:spLocks noGrp="1"/>
          </p:cNvSpPr>
          <p:nvPr>
            <p:ph type="title"/>
          </p:nvPr>
        </p:nvSpPr>
        <p:spPr/>
        <p:txBody>
          <a:bodyPr/>
          <a:lstStyle/>
          <a:p>
            <a:r>
              <a:rPr lang="en-IN" dirty="0"/>
              <a:t>Optimizing your political penetration</a:t>
            </a:r>
          </a:p>
        </p:txBody>
      </p:sp>
      <p:sp>
        <p:nvSpPr>
          <p:cNvPr id="3" name="Content Placeholder 2">
            <a:extLst>
              <a:ext uri="{FF2B5EF4-FFF2-40B4-BE49-F238E27FC236}">
                <a16:creationId xmlns:a16="http://schemas.microsoft.com/office/drawing/2014/main" id="{514230FF-C803-43FE-A719-A997BAD33344}"/>
              </a:ext>
            </a:extLst>
          </p:cNvPr>
          <p:cNvSpPr>
            <a:spLocks noGrp="1"/>
          </p:cNvSpPr>
          <p:nvPr>
            <p:ph idx="1"/>
          </p:nvPr>
        </p:nvSpPr>
        <p:spPr/>
        <p:txBody>
          <a:bodyPr/>
          <a:lstStyle/>
          <a:p>
            <a:r>
              <a:rPr lang="en-IN" b="1" dirty="0">
                <a:solidFill>
                  <a:srgbClr val="FF0000"/>
                </a:solidFill>
              </a:rPr>
              <a:t>It’s insanely easy to improve your content ROI</a:t>
            </a:r>
          </a:p>
          <a:p>
            <a:r>
              <a:rPr lang="en-IN" b="1" dirty="0">
                <a:solidFill>
                  <a:srgbClr val="FF0000"/>
                </a:solidFill>
              </a:rPr>
              <a:t>Experience Humanized data platform for your political video.</a:t>
            </a:r>
          </a:p>
          <a:p>
            <a:r>
              <a:rPr lang="en-IN" b="1" dirty="0">
                <a:solidFill>
                  <a:srgbClr val="FF0000"/>
                </a:solidFill>
              </a:rPr>
              <a:t>Let’s know if this actually reached to the target audience.</a:t>
            </a:r>
          </a:p>
          <a:p>
            <a:r>
              <a:rPr lang="en-IN" b="1" dirty="0">
                <a:solidFill>
                  <a:srgbClr val="FF0000"/>
                </a:solidFill>
              </a:rPr>
              <a:t>The Only dedicated </a:t>
            </a:r>
            <a:r>
              <a:rPr lang="en-IN" b="1" dirty="0" err="1">
                <a:solidFill>
                  <a:srgbClr val="FF0000"/>
                </a:solidFill>
              </a:rPr>
              <a:t>youtube</a:t>
            </a:r>
            <a:r>
              <a:rPr lang="en-IN" b="1" dirty="0">
                <a:solidFill>
                  <a:srgbClr val="FF0000"/>
                </a:solidFill>
              </a:rPr>
              <a:t> end-to-end platform able to segment users by sentiment analysis from individual atomic level what matter for you.</a:t>
            </a:r>
          </a:p>
          <a:p>
            <a:r>
              <a:rPr lang="en-IN" b="1" dirty="0">
                <a:solidFill>
                  <a:srgbClr val="FF0000"/>
                </a:solidFill>
              </a:rPr>
              <a:t>Turns a red-flag emotional loss for you through the platform.</a:t>
            </a:r>
          </a:p>
          <a:p>
            <a:r>
              <a:rPr lang="en-IN" b="1" dirty="0">
                <a:solidFill>
                  <a:srgbClr val="FF0000"/>
                </a:solidFill>
              </a:rPr>
              <a:t>Easy to pin point, how and what audience is thinking about your opposition.</a:t>
            </a:r>
          </a:p>
          <a:p>
            <a:r>
              <a:rPr lang="en-IN" b="1" dirty="0">
                <a:solidFill>
                  <a:srgbClr val="FF0000"/>
                </a:solidFill>
              </a:rPr>
              <a:t>Find out the sentiment for the entire channel for you and for your opposition in a minute.</a:t>
            </a:r>
          </a:p>
          <a:p>
            <a:r>
              <a:rPr lang="en-IN" b="1" dirty="0">
                <a:solidFill>
                  <a:srgbClr val="FF0000"/>
                </a:solidFill>
              </a:rPr>
              <a:t>360 degree sentiment analysis on comments made in any language from millions of videos.</a:t>
            </a:r>
          </a:p>
          <a:p>
            <a:pPr marL="0" indent="0">
              <a:buNone/>
            </a:pPr>
            <a:endParaRPr lang="en-IN" dirty="0"/>
          </a:p>
        </p:txBody>
      </p:sp>
    </p:spTree>
    <p:extLst>
      <p:ext uri="{BB962C8B-B14F-4D97-AF65-F5344CB8AC3E}">
        <p14:creationId xmlns:p14="http://schemas.microsoft.com/office/powerpoint/2010/main" val="207248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7828-0264-42C6-9BAB-C3DE0A9AEC87}"/>
              </a:ext>
            </a:extLst>
          </p:cNvPr>
          <p:cNvSpPr>
            <a:spLocks noGrp="1"/>
          </p:cNvSpPr>
          <p:nvPr>
            <p:ph type="title"/>
          </p:nvPr>
        </p:nvSpPr>
        <p:spPr>
          <a:xfrm>
            <a:off x="577935" y="331304"/>
            <a:ext cx="10239291" cy="591047"/>
          </a:xfrm>
        </p:spPr>
        <p:txBody>
          <a:bodyPr>
            <a:normAutofit/>
          </a:bodyPr>
          <a:lstStyle/>
          <a:p>
            <a:r>
              <a:rPr lang="en-IN" sz="2800" dirty="0">
                <a:solidFill>
                  <a:srgbClr val="FF0000"/>
                </a:solidFill>
              </a:rPr>
              <a:t>See what is not seen in your political campaign</a:t>
            </a:r>
            <a:r>
              <a:rPr lang="en-IN" sz="2800" dirty="0"/>
              <a:t>  </a:t>
            </a:r>
          </a:p>
        </p:txBody>
      </p:sp>
      <p:pic>
        <p:nvPicPr>
          <p:cNvPr id="6" name="Picture 5">
            <a:extLst>
              <a:ext uri="{FF2B5EF4-FFF2-40B4-BE49-F238E27FC236}">
                <a16:creationId xmlns:a16="http://schemas.microsoft.com/office/drawing/2014/main" id="{819F5425-6049-4634-B6EB-317FBE206688}"/>
              </a:ext>
            </a:extLst>
          </p:cNvPr>
          <p:cNvPicPr>
            <a:picLocks noChangeAspect="1"/>
          </p:cNvPicPr>
          <p:nvPr/>
        </p:nvPicPr>
        <p:blipFill>
          <a:blip r:embed="rId2"/>
          <a:stretch>
            <a:fillRect/>
          </a:stretch>
        </p:blipFill>
        <p:spPr>
          <a:xfrm>
            <a:off x="133150" y="1286343"/>
            <a:ext cx="2647790" cy="2523215"/>
          </a:xfrm>
          <a:prstGeom prst="rect">
            <a:avLst/>
          </a:prstGeom>
        </p:spPr>
      </p:pic>
      <p:pic>
        <p:nvPicPr>
          <p:cNvPr id="8" name="Picture 7">
            <a:extLst>
              <a:ext uri="{FF2B5EF4-FFF2-40B4-BE49-F238E27FC236}">
                <a16:creationId xmlns:a16="http://schemas.microsoft.com/office/drawing/2014/main" id="{40DE899C-D8A4-43DF-B7E5-14FFED16615D}"/>
              </a:ext>
            </a:extLst>
          </p:cNvPr>
          <p:cNvPicPr>
            <a:picLocks noChangeAspect="1"/>
          </p:cNvPicPr>
          <p:nvPr/>
        </p:nvPicPr>
        <p:blipFill>
          <a:blip r:embed="rId3"/>
          <a:stretch>
            <a:fillRect/>
          </a:stretch>
        </p:blipFill>
        <p:spPr>
          <a:xfrm>
            <a:off x="3195288" y="1031902"/>
            <a:ext cx="4597432" cy="3032098"/>
          </a:xfrm>
          <a:prstGeom prst="rect">
            <a:avLst/>
          </a:prstGeom>
        </p:spPr>
      </p:pic>
      <p:pic>
        <p:nvPicPr>
          <p:cNvPr id="9" name="Picture 8">
            <a:extLst>
              <a:ext uri="{FF2B5EF4-FFF2-40B4-BE49-F238E27FC236}">
                <a16:creationId xmlns:a16="http://schemas.microsoft.com/office/drawing/2014/main" id="{8D93491E-B1D7-4E1B-900E-FA443BC47AAF}"/>
              </a:ext>
            </a:extLst>
          </p:cNvPr>
          <p:cNvPicPr>
            <a:picLocks noChangeAspect="1"/>
          </p:cNvPicPr>
          <p:nvPr/>
        </p:nvPicPr>
        <p:blipFill>
          <a:blip r:embed="rId4"/>
          <a:stretch>
            <a:fillRect/>
          </a:stretch>
        </p:blipFill>
        <p:spPr>
          <a:xfrm>
            <a:off x="8426616" y="1158240"/>
            <a:ext cx="3729884" cy="4964264"/>
          </a:xfrm>
          <a:prstGeom prst="rect">
            <a:avLst/>
          </a:prstGeom>
        </p:spPr>
      </p:pic>
      <p:cxnSp>
        <p:nvCxnSpPr>
          <p:cNvPr id="11" name="Connector: Elbow 10">
            <a:extLst>
              <a:ext uri="{FF2B5EF4-FFF2-40B4-BE49-F238E27FC236}">
                <a16:creationId xmlns:a16="http://schemas.microsoft.com/office/drawing/2014/main" id="{96E47FCA-5C48-465E-BD55-F5793E696D38}"/>
              </a:ext>
            </a:extLst>
          </p:cNvPr>
          <p:cNvCxnSpPr>
            <a:cxnSpLocks/>
            <a:stCxn id="6" idx="3"/>
            <a:endCxn id="8" idx="1"/>
          </p:cNvCxnSpPr>
          <p:nvPr/>
        </p:nvCxnSpPr>
        <p:spPr>
          <a:xfrm>
            <a:off x="2780940" y="2547951"/>
            <a:ext cx="414348" cy="127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93DBF5C-CEAB-4624-8AB6-183A70913B2B}"/>
              </a:ext>
            </a:extLst>
          </p:cNvPr>
          <p:cNvCxnSpPr>
            <a:cxnSpLocks/>
            <a:endCxn id="8" idx="2"/>
          </p:cNvCxnSpPr>
          <p:nvPr/>
        </p:nvCxnSpPr>
        <p:spPr>
          <a:xfrm rot="16200000" flipV="1">
            <a:off x="5188638" y="4369366"/>
            <a:ext cx="615668" cy="493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A7229E63-2150-46B4-8E35-0F9C374EF6F1}"/>
              </a:ext>
            </a:extLst>
          </p:cNvPr>
          <p:cNvCxnSpPr>
            <a:cxnSpLocks/>
            <a:stCxn id="8" idx="3"/>
            <a:endCxn id="9" idx="1"/>
          </p:cNvCxnSpPr>
          <p:nvPr/>
        </p:nvCxnSpPr>
        <p:spPr>
          <a:xfrm>
            <a:off x="7792720" y="2547951"/>
            <a:ext cx="633896" cy="1092421"/>
          </a:xfrm>
          <a:prstGeom prst="bentConnector3">
            <a:avLst/>
          </a:prstGeom>
          <a:ln w="28575">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0CBA87B-E24A-42E3-BFE0-5D1068B9438A}"/>
              </a:ext>
            </a:extLst>
          </p:cNvPr>
          <p:cNvSpPr txBox="1"/>
          <p:nvPr/>
        </p:nvSpPr>
        <p:spPr>
          <a:xfrm>
            <a:off x="726512" y="4898944"/>
            <a:ext cx="2558303" cy="646331"/>
          </a:xfrm>
          <a:prstGeom prst="rect">
            <a:avLst/>
          </a:prstGeom>
          <a:noFill/>
        </p:spPr>
        <p:txBody>
          <a:bodyPr wrap="square" rtlCol="0">
            <a:spAutoFit/>
          </a:bodyPr>
          <a:lstStyle/>
          <a:p>
            <a:r>
              <a:rPr lang="en-IN" dirty="0"/>
              <a:t>One Click And See all the Insights</a:t>
            </a:r>
          </a:p>
        </p:txBody>
      </p:sp>
      <p:sp>
        <p:nvSpPr>
          <p:cNvPr id="7" name="Content Placeholder 6">
            <a:extLst>
              <a:ext uri="{FF2B5EF4-FFF2-40B4-BE49-F238E27FC236}">
                <a16:creationId xmlns:a16="http://schemas.microsoft.com/office/drawing/2014/main" id="{2A7499D4-F80C-4D0A-8C70-115FF963230A}"/>
              </a:ext>
            </a:extLst>
          </p:cNvPr>
          <p:cNvSpPr>
            <a:spLocks noGrp="1"/>
          </p:cNvSpPr>
          <p:nvPr>
            <p:ph idx="1"/>
          </p:nvPr>
        </p:nvSpPr>
        <p:spPr/>
        <p:txBody>
          <a:bodyPr/>
          <a:lstStyle/>
          <a:p>
            <a:endParaRPr lang="en-IN"/>
          </a:p>
        </p:txBody>
      </p:sp>
      <p:pic>
        <p:nvPicPr>
          <p:cNvPr id="12" name="Picture 11">
            <a:extLst>
              <a:ext uri="{FF2B5EF4-FFF2-40B4-BE49-F238E27FC236}">
                <a16:creationId xmlns:a16="http://schemas.microsoft.com/office/drawing/2014/main" id="{B2E68188-CF36-49D5-A19F-177A47380B71}"/>
              </a:ext>
            </a:extLst>
          </p:cNvPr>
          <p:cNvPicPr>
            <a:picLocks noChangeAspect="1"/>
          </p:cNvPicPr>
          <p:nvPr/>
        </p:nvPicPr>
        <p:blipFill>
          <a:blip r:embed="rId5"/>
          <a:stretch>
            <a:fillRect/>
          </a:stretch>
        </p:blipFill>
        <p:spPr>
          <a:xfrm>
            <a:off x="3920291" y="4635853"/>
            <a:ext cx="3554578" cy="2015261"/>
          </a:xfrm>
          <a:prstGeom prst="rect">
            <a:avLst/>
          </a:prstGeom>
        </p:spPr>
      </p:pic>
    </p:spTree>
    <p:extLst>
      <p:ext uri="{BB962C8B-B14F-4D97-AF65-F5344CB8AC3E}">
        <p14:creationId xmlns:p14="http://schemas.microsoft.com/office/powerpoint/2010/main" val="360615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64F0-0EC2-4B3E-9A36-55CD8DA3BDD8}"/>
              </a:ext>
            </a:extLst>
          </p:cNvPr>
          <p:cNvSpPr>
            <a:spLocks noGrp="1"/>
          </p:cNvSpPr>
          <p:nvPr>
            <p:ph type="title"/>
          </p:nvPr>
        </p:nvSpPr>
        <p:spPr>
          <a:xfrm>
            <a:off x="266007" y="0"/>
            <a:ext cx="9503815" cy="604058"/>
          </a:xfrm>
        </p:spPr>
        <p:txBody>
          <a:bodyPr>
            <a:normAutofit fontScale="90000"/>
          </a:bodyPr>
          <a:lstStyle/>
          <a:p>
            <a:r>
              <a:rPr lang="en-IN" dirty="0"/>
              <a:t>Deep insight…… &lt;</a:t>
            </a:r>
            <a:r>
              <a:rPr lang="en-IN" sz="2200" u="sng" dirty="0">
                <a:solidFill>
                  <a:srgbClr val="FF0000"/>
                </a:solidFill>
              </a:rPr>
              <a:t>https://www.youtube.com/watch?v=JHqKKuUXX8s</a:t>
            </a:r>
            <a:r>
              <a:rPr lang="en-IN" dirty="0"/>
              <a:t>&gt;</a:t>
            </a:r>
          </a:p>
        </p:txBody>
      </p:sp>
      <p:sp>
        <p:nvSpPr>
          <p:cNvPr id="3" name="Content Placeholder 2">
            <a:extLst>
              <a:ext uri="{FF2B5EF4-FFF2-40B4-BE49-F238E27FC236}">
                <a16:creationId xmlns:a16="http://schemas.microsoft.com/office/drawing/2014/main" id="{55FED1C5-6705-4B5D-AB60-FC05677EC58B}"/>
              </a:ext>
            </a:extLst>
          </p:cNvPr>
          <p:cNvSpPr>
            <a:spLocks noGrp="1"/>
          </p:cNvSpPr>
          <p:nvPr>
            <p:ph idx="1"/>
          </p:nvPr>
        </p:nvSpPr>
        <p:spPr>
          <a:xfrm>
            <a:off x="266007" y="476357"/>
            <a:ext cx="6897234" cy="533460"/>
          </a:xfrm>
        </p:spPr>
        <p:txBody>
          <a:bodyPr/>
          <a:lstStyle/>
          <a:p>
            <a:r>
              <a:rPr lang="en-IN" dirty="0">
                <a:solidFill>
                  <a:srgbClr val="FF0000"/>
                </a:solidFill>
              </a:rPr>
              <a:t>Comment Sentiment Summary:</a:t>
            </a:r>
          </a:p>
        </p:txBody>
      </p:sp>
      <p:pic>
        <p:nvPicPr>
          <p:cNvPr id="4" name="Picture 3">
            <a:extLst>
              <a:ext uri="{FF2B5EF4-FFF2-40B4-BE49-F238E27FC236}">
                <a16:creationId xmlns:a16="http://schemas.microsoft.com/office/drawing/2014/main" id="{FBF18FB3-6C75-4373-93D2-3D192B027948}"/>
              </a:ext>
            </a:extLst>
          </p:cNvPr>
          <p:cNvPicPr>
            <a:picLocks noChangeAspect="1"/>
          </p:cNvPicPr>
          <p:nvPr/>
        </p:nvPicPr>
        <p:blipFill>
          <a:blip r:embed="rId2"/>
          <a:stretch>
            <a:fillRect/>
          </a:stretch>
        </p:blipFill>
        <p:spPr>
          <a:xfrm>
            <a:off x="507565" y="1075018"/>
            <a:ext cx="4510349" cy="4177789"/>
          </a:xfrm>
          <a:prstGeom prst="rect">
            <a:avLst/>
          </a:prstGeom>
        </p:spPr>
      </p:pic>
      <p:pic>
        <p:nvPicPr>
          <p:cNvPr id="5" name="Picture 4">
            <a:extLst>
              <a:ext uri="{FF2B5EF4-FFF2-40B4-BE49-F238E27FC236}">
                <a16:creationId xmlns:a16="http://schemas.microsoft.com/office/drawing/2014/main" id="{A00141C6-E371-4010-B615-5FDC1C1E7488}"/>
              </a:ext>
            </a:extLst>
          </p:cNvPr>
          <p:cNvPicPr>
            <a:picLocks noChangeAspect="1"/>
          </p:cNvPicPr>
          <p:nvPr/>
        </p:nvPicPr>
        <p:blipFill>
          <a:blip r:embed="rId3"/>
          <a:stretch>
            <a:fillRect/>
          </a:stretch>
        </p:blipFill>
        <p:spPr>
          <a:xfrm>
            <a:off x="6451600" y="1009817"/>
            <a:ext cx="4439228" cy="4308193"/>
          </a:xfrm>
          <a:prstGeom prst="rect">
            <a:avLst/>
          </a:prstGeom>
        </p:spPr>
      </p:pic>
      <p:sp>
        <p:nvSpPr>
          <p:cNvPr id="6" name="TextBox 5">
            <a:extLst>
              <a:ext uri="{FF2B5EF4-FFF2-40B4-BE49-F238E27FC236}">
                <a16:creationId xmlns:a16="http://schemas.microsoft.com/office/drawing/2014/main" id="{11142DCB-57B6-4306-AB52-2C22BF8CEFDF}"/>
              </a:ext>
            </a:extLst>
          </p:cNvPr>
          <p:cNvSpPr txBox="1"/>
          <p:nvPr/>
        </p:nvSpPr>
        <p:spPr>
          <a:xfrm>
            <a:off x="731085" y="5318010"/>
            <a:ext cx="4694355" cy="646331"/>
          </a:xfrm>
          <a:prstGeom prst="rect">
            <a:avLst/>
          </a:prstGeom>
          <a:noFill/>
        </p:spPr>
        <p:txBody>
          <a:bodyPr wrap="square" rtlCol="0">
            <a:spAutoFit/>
          </a:bodyPr>
          <a:lstStyle/>
          <a:p>
            <a:r>
              <a:rPr lang="en-IN" dirty="0"/>
              <a:t>Overall sentiment on the video on </a:t>
            </a:r>
            <a:r>
              <a:rPr lang="en-IN"/>
              <a:t>total  </a:t>
            </a:r>
            <a:r>
              <a:rPr lang="en-IN" dirty="0"/>
              <a:t>comments</a:t>
            </a:r>
          </a:p>
        </p:txBody>
      </p:sp>
      <p:sp>
        <p:nvSpPr>
          <p:cNvPr id="7" name="TextBox 6">
            <a:extLst>
              <a:ext uri="{FF2B5EF4-FFF2-40B4-BE49-F238E27FC236}">
                <a16:creationId xmlns:a16="http://schemas.microsoft.com/office/drawing/2014/main" id="{2A888BED-FFC5-465E-8408-0643FF359FC1}"/>
              </a:ext>
            </a:extLst>
          </p:cNvPr>
          <p:cNvSpPr txBox="1"/>
          <p:nvPr/>
        </p:nvSpPr>
        <p:spPr>
          <a:xfrm>
            <a:off x="6593840" y="5593365"/>
            <a:ext cx="4206240" cy="646331"/>
          </a:xfrm>
          <a:prstGeom prst="rect">
            <a:avLst/>
          </a:prstGeom>
          <a:noFill/>
        </p:spPr>
        <p:txBody>
          <a:bodyPr wrap="square" rtlCol="0">
            <a:spAutoFit/>
          </a:bodyPr>
          <a:lstStyle/>
          <a:p>
            <a:r>
              <a:rPr lang="en-IN" dirty="0"/>
              <a:t>Overall Objectivity analysis on the video comments </a:t>
            </a:r>
          </a:p>
        </p:txBody>
      </p:sp>
    </p:spTree>
    <p:extLst>
      <p:ext uri="{BB962C8B-B14F-4D97-AF65-F5344CB8AC3E}">
        <p14:creationId xmlns:p14="http://schemas.microsoft.com/office/powerpoint/2010/main" val="1549104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D995-E5A4-4876-BE92-D81299038B0F}"/>
              </a:ext>
            </a:extLst>
          </p:cNvPr>
          <p:cNvSpPr>
            <a:spLocks noGrp="1"/>
          </p:cNvSpPr>
          <p:nvPr>
            <p:ph type="title"/>
          </p:nvPr>
        </p:nvSpPr>
        <p:spPr>
          <a:xfrm>
            <a:off x="685801" y="609600"/>
            <a:ext cx="5500314" cy="1456267"/>
          </a:xfrm>
        </p:spPr>
        <p:txBody>
          <a:bodyPr vert="horz" lIns="91440" tIns="45720" rIns="91440" bIns="45720" rtlCol="0" anchor="ctr">
            <a:normAutofit/>
          </a:bodyPr>
          <a:lstStyle/>
          <a:p>
            <a:r>
              <a:rPr lang="en-US" dirty="0"/>
              <a:t>Deep insight positive sentiments</a:t>
            </a:r>
          </a:p>
        </p:txBody>
      </p:sp>
      <p:pic>
        <p:nvPicPr>
          <p:cNvPr id="4" name="Content Placeholder 3">
            <a:extLst>
              <a:ext uri="{FF2B5EF4-FFF2-40B4-BE49-F238E27FC236}">
                <a16:creationId xmlns:a16="http://schemas.microsoft.com/office/drawing/2014/main" id="{B94B9FB2-CD0D-4BB0-A88C-3FAFC67E4658}"/>
              </a:ext>
            </a:extLst>
          </p:cNvPr>
          <p:cNvPicPr>
            <a:picLocks noGrp="1" noChangeAspect="1"/>
          </p:cNvPicPr>
          <p:nvPr>
            <p:ph idx="1"/>
          </p:nvPr>
        </p:nvPicPr>
        <p:blipFill rotWithShape="1">
          <a:blip r:embed="rId3"/>
          <a:srcRect r="61501" b="2"/>
          <a:stretch/>
        </p:blipFill>
        <p:spPr>
          <a:xfrm>
            <a:off x="5959325" y="2806240"/>
            <a:ext cx="2902538" cy="2902537"/>
          </a:xfrm>
          <a:custGeom>
            <a:avLst/>
            <a:gdLst/>
            <a:ahLst/>
            <a:cxnLst/>
            <a:rect l="l" t="t" r="r" b="b"/>
            <a:pathLst>
              <a:path w="2851962" h="2851962">
                <a:moveTo>
                  <a:pt x="1425981" y="0"/>
                </a:moveTo>
                <a:cubicBezTo>
                  <a:pt x="2213529" y="0"/>
                  <a:pt x="2851962" y="638433"/>
                  <a:pt x="2851962" y="1425981"/>
                </a:cubicBezTo>
                <a:cubicBezTo>
                  <a:pt x="2851962" y="2213529"/>
                  <a:pt x="2213529" y="2851962"/>
                  <a:pt x="1425981" y="2851962"/>
                </a:cubicBezTo>
                <a:cubicBezTo>
                  <a:pt x="638433" y="2851962"/>
                  <a:pt x="0" y="2213529"/>
                  <a:pt x="0" y="1425981"/>
                </a:cubicBezTo>
                <a:cubicBezTo>
                  <a:pt x="0" y="638433"/>
                  <a:pt x="638433" y="0"/>
                  <a:pt x="1425981" y="0"/>
                </a:cubicBezTo>
                <a:close/>
              </a:path>
            </a:pathLst>
          </a:custGeom>
        </p:spPr>
      </p:pic>
      <p:pic>
        <p:nvPicPr>
          <p:cNvPr id="6" name="Picture 5">
            <a:extLst>
              <a:ext uri="{FF2B5EF4-FFF2-40B4-BE49-F238E27FC236}">
                <a16:creationId xmlns:a16="http://schemas.microsoft.com/office/drawing/2014/main" id="{B4D7978A-45CF-468C-8E54-C664DD2D27A8}"/>
              </a:ext>
            </a:extLst>
          </p:cNvPr>
          <p:cNvPicPr>
            <a:picLocks noChangeAspect="1"/>
          </p:cNvPicPr>
          <p:nvPr/>
        </p:nvPicPr>
        <p:blipFill rotWithShape="1">
          <a:blip r:embed="rId4"/>
          <a:srcRect l="43516" r="13908" b="-1"/>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pic>
        <p:nvPicPr>
          <p:cNvPr id="5" name="Picture 4">
            <a:extLst>
              <a:ext uri="{FF2B5EF4-FFF2-40B4-BE49-F238E27FC236}">
                <a16:creationId xmlns:a16="http://schemas.microsoft.com/office/drawing/2014/main" id="{700A128F-4AEA-4594-9471-0EF1ECCB9418}"/>
              </a:ext>
            </a:extLst>
          </p:cNvPr>
          <p:cNvPicPr>
            <a:picLocks noChangeAspect="1"/>
          </p:cNvPicPr>
          <p:nvPr/>
        </p:nvPicPr>
        <p:blipFill rotWithShape="1">
          <a:blip r:embed="rId5"/>
          <a:srcRect l="22939" r="32998"/>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aphicFrame>
        <p:nvGraphicFramePr>
          <p:cNvPr id="258" name="TextBox 6">
            <a:extLst>
              <a:ext uri="{FF2B5EF4-FFF2-40B4-BE49-F238E27FC236}">
                <a16:creationId xmlns:a16="http://schemas.microsoft.com/office/drawing/2014/main" id="{13661BB8-A2B0-4180-8C81-984A07F1DF91}"/>
              </a:ext>
            </a:extLst>
          </p:cNvPr>
          <p:cNvGraphicFramePr/>
          <p:nvPr>
            <p:extLst>
              <p:ext uri="{D42A27DB-BD31-4B8C-83A1-F6EECF244321}">
                <p14:modId xmlns:p14="http://schemas.microsoft.com/office/powerpoint/2010/main" val="2145273616"/>
              </p:ext>
            </p:extLst>
          </p:nvPr>
        </p:nvGraphicFramePr>
        <p:xfrm>
          <a:off x="685801" y="2142067"/>
          <a:ext cx="4927820" cy="437005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60224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9908-DAED-43E8-8360-5F8BD042B068}"/>
              </a:ext>
            </a:extLst>
          </p:cNvPr>
          <p:cNvSpPr>
            <a:spLocks noGrp="1"/>
          </p:cNvSpPr>
          <p:nvPr>
            <p:ph type="title"/>
          </p:nvPr>
        </p:nvSpPr>
        <p:spPr>
          <a:xfrm>
            <a:off x="246850" y="-216747"/>
            <a:ext cx="6597815" cy="900559"/>
          </a:xfrm>
        </p:spPr>
        <p:txBody>
          <a:bodyPr>
            <a:normAutofit/>
          </a:bodyPr>
          <a:lstStyle/>
          <a:p>
            <a:r>
              <a:rPr lang="en-IN" sz="2800" b="1" dirty="0">
                <a:solidFill>
                  <a:srgbClr val="FF0000"/>
                </a:solidFill>
              </a:rPr>
              <a:t>Negative in any language….</a:t>
            </a:r>
          </a:p>
        </p:txBody>
      </p:sp>
      <p:sp>
        <p:nvSpPr>
          <p:cNvPr id="3" name="Content Placeholder 2">
            <a:extLst>
              <a:ext uri="{FF2B5EF4-FFF2-40B4-BE49-F238E27FC236}">
                <a16:creationId xmlns:a16="http://schemas.microsoft.com/office/drawing/2014/main" id="{271ECEA5-BC0A-41D6-A7FC-4E2BF75F0E6B}"/>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8313F8A1-6494-4C9C-9536-395835A5E8B6}"/>
              </a:ext>
            </a:extLst>
          </p:cNvPr>
          <p:cNvPicPr>
            <a:picLocks noChangeAspect="1"/>
          </p:cNvPicPr>
          <p:nvPr/>
        </p:nvPicPr>
        <p:blipFill>
          <a:blip r:embed="rId2"/>
          <a:stretch>
            <a:fillRect/>
          </a:stretch>
        </p:blipFill>
        <p:spPr>
          <a:xfrm>
            <a:off x="246850" y="481813"/>
            <a:ext cx="7792278" cy="3702697"/>
          </a:xfrm>
          <a:prstGeom prst="rect">
            <a:avLst/>
          </a:prstGeom>
        </p:spPr>
      </p:pic>
      <p:pic>
        <p:nvPicPr>
          <p:cNvPr id="5" name="Picture 4">
            <a:extLst>
              <a:ext uri="{FF2B5EF4-FFF2-40B4-BE49-F238E27FC236}">
                <a16:creationId xmlns:a16="http://schemas.microsoft.com/office/drawing/2014/main" id="{187548E3-3FA9-4198-B1E3-433FF2318252}"/>
              </a:ext>
            </a:extLst>
          </p:cNvPr>
          <p:cNvPicPr>
            <a:picLocks noChangeAspect="1"/>
          </p:cNvPicPr>
          <p:nvPr/>
        </p:nvPicPr>
        <p:blipFill>
          <a:blip r:embed="rId3"/>
          <a:stretch>
            <a:fillRect/>
          </a:stretch>
        </p:blipFill>
        <p:spPr>
          <a:xfrm>
            <a:off x="4842345" y="4239539"/>
            <a:ext cx="7148884" cy="2444395"/>
          </a:xfrm>
          <a:prstGeom prst="rect">
            <a:avLst/>
          </a:prstGeom>
        </p:spPr>
      </p:pic>
      <p:sp>
        <p:nvSpPr>
          <p:cNvPr id="6" name="TextBox 5">
            <a:extLst>
              <a:ext uri="{FF2B5EF4-FFF2-40B4-BE49-F238E27FC236}">
                <a16:creationId xmlns:a16="http://schemas.microsoft.com/office/drawing/2014/main" id="{A43C8215-5EFC-41C1-85B5-F90BDDC8E700}"/>
              </a:ext>
            </a:extLst>
          </p:cNvPr>
          <p:cNvSpPr txBox="1"/>
          <p:nvPr/>
        </p:nvSpPr>
        <p:spPr>
          <a:xfrm>
            <a:off x="8317064" y="683812"/>
            <a:ext cx="3628086" cy="2862322"/>
          </a:xfrm>
          <a:prstGeom prst="rect">
            <a:avLst/>
          </a:prstGeom>
          <a:noFill/>
        </p:spPr>
        <p:txBody>
          <a:bodyPr wrap="square" rtlCol="0">
            <a:spAutoFit/>
          </a:bodyPr>
          <a:lstStyle/>
          <a:p>
            <a:pPr marL="285750" indent="-285750">
              <a:buFont typeface="Arial" panose="020B0604020202020204" pitchFamily="34" charset="0"/>
              <a:buChar char="•"/>
            </a:pPr>
            <a:r>
              <a:rPr lang="en-IN" dirty="0"/>
              <a:t>You can see and explore any negative comments.</a:t>
            </a:r>
          </a:p>
          <a:p>
            <a:pPr marL="285750" indent="-285750">
              <a:buFont typeface="Arial" panose="020B0604020202020204" pitchFamily="34" charset="0"/>
              <a:buChar char="•"/>
            </a:pPr>
            <a:r>
              <a:rPr lang="en-IN" dirty="0"/>
              <a:t>What are the comments impact and polarity.</a:t>
            </a:r>
          </a:p>
          <a:p>
            <a:pPr marL="285750" indent="-285750">
              <a:buFont typeface="Arial" panose="020B0604020202020204" pitchFamily="34" charset="0"/>
              <a:buChar char="•"/>
            </a:pPr>
            <a:r>
              <a:rPr lang="en-IN" dirty="0"/>
              <a:t>How many more people liked those comments.</a:t>
            </a:r>
          </a:p>
          <a:p>
            <a:pPr marL="285750" indent="-285750">
              <a:buFont typeface="Arial" panose="020B0604020202020204" pitchFamily="34" charset="0"/>
              <a:buChar char="•"/>
            </a:pPr>
            <a:r>
              <a:rPr lang="en-IN" dirty="0"/>
              <a:t>Capable of detecting sentiment on the comments made on any language.</a:t>
            </a:r>
          </a:p>
          <a:p>
            <a:pPr marL="285750" indent="-285750">
              <a:buFont typeface="Arial" panose="020B0604020202020204" pitchFamily="34" charset="0"/>
              <a:buChar char="•"/>
            </a:pPr>
            <a:r>
              <a:rPr lang="en-IN" dirty="0"/>
              <a:t>Explore the Haters my one click.</a:t>
            </a:r>
          </a:p>
        </p:txBody>
      </p:sp>
      <p:sp>
        <p:nvSpPr>
          <p:cNvPr id="7" name="TextBox 6">
            <a:extLst>
              <a:ext uri="{FF2B5EF4-FFF2-40B4-BE49-F238E27FC236}">
                <a16:creationId xmlns:a16="http://schemas.microsoft.com/office/drawing/2014/main" id="{C0BC459B-7F72-4125-8F00-5B422AE76CD9}"/>
              </a:ext>
            </a:extLst>
          </p:cNvPr>
          <p:cNvSpPr txBox="1"/>
          <p:nvPr/>
        </p:nvSpPr>
        <p:spPr>
          <a:xfrm>
            <a:off x="310101" y="4827157"/>
            <a:ext cx="4206240" cy="1631216"/>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rgbClr val="FF0000"/>
                </a:solidFill>
              </a:rPr>
              <a:t>Interactive Word Tree to explore the Negativity on the comment section on video views. </a:t>
            </a:r>
          </a:p>
          <a:p>
            <a:pPr marL="285750" indent="-285750">
              <a:buFont typeface="Arial" panose="020B0604020202020204" pitchFamily="34" charset="0"/>
              <a:buChar char="•"/>
            </a:pPr>
            <a:r>
              <a:rPr lang="en-IN" sz="2000" dirty="0">
                <a:solidFill>
                  <a:srgbClr val="FF0000"/>
                </a:solidFill>
              </a:rPr>
              <a:t>Analysis on the sentiment by means of tagging in the comments.</a:t>
            </a:r>
            <a:r>
              <a:rPr lang="en-IN" dirty="0"/>
              <a:t> </a:t>
            </a:r>
          </a:p>
        </p:txBody>
      </p:sp>
    </p:spTree>
    <p:extLst>
      <p:ext uri="{BB962C8B-B14F-4D97-AF65-F5344CB8AC3E}">
        <p14:creationId xmlns:p14="http://schemas.microsoft.com/office/powerpoint/2010/main" val="3150131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28C95-DFE9-47EC-96FA-9AED4271898F}"/>
              </a:ext>
            </a:extLst>
          </p:cNvPr>
          <p:cNvSpPr>
            <a:spLocks noGrp="1"/>
          </p:cNvSpPr>
          <p:nvPr>
            <p:ph type="title"/>
          </p:nvPr>
        </p:nvSpPr>
        <p:spPr>
          <a:xfrm>
            <a:off x="262393" y="116620"/>
            <a:ext cx="4146082" cy="457200"/>
          </a:xfrm>
        </p:spPr>
        <p:txBody>
          <a:bodyPr>
            <a:normAutofit fontScale="90000"/>
          </a:bodyPr>
          <a:lstStyle/>
          <a:p>
            <a:r>
              <a:rPr lang="en-IN" dirty="0"/>
              <a:t>You can see it all…</a:t>
            </a:r>
          </a:p>
        </p:txBody>
      </p:sp>
      <p:sp>
        <p:nvSpPr>
          <p:cNvPr id="3" name="Content Placeholder 2">
            <a:extLst>
              <a:ext uri="{FF2B5EF4-FFF2-40B4-BE49-F238E27FC236}">
                <a16:creationId xmlns:a16="http://schemas.microsoft.com/office/drawing/2014/main" id="{B1A7C2E1-5539-42B8-A47D-07F79F617389}"/>
              </a:ext>
            </a:extLst>
          </p:cNvPr>
          <p:cNvSpPr>
            <a:spLocks noGrp="1"/>
          </p:cNvSpPr>
          <p:nvPr>
            <p:ph idx="1"/>
          </p:nvPr>
        </p:nvSpPr>
        <p:spPr>
          <a:xfrm>
            <a:off x="166978" y="573820"/>
            <a:ext cx="10165219" cy="909099"/>
          </a:xfrm>
        </p:spPr>
        <p:txBody>
          <a:bodyPr/>
          <a:lstStyle/>
          <a:p>
            <a:r>
              <a:rPr lang="en-IN" dirty="0">
                <a:solidFill>
                  <a:srgbClr val="FF0000"/>
                </a:solidFill>
              </a:rPr>
              <a:t>When you download the report from dashboard… you can see the details from your comfortable worksheet……</a:t>
            </a:r>
          </a:p>
        </p:txBody>
      </p:sp>
      <p:pic>
        <p:nvPicPr>
          <p:cNvPr id="4" name="Picture 3">
            <a:extLst>
              <a:ext uri="{FF2B5EF4-FFF2-40B4-BE49-F238E27FC236}">
                <a16:creationId xmlns:a16="http://schemas.microsoft.com/office/drawing/2014/main" id="{DD976CF6-4076-4F60-BFF9-36680338AC38}"/>
              </a:ext>
            </a:extLst>
          </p:cNvPr>
          <p:cNvPicPr>
            <a:picLocks noChangeAspect="1"/>
          </p:cNvPicPr>
          <p:nvPr/>
        </p:nvPicPr>
        <p:blipFill>
          <a:blip r:embed="rId2"/>
          <a:stretch>
            <a:fillRect/>
          </a:stretch>
        </p:blipFill>
        <p:spPr>
          <a:xfrm>
            <a:off x="1450019" y="2518373"/>
            <a:ext cx="8473610" cy="2180849"/>
          </a:xfrm>
          <a:prstGeom prst="rect">
            <a:avLst/>
          </a:prstGeom>
        </p:spPr>
      </p:pic>
      <p:pic>
        <p:nvPicPr>
          <p:cNvPr id="5" name="Picture 4">
            <a:extLst>
              <a:ext uri="{FF2B5EF4-FFF2-40B4-BE49-F238E27FC236}">
                <a16:creationId xmlns:a16="http://schemas.microsoft.com/office/drawing/2014/main" id="{3509E6B4-326A-4C57-951B-02838A416836}"/>
              </a:ext>
            </a:extLst>
          </p:cNvPr>
          <p:cNvPicPr>
            <a:picLocks noChangeAspect="1"/>
          </p:cNvPicPr>
          <p:nvPr/>
        </p:nvPicPr>
        <p:blipFill>
          <a:blip r:embed="rId3"/>
          <a:stretch>
            <a:fillRect/>
          </a:stretch>
        </p:blipFill>
        <p:spPr>
          <a:xfrm>
            <a:off x="4904767" y="1244379"/>
            <a:ext cx="2219325" cy="914400"/>
          </a:xfrm>
          <a:prstGeom prst="rect">
            <a:avLst/>
          </a:prstGeom>
        </p:spPr>
      </p:pic>
      <p:cxnSp>
        <p:nvCxnSpPr>
          <p:cNvPr id="7" name="Connector: Elbow 6">
            <a:extLst>
              <a:ext uri="{FF2B5EF4-FFF2-40B4-BE49-F238E27FC236}">
                <a16:creationId xmlns:a16="http://schemas.microsoft.com/office/drawing/2014/main" id="{446B7B5F-81D4-49AB-89D6-49C395BCA2F5}"/>
              </a:ext>
            </a:extLst>
          </p:cNvPr>
          <p:cNvCxnSpPr>
            <a:stCxn id="5" idx="2"/>
            <a:endCxn id="4" idx="0"/>
          </p:cNvCxnSpPr>
          <p:nvPr/>
        </p:nvCxnSpPr>
        <p:spPr>
          <a:xfrm rot="5400000">
            <a:off x="5670830" y="2174773"/>
            <a:ext cx="359594" cy="32760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3503CA3-F5E6-4772-89F8-615CE55E553F}"/>
              </a:ext>
            </a:extLst>
          </p:cNvPr>
          <p:cNvSpPr txBox="1"/>
          <p:nvPr/>
        </p:nvSpPr>
        <p:spPr>
          <a:xfrm>
            <a:off x="795130" y="5112689"/>
            <a:ext cx="9191708" cy="923330"/>
          </a:xfrm>
          <a:prstGeom prst="rect">
            <a:avLst/>
          </a:prstGeom>
          <a:noFill/>
        </p:spPr>
        <p:txBody>
          <a:bodyPr wrap="square" rtlCol="0">
            <a:spAutoFit/>
          </a:bodyPr>
          <a:lstStyle/>
          <a:p>
            <a:pPr marL="742950" lvl="1" indent="-285750">
              <a:buFont typeface="Arial" panose="020B0604020202020204" pitchFamily="34" charset="0"/>
              <a:buChar char="•"/>
            </a:pPr>
            <a:r>
              <a:rPr lang="en-IN" dirty="0"/>
              <a:t>Data Never leaves your browser.</a:t>
            </a:r>
          </a:p>
          <a:p>
            <a:pPr marL="742950" lvl="1" indent="-285750">
              <a:buFont typeface="Arial" panose="020B0604020202020204" pitchFamily="34" charset="0"/>
              <a:buChar char="•"/>
            </a:pPr>
            <a:r>
              <a:rPr lang="en-IN" dirty="0"/>
              <a:t>Easy and plugin and play, with security being highest priority. </a:t>
            </a:r>
          </a:p>
          <a:p>
            <a:pPr marL="742950" lvl="1" indent="-285750">
              <a:buFont typeface="Arial" panose="020B0604020202020204" pitchFamily="34" charset="0"/>
              <a:buChar char="•"/>
            </a:pPr>
            <a:r>
              <a:rPr lang="en-IN" dirty="0"/>
              <a:t>You can analyse for the entire channel comment you want, in few moments.</a:t>
            </a:r>
          </a:p>
        </p:txBody>
      </p:sp>
    </p:spTree>
    <p:extLst>
      <p:ext uri="{BB962C8B-B14F-4D97-AF65-F5344CB8AC3E}">
        <p14:creationId xmlns:p14="http://schemas.microsoft.com/office/powerpoint/2010/main" val="406121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62C4-B047-49C7-99AD-0F20CE3EEEE8}"/>
              </a:ext>
            </a:extLst>
          </p:cNvPr>
          <p:cNvSpPr>
            <a:spLocks noGrp="1"/>
          </p:cNvSpPr>
          <p:nvPr>
            <p:ph type="title"/>
          </p:nvPr>
        </p:nvSpPr>
        <p:spPr/>
        <p:txBody>
          <a:bodyPr/>
          <a:lstStyle/>
          <a:p>
            <a:r>
              <a:rPr lang="en-IN" sz="2000" b="1" dirty="0">
                <a:solidFill>
                  <a:srgbClr val="FF0000"/>
                </a:solidFill>
              </a:rPr>
              <a:t>Last but not least </a:t>
            </a:r>
            <a:r>
              <a:rPr lang="en-IN" b="1" dirty="0">
                <a:solidFill>
                  <a:srgbClr val="FF0000"/>
                </a:solidFill>
              </a:rPr>
              <a:t>.. You-t-360</a:t>
            </a:r>
          </a:p>
        </p:txBody>
      </p:sp>
      <p:sp>
        <p:nvSpPr>
          <p:cNvPr id="3" name="Content Placeholder 2">
            <a:extLst>
              <a:ext uri="{FF2B5EF4-FFF2-40B4-BE49-F238E27FC236}">
                <a16:creationId xmlns:a16="http://schemas.microsoft.com/office/drawing/2014/main" id="{BC65F450-06B0-43D0-9FE3-FD6DCE9221BA}"/>
              </a:ext>
            </a:extLst>
          </p:cNvPr>
          <p:cNvSpPr>
            <a:spLocks noGrp="1"/>
          </p:cNvSpPr>
          <p:nvPr>
            <p:ph idx="1"/>
          </p:nvPr>
        </p:nvSpPr>
        <p:spPr/>
        <p:txBody>
          <a:bodyPr/>
          <a:lstStyle/>
          <a:p>
            <a:r>
              <a:rPr lang="en-IN" dirty="0"/>
              <a:t>One single step to know what your viewers think on your video over the platform in minutes.</a:t>
            </a:r>
          </a:p>
          <a:p>
            <a:r>
              <a:rPr lang="en-IN" dirty="0"/>
              <a:t>Detail analysis on who said what , are you been targeted by someone ?</a:t>
            </a:r>
          </a:p>
          <a:p>
            <a:r>
              <a:rPr lang="en-IN" dirty="0"/>
              <a:t>How authentic your audience is</a:t>
            </a:r>
          </a:p>
          <a:p>
            <a:r>
              <a:rPr lang="en-IN" dirty="0"/>
              <a:t>How your Haters are organized to demine you </a:t>
            </a:r>
          </a:p>
          <a:p>
            <a:r>
              <a:rPr lang="en-IN" dirty="0"/>
              <a:t>Instantly analyse for the comment user details over the platform, from which channel they came from , what is there intension</a:t>
            </a:r>
          </a:p>
          <a:p>
            <a:r>
              <a:rPr lang="en-IN" dirty="0"/>
              <a:t>Let you know if you are being target my any paid and fake or spammer.</a:t>
            </a:r>
          </a:p>
          <a:p>
            <a:r>
              <a:rPr lang="en-IN" dirty="0"/>
              <a:t>Help you to improve your content, brand and image</a:t>
            </a:r>
          </a:p>
          <a:p>
            <a:r>
              <a:rPr lang="en-IN" dirty="0"/>
              <a:t>Get ready to experience modern AI technology to enhance your horizon in moments</a:t>
            </a:r>
          </a:p>
          <a:p>
            <a:endParaRPr lang="en-IN" dirty="0"/>
          </a:p>
          <a:p>
            <a:endParaRPr lang="en-IN" dirty="0"/>
          </a:p>
        </p:txBody>
      </p:sp>
    </p:spTree>
    <p:extLst>
      <p:ext uri="{BB962C8B-B14F-4D97-AF65-F5344CB8AC3E}">
        <p14:creationId xmlns:p14="http://schemas.microsoft.com/office/powerpoint/2010/main" val="1526183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FB48E7781CB14ABDFC5701083D6948" ma:contentTypeVersion="2" ma:contentTypeDescription="Create a new document." ma:contentTypeScope="" ma:versionID="e7527a318b83fc00c50545f1da72248c">
  <xsd:schema xmlns:xsd="http://www.w3.org/2001/XMLSchema" xmlns:xs="http://www.w3.org/2001/XMLSchema" xmlns:p="http://schemas.microsoft.com/office/2006/metadata/properties" xmlns:ns3="f8ac5e7d-7b7d-46e0-8d8a-f4f02b48db66" targetNamespace="http://schemas.microsoft.com/office/2006/metadata/properties" ma:root="true" ma:fieldsID="645d5f95b771284d7effe58b8a07756a" ns3:_="">
    <xsd:import namespace="f8ac5e7d-7b7d-46e0-8d8a-f4f02b48db6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ac5e7d-7b7d-46e0-8d8a-f4f02b48db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1466C3-91F0-4C71-A4C0-E717E489E200}">
  <ds:schemaRefs>
    <ds:schemaRef ds:uri="http://purl.org/dc/terms/"/>
    <ds:schemaRef ds:uri="f8ac5e7d-7b7d-46e0-8d8a-f4f02b48db66"/>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93C17F8-E84C-445E-8097-878FF403EC84}">
  <ds:schemaRefs>
    <ds:schemaRef ds:uri="http://schemas.microsoft.com/sharepoint/v3/contenttype/forms"/>
  </ds:schemaRefs>
</ds:datastoreItem>
</file>

<file path=customXml/itemProps3.xml><?xml version="1.0" encoding="utf-8"?>
<ds:datastoreItem xmlns:ds="http://schemas.openxmlformats.org/officeDocument/2006/customXml" ds:itemID="{06323ED5-03CD-4E98-8CC1-065EC0D8B2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ac5e7d-7b7d-46e0-8d8a-f4f02b48db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238</TotalTime>
  <Words>613</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vt:lpstr>
      <vt:lpstr>Calibri</vt:lpstr>
      <vt:lpstr>Calibri Light</vt:lpstr>
      <vt:lpstr>Celestial</vt:lpstr>
      <vt:lpstr>You-t-360</vt:lpstr>
      <vt:lpstr>54.58%</vt:lpstr>
      <vt:lpstr>Optimizing your political penetration</vt:lpstr>
      <vt:lpstr>See what is not seen in your political campaign  </vt:lpstr>
      <vt:lpstr>Deep insight…… &lt;https://www.youtube.com/watch?v=JHqKKuUXX8s&gt;</vt:lpstr>
      <vt:lpstr>Deep insight positive sentiments</vt:lpstr>
      <vt:lpstr>Negative in any language….</vt:lpstr>
      <vt:lpstr>You can see it all…</vt:lpstr>
      <vt:lpstr>Last but not least .. You-t-360</vt:lpstr>
      <vt:lpstr>About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You-t-360</dc:title>
  <dc:creator>Arghadeep Chaudhury</dc:creator>
  <cp:lastModifiedBy>Arghadeep Chaudhury47</cp:lastModifiedBy>
  <cp:revision>4</cp:revision>
  <dcterms:created xsi:type="dcterms:W3CDTF">2020-12-20T09:59:28Z</dcterms:created>
  <dcterms:modified xsi:type="dcterms:W3CDTF">2022-03-22T01:15:32Z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0x010100C0FB48E7781CB14ABDFC5701083D6948</vt:lpwstr>
  </property>
</Properties>
</file>