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b645262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b645262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b7ebf86cc_1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b7ebf86cc_1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b7ebf86cc_1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b7ebf86cc_1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b7ebf86cc_15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b7ebf86cc_15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b7ebf86cc_15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b7ebf86cc_15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b7ebf86cc_15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b7ebf86cc_15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b6452629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b6452629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b7ebf86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b7ebf86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b7ebf86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b7ebf86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b7ebf86cc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b7ebf86cc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b7ebf86cc_1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b7ebf86cc_1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b7ebf86cc_15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b7ebf86cc_15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b6452629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b6452629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b7ebf86cc_1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b7ebf86cc_1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b6452629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b6452629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99a8ae3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99a8ae3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99a8ae3c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99a8ae3c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b7ebf86cc_15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b7ebf86cc_15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b7ebf86cc_1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b7ebf86cc_1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b7ebf86cc_1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b7ebf86cc_1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b7ebf86cc_1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b7ebf86cc_1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b7ebf86cc_1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b7ebf86cc_1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b7b45d2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b7b45d2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b7ebf86cc_1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b7ebf86cc_1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b7ebf86cc_1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b7ebf86cc_1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5b7ebf86cc_17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b7ebf86cc_1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b7ebf86cc_17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b7ebf86cc_1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b7ebf86cc_17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b7ebf86cc_1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5b7ebf86cc_17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b7ebf86cc_17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5b7b45d25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5b7b45d25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5b7ebf86cc_15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5b7ebf86cc_15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5b7ebf86cc_16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5b7ebf86cc_16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5c4ab2b56c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5c4ab2b56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b7b45d25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b7b45d25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5c4ab2b56c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5c4ab2b56c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5c4ab2b56c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5c4ab2b56c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5b7b45d25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5b7b45d25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5b7ebf86cc_17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5b7ebf86cc_17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5b7b45d25b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5b7b45d25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b7ebf86cc_17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b7ebf86cc_17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c4ab2b56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c4ab2b56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c4ab2b56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c4ab2b56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b6452629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b6452629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b7ebf86cc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b7ebf86cc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Clr>
                <a:schemeClr val="accent4"/>
              </a:buClr>
              <a:buSzPts val="1800"/>
              <a:buAutoNum type="arabicPeriod"/>
              <a:defRPr>
                <a:solidFill>
                  <a:schemeClr val="accent4"/>
                </a:solidFill>
              </a:defRPr>
            </a:lvl1pPr>
            <a:lvl2pPr indent="-317500" lvl="1" marL="914400" rtl="0">
              <a:spcBef>
                <a:spcPts val="1600"/>
              </a:spcBef>
              <a:spcAft>
                <a:spcPts val="0"/>
              </a:spcAft>
              <a:buClr>
                <a:schemeClr val="accent4"/>
              </a:buClr>
              <a:buSzPts val="1400"/>
              <a:buAutoNum type="arabicPeriod"/>
              <a:defRPr>
                <a:solidFill>
                  <a:schemeClr val="accent4"/>
                </a:solidFill>
              </a:defRPr>
            </a:lvl2pPr>
            <a:lvl3pPr indent="-317500" lvl="2" marL="1371600" rtl="0">
              <a:spcBef>
                <a:spcPts val="1600"/>
              </a:spcBef>
              <a:spcAft>
                <a:spcPts val="0"/>
              </a:spcAft>
              <a:buClr>
                <a:schemeClr val="accent4"/>
              </a:buClr>
              <a:buSzPts val="1400"/>
              <a:buAutoNum type="arabicPeriod"/>
              <a:defRPr>
                <a:solidFill>
                  <a:schemeClr val="accent4"/>
                </a:solidFill>
              </a:defRPr>
            </a:lvl3pPr>
            <a:lvl4pPr indent="-317500" lvl="3" marL="1828800" rtl="0">
              <a:spcBef>
                <a:spcPts val="1600"/>
              </a:spcBef>
              <a:spcAft>
                <a:spcPts val="0"/>
              </a:spcAft>
              <a:buClr>
                <a:schemeClr val="accent4"/>
              </a:buClr>
              <a:buSzPts val="1400"/>
              <a:buAutoNum type="arabicPeriod"/>
              <a:defRPr>
                <a:solidFill>
                  <a:schemeClr val="accent4"/>
                </a:solidFill>
              </a:defRPr>
            </a:lvl4pPr>
            <a:lvl5pPr indent="-317500" lvl="4" marL="2286000" rtl="0">
              <a:spcBef>
                <a:spcPts val="1600"/>
              </a:spcBef>
              <a:spcAft>
                <a:spcPts val="0"/>
              </a:spcAft>
              <a:buSzPts val="1400"/>
              <a:buAutoNum type="arabicPeriod"/>
              <a:defRPr/>
            </a:lvl5pPr>
            <a:lvl6pPr indent="-317500" lvl="5" marL="2743200" rtl="0">
              <a:spcBef>
                <a:spcPts val="1600"/>
              </a:spcBef>
              <a:spcAft>
                <a:spcPts val="0"/>
              </a:spcAft>
              <a:buSzPts val="1400"/>
              <a:buAutoNum type="arabi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rabicPeriod"/>
              <a:defRPr/>
            </a:lvl8pPr>
            <a:lvl9pPr indent="-317500" lvl="8" marL="4114800" rtl="0">
              <a:spcBef>
                <a:spcPts val="1600"/>
              </a:spcBef>
              <a:spcAft>
                <a:spcPts val="1600"/>
              </a:spcAft>
              <a:buSzPts val="1400"/>
              <a:buAutoNum type="arabicPeriod"/>
              <a:defRPr/>
            </a:lvl9pPr>
          </a:lstStyle>
          <a:p/>
        </p:txBody>
      </p:sp>
      <p:sp>
        <p:nvSpPr>
          <p:cNvPr id="64" name="Google Shape;64;p16"/>
          <p:cNvSpPr txBox="1"/>
          <p:nvPr>
            <p:ph idx="12" type="sldNum"/>
          </p:nvPr>
        </p:nvSpPr>
        <p:spPr>
          <a:xfrm>
            <a:off x="8472458" y="4663217"/>
            <a:ext cx="548700" cy="3936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ctr" bIns="91425" lIns="91425" spcFirstLastPara="1" rIns="91425" wrap="square" tIns="91425">
            <a:noAutofit/>
          </a:bodyPr>
          <a:lstStyle>
            <a:lvl1pPr lvl="0" rtl="0">
              <a:buNone/>
              <a:defRPr>
                <a:solidFill>
                  <a:srgbClr val="FF0000"/>
                </a:solidFill>
              </a:defRPr>
            </a:lvl1pPr>
            <a:lvl2pPr lvl="1" rtl="0">
              <a:buNone/>
              <a:defRPr>
                <a:solidFill>
                  <a:srgbClr val="FF0000"/>
                </a:solidFill>
              </a:defRPr>
            </a:lvl2pPr>
            <a:lvl3pPr lvl="2" rtl="0">
              <a:buNone/>
              <a:defRPr>
                <a:solidFill>
                  <a:srgbClr val="FF0000"/>
                </a:solidFill>
              </a:defRPr>
            </a:lvl3pPr>
            <a:lvl4pPr lvl="3" rtl="0">
              <a:buNone/>
              <a:defRPr>
                <a:solidFill>
                  <a:srgbClr val="FF0000"/>
                </a:solidFill>
              </a:defRPr>
            </a:lvl4pPr>
            <a:lvl5pPr lvl="4" rtl="0">
              <a:buNone/>
              <a:defRPr>
                <a:solidFill>
                  <a:srgbClr val="FF0000"/>
                </a:solidFill>
              </a:defRPr>
            </a:lvl5pPr>
            <a:lvl6pPr lvl="5" rtl="0">
              <a:buNone/>
              <a:defRPr>
                <a:solidFill>
                  <a:srgbClr val="FF0000"/>
                </a:solidFill>
              </a:defRPr>
            </a:lvl6pPr>
            <a:lvl7pPr lvl="6" rtl="0">
              <a:buNone/>
              <a:defRPr>
                <a:solidFill>
                  <a:srgbClr val="FF0000"/>
                </a:solidFill>
              </a:defRPr>
            </a:lvl7pPr>
            <a:lvl8pPr lvl="7" rtl="0">
              <a:buNone/>
              <a:defRPr>
                <a:solidFill>
                  <a:srgbClr val="FF0000"/>
                </a:solidFill>
              </a:defRPr>
            </a:lvl8pPr>
            <a:lvl9pPr lvl="8" rtl="0">
              <a:buNone/>
              <a:defRPr>
                <a:solidFill>
                  <a:srgbClr val="FF0000"/>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1388100" y="526350"/>
            <a:ext cx="6367800" cy="4090800"/>
          </a:xfrm>
          <a:prstGeom prst="rect">
            <a:avLst/>
          </a:prstGeom>
        </p:spPr>
        <p:txBody>
          <a:bodyPr anchorCtr="0" anchor="ctr" bIns="91425" lIns="91425" spcFirstLastPara="1" rIns="91425" wrap="square" tIns="91425"/>
          <a:lstStyle>
            <a:lvl1pPr lvl="0" rtl="0" algn="ctr">
              <a:spcBef>
                <a:spcPts val="0"/>
              </a:spcBef>
              <a:spcAft>
                <a:spcPts val="0"/>
              </a:spcAft>
              <a:buSzPts val="4800"/>
              <a:buNone/>
              <a:defRPr sz="4800">
                <a:solidFill>
                  <a:srgbClr val="EEFF3A"/>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3.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1.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1.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21.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28.png"/><Relationship Id="rId4" Type="http://schemas.openxmlformats.org/officeDocument/2006/relationships/image" Target="../media/image24.png"/><Relationship Id="rId5"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35.png"/><Relationship Id="rId4" Type="http://schemas.openxmlformats.org/officeDocument/2006/relationships/image" Target="../media/image31.png"/><Relationship Id="rId5" Type="http://schemas.openxmlformats.org/officeDocument/2006/relationships/image" Target="../media/image29.png"/><Relationship Id="rId6"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38.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000000"/>
                </a:solidFill>
              </a:rPr>
              <a:t>Student Travel</a:t>
            </a:r>
            <a:endParaRPr>
              <a:solidFill>
                <a:srgbClr val="000000"/>
              </a:solidFill>
            </a:endParaRPr>
          </a:p>
          <a:p>
            <a:pPr indent="0" lvl="0" marL="0" rtl="0" algn="ctr">
              <a:spcBef>
                <a:spcPts val="0"/>
              </a:spcBef>
              <a:spcAft>
                <a:spcPts val="0"/>
              </a:spcAft>
              <a:buNone/>
            </a:pPr>
            <a:r>
              <a:rPr lang="en-GB">
                <a:solidFill>
                  <a:srgbClr val="000000"/>
                </a:solidFill>
              </a:rPr>
              <a:t>Backend</a:t>
            </a:r>
            <a:endParaRPr>
              <a:solidFill>
                <a:srgbClr val="000000"/>
              </a:solidFill>
            </a:endParaRPr>
          </a:p>
        </p:txBody>
      </p:sp>
      <p:sp>
        <p:nvSpPr>
          <p:cNvPr id="100" name="Google Shape;100;p25"/>
          <p:cNvSpPr txBox="1"/>
          <p:nvPr>
            <p:ph idx="1" type="subTitle"/>
          </p:nvPr>
        </p:nvSpPr>
        <p:spPr>
          <a:xfrm>
            <a:off x="1764000" y="2797175"/>
            <a:ext cx="5822400" cy="126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000000"/>
                </a:solidFill>
              </a:rPr>
              <a:t>ICT-projects 2018-2019</a:t>
            </a:r>
            <a:endParaRPr>
              <a:solidFill>
                <a:srgbClr val="000000"/>
              </a:solidFill>
            </a:endParaRPr>
          </a:p>
          <a:p>
            <a:pPr indent="0" lvl="0" marL="0" rtl="0" algn="ctr">
              <a:spcBef>
                <a:spcPts val="0"/>
              </a:spcBef>
              <a:spcAft>
                <a:spcPts val="0"/>
              </a:spcAft>
              <a:buNone/>
            </a:pPr>
            <a:r>
              <a:rPr lang="en-GB" sz="2200">
                <a:solidFill>
                  <a:srgbClr val="000000"/>
                </a:solidFill>
              </a:rPr>
              <a:t>Nino, Koen, Zeno en Stijn</a:t>
            </a:r>
            <a:endParaRPr sz="2200">
              <a:solidFill>
                <a:srgbClr val="000000"/>
              </a:solidFill>
            </a:endParaRPr>
          </a:p>
        </p:txBody>
      </p:sp>
      <p:sp>
        <p:nvSpPr>
          <p:cNvPr id="101" name="Google Shape;10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Planning: use-cases en wireframes</a:t>
            </a:r>
            <a:endParaRPr/>
          </a:p>
        </p:txBody>
      </p:sp>
      <p:sp>
        <p:nvSpPr>
          <p:cNvPr id="165" name="Google Shape;165;p34"/>
          <p:cNvSpPr txBox="1"/>
          <p:nvPr>
            <p:ph idx="1" type="body"/>
          </p:nvPr>
        </p:nvSpPr>
        <p:spPr>
          <a:xfrm>
            <a:off x="311700" y="1152475"/>
            <a:ext cx="1775400" cy="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Beschrijving</a:t>
            </a:r>
            <a:r>
              <a:rPr lang="en-GB"/>
              <a:t>:</a:t>
            </a:r>
            <a:endParaRPr/>
          </a:p>
          <a:p>
            <a:pPr indent="0" lvl="0" marL="457200" rtl="0" algn="l">
              <a:spcBef>
                <a:spcPts val="1600"/>
              </a:spcBef>
              <a:spcAft>
                <a:spcPts val="0"/>
              </a:spcAft>
              <a:buNone/>
            </a:pPr>
            <a:r>
              <a:t/>
            </a:r>
            <a:endParaRPr/>
          </a:p>
          <a:p>
            <a:pPr indent="0" lvl="0" marL="0" rtl="0" algn="l">
              <a:spcBef>
                <a:spcPts val="0"/>
              </a:spcBef>
              <a:spcAft>
                <a:spcPts val="1600"/>
              </a:spcAft>
              <a:buNone/>
            </a:pPr>
            <a:r>
              <a:t/>
            </a:r>
            <a:endParaRPr/>
          </a:p>
        </p:txBody>
      </p:sp>
      <p:sp>
        <p:nvSpPr>
          <p:cNvPr id="166" name="Google Shape;166;p34"/>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Zeno</a:t>
            </a:r>
            <a:endParaRPr/>
          </a:p>
        </p:txBody>
      </p:sp>
      <p:sp>
        <p:nvSpPr>
          <p:cNvPr id="167" name="Google Shape;167;p34"/>
          <p:cNvSpPr txBox="1"/>
          <p:nvPr>
            <p:ph idx="1" type="body"/>
          </p:nvPr>
        </p:nvSpPr>
        <p:spPr>
          <a:xfrm>
            <a:off x="311700" y="1568875"/>
            <a:ext cx="4202700" cy="77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solidFill>
                  <a:schemeClr val="dk1"/>
                </a:solidFill>
              </a:rPr>
              <a:t>De gebruiker drukt op “planning” in de navigatiebalk.</a:t>
            </a:r>
            <a:endParaRPr/>
          </a:p>
          <a:p>
            <a:pPr indent="0" lvl="0" marL="457200" rtl="0" algn="l">
              <a:spcBef>
                <a:spcPts val="1600"/>
              </a:spcBef>
              <a:spcAft>
                <a:spcPts val="0"/>
              </a:spcAft>
              <a:buNone/>
            </a:pPr>
            <a:r>
              <a:t/>
            </a:r>
            <a:endParaRPr/>
          </a:p>
          <a:p>
            <a:pPr indent="0" lvl="0" marL="0" rtl="0" algn="l">
              <a:spcBef>
                <a:spcPts val="0"/>
              </a:spcBef>
              <a:spcAft>
                <a:spcPts val="1600"/>
              </a:spcAft>
              <a:buNone/>
            </a:pPr>
            <a:r>
              <a:t/>
            </a:r>
            <a:endParaRPr/>
          </a:p>
        </p:txBody>
      </p:sp>
      <p:pic>
        <p:nvPicPr>
          <p:cNvPr id="168" name="Google Shape;168;p34"/>
          <p:cNvPicPr preferRelativeResize="0"/>
          <p:nvPr/>
        </p:nvPicPr>
        <p:blipFill>
          <a:blip r:embed="rId3">
            <a:alphaModFix/>
          </a:blip>
          <a:stretch>
            <a:fillRect/>
          </a:stretch>
        </p:blipFill>
        <p:spPr>
          <a:xfrm>
            <a:off x="4451275" y="1065700"/>
            <a:ext cx="4658750" cy="4048351"/>
          </a:xfrm>
          <a:prstGeom prst="rect">
            <a:avLst/>
          </a:prstGeom>
          <a:noFill/>
          <a:ln>
            <a:noFill/>
          </a:ln>
        </p:spPr>
      </p:pic>
      <p:sp>
        <p:nvSpPr>
          <p:cNvPr id="169" name="Google Shape;169;p34"/>
          <p:cNvSpPr/>
          <p:nvPr/>
        </p:nvSpPr>
        <p:spPr>
          <a:xfrm>
            <a:off x="4484825" y="1369125"/>
            <a:ext cx="451500" cy="199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4"/>
          <p:cNvSpPr txBox="1"/>
          <p:nvPr>
            <p:ph idx="1" type="body"/>
          </p:nvPr>
        </p:nvSpPr>
        <p:spPr>
          <a:xfrm>
            <a:off x="311700"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GB">
                <a:solidFill>
                  <a:schemeClr val="dk1"/>
                </a:solidFill>
              </a:rPr>
              <a:t>Het systeem haalt de planning voor de reis op en toont voor elke dag een kaartje met compacte informatie op. Voor elk onvolledig ingevulde dag wordt er een melding naast het kaartje geplaatst.</a:t>
            </a:r>
            <a:endParaRPr/>
          </a:p>
          <a:p>
            <a:pPr indent="0" lvl="0" marL="457200" rtl="0" algn="l">
              <a:spcBef>
                <a:spcPts val="1600"/>
              </a:spcBef>
              <a:spcAft>
                <a:spcPts val="0"/>
              </a:spcAft>
              <a:buNone/>
            </a:pPr>
            <a:r>
              <a:t/>
            </a:r>
            <a:endParaRPr/>
          </a:p>
          <a:p>
            <a:pPr indent="0" lvl="0" marL="0" rtl="0" algn="l">
              <a:spcBef>
                <a:spcPts val="0"/>
              </a:spcBef>
              <a:spcAft>
                <a:spcPts val="1600"/>
              </a:spcAft>
              <a:buNone/>
            </a:pPr>
            <a:r>
              <a:t/>
            </a:r>
            <a:endParaRPr/>
          </a:p>
        </p:txBody>
      </p:sp>
      <p:sp>
        <p:nvSpPr>
          <p:cNvPr id="171" name="Google Shape;171;p34"/>
          <p:cNvSpPr txBox="1"/>
          <p:nvPr>
            <p:ph idx="1" type="body"/>
          </p:nvPr>
        </p:nvSpPr>
        <p:spPr>
          <a:xfrm>
            <a:off x="311700"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3"/>
            </a:pPr>
            <a:r>
              <a:rPr lang="en-GB">
                <a:solidFill>
                  <a:schemeClr val="dk1"/>
                </a:solidFill>
              </a:rPr>
              <a:t>De gebruiker klikt op “voeg planning toe”.</a:t>
            </a:r>
            <a:endParaRPr/>
          </a:p>
          <a:p>
            <a:pPr indent="0" lvl="0" marL="457200" rtl="0" algn="l">
              <a:spcBef>
                <a:spcPts val="1600"/>
              </a:spcBef>
              <a:spcAft>
                <a:spcPts val="0"/>
              </a:spcAft>
              <a:buNone/>
            </a:pPr>
            <a:r>
              <a:t/>
            </a:r>
            <a:endParaRPr/>
          </a:p>
          <a:p>
            <a:pPr indent="0" lvl="0" marL="0" rtl="0" algn="l">
              <a:spcBef>
                <a:spcPts val="0"/>
              </a:spcBef>
              <a:spcAft>
                <a:spcPts val="1600"/>
              </a:spcAft>
              <a:buNone/>
            </a:pPr>
            <a:r>
              <a:t/>
            </a:r>
            <a:endParaRPr/>
          </a:p>
        </p:txBody>
      </p:sp>
      <p:sp>
        <p:nvSpPr>
          <p:cNvPr id="172" name="Google Shape;172;p34"/>
          <p:cNvSpPr/>
          <p:nvPr/>
        </p:nvSpPr>
        <p:spPr>
          <a:xfrm>
            <a:off x="5244100" y="4607625"/>
            <a:ext cx="1187100" cy="247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4"/>
          <p:cNvSpPr txBox="1"/>
          <p:nvPr>
            <p:ph idx="1" type="body"/>
          </p:nvPr>
        </p:nvSpPr>
        <p:spPr>
          <a:xfrm>
            <a:off x="311700"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4"/>
            </a:pPr>
            <a:r>
              <a:rPr lang="en-GB">
                <a:solidFill>
                  <a:schemeClr val="dk1"/>
                </a:solidFill>
              </a:rPr>
              <a:t>Het systeem toont een pagina met lege invoervelden</a:t>
            </a:r>
            <a:r>
              <a:rPr lang="en-GB">
                <a:solidFill>
                  <a:schemeClr val="dk1"/>
                </a:solidFill>
              </a:rPr>
              <a:t>.</a:t>
            </a:r>
            <a:endParaRPr/>
          </a:p>
          <a:p>
            <a:pPr indent="0" lvl="0" marL="457200" rtl="0" algn="l">
              <a:spcBef>
                <a:spcPts val="1600"/>
              </a:spcBef>
              <a:spcAft>
                <a:spcPts val="0"/>
              </a:spcAft>
              <a:buNone/>
            </a:pPr>
            <a:r>
              <a:t/>
            </a:r>
            <a:endParaRPr/>
          </a:p>
          <a:p>
            <a:pPr indent="0" lvl="0" marL="0" rtl="0" algn="l">
              <a:spcBef>
                <a:spcPts val="0"/>
              </a:spcBef>
              <a:spcAft>
                <a:spcPts val="1600"/>
              </a:spcAft>
              <a:buNone/>
            </a:pPr>
            <a:r>
              <a:t/>
            </a:r>
            <a:endParaRPr/>
          </a:p>
        </p:txBody>
      </p:sp>
      <p:pic>
        <p:nvPicPr>
          <p:cNvPr id="174" name="Google Shape;174;p34"/>
          <p:cNvPicPr preferRelativeResize="0"/>
          <p:nvPr/>
        </p:nvPicPr>
        <p:blipFill>
          <a:blip r:embed="rId4">
            <a:alphaModFix/>
          </a:blip>
          <a:stretch>
            <a:fillRect/>
          </a:stretch>
        </p:blipFill>
        <p:spPr>
          <a:xfrm>
            <a:off x="4475800" y="1369125"/>
            <a:ext cx="4609700" cy="3402675"/>
          </a:xfrm>
          <a:prstGeom prst="rect">
            <a:avLst/>
          </a:prstGeom>
          <a:noFill/>
          <a:ln>
            <a:noFill/>
          </a:ln>
        </p:spPr>
      </p:pic>
      <p:sp>
        <p:nvSpPr>
          <p:cNvPr id="175" name="Google Shape;175;p34"/>
          <p:cNvSpPr txBox="1"/>
          <p:nvPr>
            <p:ph idx="1" type="body"/>
          </p:nvPr>
        </p:nvSpPr>
        <p:spPr>
          <a:xfrm>
            <a:off x="311700"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5"/>
            </a:pPr>
            <a:r>
              <a:rPr lang="en-GB">
                <a:solidFill>
                  <a:schemeClr val="dk1"/>
                </a:solidFill>
              </a:rPr>
              <a:t>De gebruiker vult de invoervelden in.</a:t>
            </a:r>
            <a:endParaRPr/>
          </a:p>
          <a:p>
            <a:pPr indent="0" lvl="0" marL="457200" rtl="0" algn="l">
              <a:spcBef>
                <a:spcPts val="0"/>
              </a:spcBef>
              <a:spcAft>
                <a:spcPts val="0"/>
              </a:spcAft>
              <a:buNone/>
            </a:pPr>
            <a:r>
              <a:t/>
            </a:r>
            <a:endParaRPr/>
          </a:p>
          <a:p>
            <a:pPr indent="0" lvl="0" marL="0" rtl="0" algn="l">
              <a:spcBef>
                <a:spcPts val="0"/>
              </a:spcBef>
              <a:spcAft>
                <a:spcPts val="1600"/>
              </a:spcAft>
              <a:buNone/>
            </a:pPr>
            <a:r>
              <a:t/>
            </a:r>
            <a:endParaRPr/>
          </a:p>
        </p:txBody>
      </p:sp>
      <p:sp>
        <p:nvSpPr>
          <p:cNvPr id="176" name="Google Shape;176;p34"/>
          <p:cNvSpPr txBox="1"/>
          <p:nvPr>
            <p:ph idx="1" type="body"/>
          </p:nvPr>
        </p:nvSpPr>
        <p:spPr>
          <a:xfrm>
            <a:off x="311700"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6"/>
            </a:pPr>
            <a:r>
              <a:rPr lang="en-GB">
                <a:solidFill>
                  <a:schemeClr val="dk1"/>
                </a:solidFill>
              </a:rPr>
              <a:t>De gebruiker drukt op “toevoegen”.</a:t>
            </a:r>
            <a:endParaRPr/>
          </a:p>
          <a:p>
            <a:pPr indent="0" lvl="0" marL="457200" rtl="0" algn="l">
              <a:spcBef>
                <a:spcPts val="1600"/>
              </a:spcBef>
              <a:spcAft>
                <a:spcPts val="0"/>
              </a:spcAft>
              <a:buNone/>
            </a:pPr>
            <a:r>
              <a:t/>
            </a:r>
            <a:endParaRPr/>
          </a:p>
          <a:p>
            <a:pPr indent="0" lvl="0" marL="0" rtl="0" algn="l">
              <a:spcBef>
                <a:spcPts val="0"/>
              </a:spcBef>
              <a:spcAft>
                <a:spcPts val="1600"/>
              </a:spcAft>
              <a:buNone/>
            </a:pPr>
            <a:r>
              <a:t/>
            </a:r>
            <a:endParaRPr/>
          </a:p>
        </p:txBody>
      </p:sp>
      <p:sp>
        <p:nvSpPr>
          <p:cNvPr id="177" name="Google Shape;177;p34"/>
          <p:cNvSpPr/>
          <p:nvPr/>
        </p:nvSpPr>
        <p:spPr>
          <a:xfrm>
            <a:off x="6521425" y="3785950"/>
            <a:ext cx="1187100" cy="247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4"/>
          <p:cNvSpPr txBox="1"/>
          <p:nvPr>
            <p:ph idx="1" type="body"/>
          </p:nvPr>
        </p:nvSpPr>
        <p:spPr>
          <a:xfrm>
            <a:off x="311700"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7"/>
            </a:pPr>
            <a:r>
              <a:rPr lang="en-GB">
                <a:solidFill>
                  <a:schemeClr val="dk1"/>
                </a:solidFill>
              </a:rPr>
              <a:t>Het systeem voegt a.d.h.v. de ingevulde velden een dagplanning toe en keert terug naar de pagina “planning”.</a:t>
            </a:r>
            <a:endParaRPr/>
          </a:p>
          <a:p>
            <a:pPr indent="0" lvl="0" marL="457200" rtl="0" algn="l">
              <a:spcBef>
                <a:spcPts val="0"/>
              </a:spcBef>
              <a:spcAft>
                <a:spcPts val="0"/>
              </a:spcAft>
              <a:buNone/>
            </a:pPr>
            <a:r>
              <a:t/>
            </a:r>
            <a:endParaRPr/>
          </a:p>
          <a:p>
            <a:pPr indent="0" lvl="0" marL="0" rtl="0" algn="l">
              <a:spcBef>
                <a:spcPts val="0"/>
              </a:spcBef>
              <a:spcAft>
                <a:spcPts val="1600"/>
              </a:spcAft>
              <a:buNone/>
            </a:pPr>
            <a:r>
              <a:t/>
            </a:r>
            <a:endParaRPr/>
          </a:p>
        </p:txBody>
      </p:sp>
      <p:sp>
        <p:nvSpPr>
          <p:cNvPr id="179" name="Google Shape;179;p34"/>
          <p:cNvSpPr txBox="1"/>
          <p:nvPr>
            <p:ph idx="1" type="body"/>
          </p:nvPr>
        </p:nvSpPr>
        <p:spPr>
          <a:xfrm>
            <a:off x="311700"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8"/>
            </a:pPr>
            <a:r>
              <a:rPr lang="en-GB">
                <a:solidFill>
                  <a:schemeClr val="dk1"/>
                </a:solidFill>
              </a:rPr>
              <a:t>Het systeem plaatst een waarschuwing naast de kaartjes die een onvolledig ingevulde planning voorstellen.</a:t>
            </a:r>
            <a:endParaRPr/>
          </a:p>
          <a:p>
            <a:pPr indent="0" lvl="0" marL="457200" rtl="0" algn="l">
              <a:spcBef>
                <a:spcPts val="0"/>
              </a:spcBef>
              <a:spcAft>
                <a:spcPts val="0"/>
              </a:spcAft>
              <a:buNone/>
            </a:pPr>
            <a:r>
              <a:t/>
            </a:r>
            <a:endParaRPr/>
          </a:p>
          <a:p>
            <a:pPr indent="0" lvl="0" marL="0" rtl="0" algn="l">
              <a:spcBef>
                <a:spcPts val="0"/>
              </a:spcBef>
              <a:spcAft>
                <a:spcPts val="1600"/>
              </a:spcAft>
              <a:buNone/>
            </a:pPr>
            <a:r>
              <a:t/>
            </a:r>
            <a:endParaRPr/>
          </a:p>
        </p:txBody>
      </p:sp>
      <p:sp>
        <p:nvSpPr>
          <p:cNvPr id="180" name="Google Shape;180;p34"/>
          <p:cNvSpPr txBox="1"/>
          <p:nvPr>
            <p:ph idx="1" type="body"/>
          </p:nvPr>
        </p:nvSpPr>
        <p:spPr>
          <a:xfrm>
            <a:off x="273100"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GB">
                <a:solidFill>
                  <a:schemeClr val="dk1"/>
                </a:solidFill>
              </a:rPr>
              <a:t>Uitzonderingen</a:t>
            </a:r>
            <a:r>
              <a:rPr lang="en-GB">
                <a:solidFill>
                  <a:schemeClr val="dk1"/>
                </a:solidFill>
              </a:rPr>
              <a:t>: de database is niet verbonden</a:t>
            </a:r>
            <a:endParaRPr>
              <a:solidFill>
                <a:schemeClr val="dk1"/>
              </a:solidFill>
            </a:endParaRPr>
          </a:p>
          <a:p>
            <a:pPr indent="-342900" lvl="0" marL="457200" rtl="0" algn="l">
              <a:spcBef>
                <a:spcPts val="0"/>
              </a:spcBef>
              <a:spcAft>
                <a:spcPts val="0"/>
              </a:spcAft>
              <a:buClr>
                <a:schemeClr val="dk1"/>
              </a:buClr>
              <a:buSzPts val="1800"/>
              <a:buChar char="●"/>
            </a:pPr>
            <a:r>
              <a:rPr b="1" lang="en-GB">
                <a:solidFill>
                  <a:schemeClr val="dk1"/>
                </a:solidFill>
              </a:rPr>
              <a:t>Resultaat</a:t>
            </a:r>
            <a:r>
              <a:rPr lang="en-GB">
                <a:solidFill>
                  <a:schemeClr val="dk1"/>
                </a:solidFill>
              </a:rPr>
              <a:t>: Er is een dagplanning toegevoegd in de database.</a:t>
            </a:r>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xit" presetID="10" presetSubtype="0">
                                  <p:stCondLst>
                                    <p:cond delay="0"/>
                                  </p:stCondLst>
                                  <p:childTnLst>
                                    <p:animEffect filter="fade" transition="out">
                                      <p:cBhvr>
                                        <p:cTn dur="1000"/>
                                        <p:tgtEl>
                                          <p:spTgt spid="167"/>
                                        </p:tgtEl>
                                      </p:cBhvr>
                                    </p:animEffect>
                                    <p:set>
                                      <p:cBhvr>
                                        <p:cTn dur="1" fill="hold">
                                          <p:stCondLst>
                                            <p:cond delay="1000"/>
                                          </p:stCondLst>
                                        </p:cTn>
                                        <p:tgtEl>
                                          <p:spTgt spid="16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69"/>
                                        </p:tgtEl>
                                      </p:cBhvr>
                                    </p:animEffect>
                                    <p:set>
                                      <p:cBhvr>
                                        <p:cTn dur="1" fill="hold">
                                          <p:stCondLst>
                                            <p:cond delay="1000"/>
                                          </p:stCondLst>
                                        </p:cTn>
                                        <p:tgtEl>
                                          <p:spTgt spid="1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xit" presetID="10" presetSubtype="0">
                                  <p:stCondLst>
                                    <p:cond delay="0"/>
                                  </p:stCondLst>
                                  <p:childTnLst>
                                    <p:animEffect filter="fade" transition="out">
                                      <p:cBhvr>
                                        <p:cTn dur="1000"/>
                                        <p:tgtEl>
                                          <p:spTgt spid="170"/>
                                        </p:tgtEl>
                                      </p:cBhvr>
                                    </p:animEffect>
                                    <p:set>
                                      <p:cBhvr>
                                        <p:cTn dur="1" fill="hold">
                                          <p:stCondLst>
                                            <p:cond delay="1000"/>
                                          </p:stCondLst>
                                        </p:cTn>
                                        <p:tgtEl>
                                          <p:spTgt spid="17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xit" presetID="10" presetSubtype="0">
                                  <p:stCondLst>
                                    <p:cond delay="0"/>
                                  </p:stCondLst>
                                  <p:childTnLst>
                                    <p:animEffect filter="fade" transition="out">
                                      <p:cBhvr>
                                        <p:cTn dur="1000"/>
                                        <p:tgtEl>
                                          <p:spTgt spid="171"/>
                                        </p:tgtEl>
                                      </p:cBhvr>
                                    </p:animEffect>
                                    <p:set>
                                      <p:cBhvr>
                                        <p:cTn dur="1" fill="hold">
                                          <p:stCondLst>
                                            <p:cond delay="1000"/>
                                          </p:stCondLst>
                                        </p:cTn>
                                        <p:tgtEl>
                                          <p:spTgt spid="1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72"/>
                                        </p:tgtEl>
                                      </p:cBhvr>
                                    </p:animEffect>
                                    <p:set>
                                      <p:cBhvr>
                                        <p:cTn dur="1" fill="hold">
                                          <p:stCondLst>
                                            <p:cond delay="1000"/>
                                          </p:stCondLst>
                                        </p:cTn>
                                        <p:tgtEl>
                                          <p:spTgt spid="1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68"/>
                                        </p:tgtEl>
                                      </p:cBhvr>
                                    </p:animEffect>
                                    <p:set>
                                      <p:cBhvr>
                                        <p:cTn dur="1" fill="hold">
                                          <p:stCondLst>
                                            <p:cond delay="1000"/>
                                          </p:stCondLst>
                                        </p:cTn>
                                        <p:tgtEl>
                                          <p:spTgt spid="16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xit" presetID="10" presetSubtype="0">
                                  <p:stCondLst>
                                    <p:cond delay="0"/>
                                  </p:stCondLst>
                                  <p:childTnLst>
                                    <p:animEffect filter="fade" transition="out">
                                      <p:cBhvr>
                                        <p:cTn dur="1000"/>
                                        <p:tgtEl>
                                          <p:spTgt spid="173"/>
                                        </p:tgtEl>
                                      </p:cBhvr>
                                    </p:animEffect>
                                    <p:set>
                                      <p:cBhvr>
                                        <p:cTn dur="1" fill="hold">
                                          <p:stCondLst>
                                            <p:cond delay="1000"/>
                                          </p:stCondLst>
                                        </p:cTn>
                                        <p:tgtEl>
                                          <p:spTgt spid="1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xit" presetID="10" presetSubtype="0">
                                  <p:stCondLst>
                                    <p:cond delay="0"/>
                                  </p:stCondLst>
                                  <p:childTnLst>
                                    <p:animEffect filter="fade" transition="out">
                                      <p:cBhvr>
                                        <p:cTn dur="1000"/>
                                        <p:tgtEl>
                                          <p:spTgt spid="175"/>
                                        </p:tgtEl>
                                      </p:cBhvr>
                                    </p:animEffect>
                                    <p:set>
                                      <p:cBhvr>
                                        <p:cTn dur="1" fill="hold">
                                          <p:stCondLst>
                                            <p:cond delay="1000"/>
                                          </p:stCondLst>
                                        </p:cTn>
                                        <p:tgtEl>
                                          <p:spTgt spid="17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xit" presetID="10" presetSubtype="0">
                                  <p:stCondLst>
                                    <p:cond delay="0"/>
                                  </p:stCondLst>
                                  <p:childTnLst>
                                    <p:animEffect filter="fade" transition="out">
                                      <p:cBhvr>
                                        <p:cTn dur="1000"/>
                                        <p:tgtEl>
                                          <p:spTgt spid="176"/>
                                        </p:tgtEl>
                                      </p:cBhvr>
                                    </p:animEffect>
                                    <p:set>
                                      <p:cBhvr>
                                        <p:cTn dur="1" fill="hold">
                                          <p:stCondLst>
                                            <p:cond delay="1000"/>
                                          </p:stCondLst>
                                        </p:cTn>
                                        <p:tgtEl>
                                          <p:spTgt spid="17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77"/>
                                        </p:tgtEl>
                                      </p:cBhvr>
                                    </p:animEffect>
                                    <p:set>
                                      <p:cBhvr>
                                        <p:cTn dur="1" fill="hold">
                                          <p:stCondLst>
                                            <p:cond delay="1000"/>
                                          </p:stCondLst>
                                        </p:cTn>
                                        <p:tgtEl>
                                          <p:spTgt spid="1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74"/>
                                        </p:tgtEl>
                                      </p:cBhvr>
                                    </p:animEffect>
                                    <p:set>
                                      <p:cBhvr>
                                        <p:cTn dur="1" fill="hold">
                                          <p:stCondLst>
                                            <p:cond delay="1000"/>
                                          </p:stCondLst>
                                        </p:cTn>
                                        <p:tgtEl>
                                          <p:spTgt spid="17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xit" presetID="10" presetSubtype="0">
                                  <p:stCondLst>
                                    <p:cond delay="0"/>
                                  </p:stCondLst>
                                  <p:childTnLst>
                                    <p:animEffect filter="fade" transition="out">
                                      <p:cBhvr>
                                        <p:cTn dur="1000"/>
                                        <p:tgtEl>
                                          <p:spTgt spid="178"/>
                                        </p:tgtEl>
                                      </p:cBhvr>
                                    </p:animEffect>
                                    <p:set>
                                      <p:cBhvr>
                                        <p:cTn dur="1" fill="hold">
                                          <p:stCondLst>
                                            <p:cond delay="1000"/>
                                          </p:stCondLst>
                                        </p:cTn>
                                        <p:tgtEl>
                                          <p:spTgt spid="1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xit" presetID="10" presetSubtype="0">
                                  <p:stCondLst>
                                    <p:cond delay="0"/>
                                  </p:stCondLst>
                                  <p:childTnLst>
                                    <p:animEffect filter="fade" transition="out">
                                      <p:cBhvr>
                                        <p:cTn dur="1000"/>
                                        <p:tgtEl>
                                          <p:spTgt spid="179"/>
                                        </p:tgtEl>
                                      </p:cBhvr>
                                    </p:animEffect>
                                    <p:set>
                                      <p:cBhvr>
                                        <p:cTn dur="1" fill="hold">
                                          <p:stCondLst>
                                            <p:cond delay="1000"/>
                                          </p:stCondLst>
                                        </p:cTn>
                                        <p:tgtEl>
                                          <p:spTgt spid="1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65"/>
                                        </p:tgtEl>
                                      </p:cBhvr>
                                    </p:animEffect>
                                    <p:set>
                                      <p:cBhvr>
                                        <p:cTn dur="1" fill="hold">
                                          <p:stCondLst>
                                            <p:cond delay="1000"/>
                                          </p:stCondLst>
                                        </p:cTn>
                                        <p:tgtEl>
                                          <p:spTgt spid="16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Planning: use-cases en wireframes</a:t>
            </a:r>
            <a:endParaRPr>
              <a:solidFill>
                <a:schemeClr val="dk1"/>
              </a:solidFill>
            </a:endParaRPr>
          </a:p>
          <a:p>
            <a:pPr indent="0" lvl="0" marL="0" rtl="0" algn="l">
              <a:spcBef>
                <a:spcPts val="0"/>
              </a:spcBef>
              <a:spcAft>
                <a:spcPts val="0"/>
              </a:spcAft>
              <a:buNone/>
            </a:pPr>
            <a:r>
              <a:t/>
            </a:r>
            <a:endParaRPr/>
          </a:p>
        </p:txBody>
      </p:sp>
      <p:sp>
        <p:nvSpPr>
          <p:cNvPr id="186" name="Google Shape;18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Use-case: planning wijzigen</a:t>
            </a:r>
            <a:endParaRPr>
              <a:solidFill>
                <a:schemeClr val="dk1"/>
              </a:solidFill>
            </a:endParaRPr>
          </a:p>
          <a:p>
            <a:pPr indent="-342900" lvl="0" marL="457200" rtl="0" algn="l">
              <a:lnSpc>
                <a:spcPct val="100000"/>
              </a:lnSpc>
              <a:spcBef>
                <a:spcPts val="1600"/>
              </a:spcBef>
              <a:spcAft>
                <a:spcPts val="0"/>
              </a:spcAft>
              <a:buClr>
                <a:schemeClr val="dk1"/>
              </a:buClr>
              <a:buSzPts val="1800"/>
              <a:buChar char="●"/>
            </a:pPr>
            <a:r>
              <a:rPr b="1" lang="en-GB">
                <a:solidFill>
                  <a:schemeClr val="dk1"/>
                </a:solidFill>
              </a:rPr>
              <a:t>Naam</a:t>
            </a:r>
            <a:r>
              <a:rPr lang="en-GB">
                <a:solidFill>
                  <a:schemeClr val="dk1"/>
                </a:solidFill>
              </a:rPr>
              <a:t>: planning wijzigen</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b="1" lang="en-GB">
                <a:solidFill>
                  <a:schemeClr val="dk1"/>
                </a:solidFill>
              </a:rPr>
              <a:t>Samenvatting</a:t>
            </a:r>
            <a:r>
              <a:rPr lang="en-GB">
                <a:solidFill>
                  <a:schemeClr val="dk1"/>
                </a:solidFill>
              </a:rPr>
              <a:t>: De organisator kan een dagplanning wijzigen</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b="1" lang="en-GB">
                <a:solidFill>
                  <a:schemeClr val="dk1"/>
                </a:solidFill>
              </a:rPr>
              <a:t>Actoren</a:t>
            </a:r>
            <a:r>
              <a:rPr lang="en-GB">
                <a:solidFill>
                  <a:schemeClr val="dk1"/>
                </a:solidFill>
              </a:rPr>
              <a:t>:  De gebruiker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b="1" lang="en-GB">
                <a:solidFill>
                  <a:schemeClr val="dk1"/>
                </a:solidFill>
              </a:rPr>
              <a:t>Aannamen</a:t>
            </a:r>
            <a:r>
              <a:rPr lang="en-GB">
                <a:solidFill>
                  <a:schemeClr val="dk1"/>
                </a:solidFill>
              </a:rPr>
              <a:t>: De gebruiker is in het systeem gekend en ingelogd als organisator</a:t>
            </a:r>
            <a:endParaRPr/>
          </a:p>
        </p:txBody>
      </p:sp>
      <p:sp>
        <p:nvSpPr>
          <p:cNvPr id="187" name="Google Shape;187;p35"/>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Zeno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Planning: use-cases en wireframes</a:t>
            </a:r>
            <a:endParaRPr/>
          </a:p>
        </p:txBody>
      </p:sp>
      <p:sp>
        <p:nvSpPr>
          <p:cNvPr id="193" name="Google Shape;193;p36"/>
          <p:cNvSpPr txBox="1"/>
          <p:nvPr>
            <p:ph idx="1" type="body"/>
          </p:nvPr>
        </p:nvSpPr>
        <p:spPr>
          <a:xfrm>
            <a:off x="311700" y="1152475"/>
            <a:ext cx="1775400" cy="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Beschrijving</a:t>
            </a:r>
            <a:r>
              <a:rPr lang="en-GB"/>
              <a:t>:</a:t>
            </a:r>
            <a:endParaRPr/>
          </a:p>
          <a:p>
            <a:pPr indent="0" lvl="0" marL="457200" rtl="0" algn="l">
              <a:spcBef>
                <a:spcPts val="1600"/>
              </a:spcBef>
              <a:spcAft>
                <a:spcPts val="0"/>
              </a:spcAft>
              <a:buNone/>
            </a:pPr>
            <a:r>
              <a:t/>
            </a:r>
            <a:endParaRPr/>
          </a:p>
          <a:p>
            <a:pPr indent="0" lvl="0" marL="0" rtl="0" algn="l">
              <a:spcBef>
                <a:spcPts val="0"/>
              </a:spcBef>
              <a:spcAft>
                <a:spcPts val="1600"/>
              </a:spcAft>
              <a:buNone/>
            </a:pPr>
            <a:r>
              <a:t/>
            </a:r>
            <a:endParaRPr/>
          </a:p>
        </p:txBody>
      </p:sp>
      <p:sp>
        <p:nvSpPr>
          <p:cNvPr id="194" name="Google Shape;194;p36"/>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Zeno</a:t>
            </a:r>
            <a:endParaRPr/>
          </a:p>
        </p:txBody>
      </p:sp>
      <p:sp>
        <p:nvSpPr>
          <p:cNvPr id="195" name="Google Shape;195;p36"/>
          <p:cNvSpPr txBox="1"/>
          <p:nvPr>
            <p:ph idx="1" type="body"/>
          </p:nvPr>
        </p:nvSpPr>
        <p:spPr>
          <a:xfrm>
            <a:off x="311700" y="1568875"/>
            <a:ext cx="4202700" cy="77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solidFill>
                  <a:schemeClr val="dk1"/>
                </a:solidFill>
              </a:rPr>
              <a:t>De gebruiker drukt op “planning” in de navigatiebalk.</a:t>
            </a:r>
            <a:endParaRPr/>
          </a:p>
          <a:p>
            <a:pPr indent="0" lvl="0" marL="457200" rtl="0" algn="l">
              <a:spcBef>
                <a:spcPts val="1600"/>
              </a:spcBef>
              <a:spcAft>
                <a:spcPts val="0"/>
              </a:spcAft>
              <a:buNone/>
            </a:pPr>
            <a:r>
              <a:t/>
            </a:r>
            <a:endParaRPr/>
          </a:p>
          <a:p>
            <a:pPr indent="0" lvl="0" marL="0" rtl="0" algn="l">
              <a:spcBef>
                <a:spcPts val="0"/>
              </a:spcBef>
              <a:spcAft>
                <a:spcPts val="1600"/>
              </a:spcAft>
              <a:buNone/>
            </a:pPr>
            <a:r>
              <a:t/>
            </a:r>
            <a:endParaRPr/>
          </a:p>
        </p:txBody>
      </p:sp>
      <p:pic>
        <p:nvPicPr>
          <p:cNvPr id="196" name="Google Shape;196;p36"/>
          <p:cNvPicPr preferRelativeResize="0"/>
          <p:nvPr/>
        </p:nvPicPr>
        <p:blipFill>
          <a:blip r:embed="rId3">
            <a:alphaModFix/>
          </a:blip>
          <a:stretch>
            <a:fillRect/>
          </a:stretch>
        </p:blipFill>
        <p:spPr>
          <a:xfrm>
            <a:off x="4451275" y="1065700"/>
            <a:ext cx="4658750" cy="4048351"/>
          </a:xfrm>
          <a:prstGeom prst="rect">
            <a:avLst/>
          </a:prstGeom>
          <a:noFill/>
          <a:ln>
            <a:noFill/>
          </a:ln>
        </p:spPr>
      </p:pic>
      <p:sp>
        <p:nvSpPr>
          <p:cNvPr id="197" name="Google Shape;197;p36"/>
          <p:cNvSpPr/>
          <p:nvPr/>
        </p:nvSpPr>
        <p:spPr>
          <a:xfrm>
            <a:off x="4484825" y="1369125"/>
            <a:ext cx="451500" cy="199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6"/>
          <p:cNvSpPr txBox="1"/>
          <p:nvPr>
            <p:ph idx="1" type="body"/>
          </p:nvPr>
        </p:nvSpPr>
        <p:spPr>
          <a:xfrm>
            <a:off x="311700"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GB">
                <a:solidFill>
                  <a:schemeClr val="dk1"/>
                </a:solidFill>
              </a:rPr>
              <a:t>Het systeem haalt de planning voor de reis op en toont voor elke dag een kaartje met compacte informatie op. Voor elk onvolledig ingevulde dag wordt er een melding naast het kaartje geplaatst.</a:t>
            </a:r>
            <a:endParaRPr/>
          </a:p>
          <a:p>
            <a:pPr indent="0" lvl="0" marL="457200" rtl="0" algn="l">
              <a:spcBef>
                <a:spcPts val="1600"/>
              </a:spcBef>
              <a:spcAft>
                <a:spcPts val="0"/>
              </a:spcAft>
              <a:buNone/>
            </a:pPr>
            <a:r>
              <a:t/>
            </a:r>
            <a:endParaRPr/>
          </a:p>
          <a:p>
            <a:pPr indent="0" lvl="0" marL="0" rtl="0" algn="l">
              <a:spcBef>
                <a:spcPts val="0"/>
              </a:spcBef>
              <a:spcAft>
                <a:spcPts val="1600"/>
              </a:spcAft>
              <a:buNone/>
            </a:pPr>
            <a:r>
              <a:t/>
            </a:r>
            <a:endParaRPr/>
          </a:p>
        </p:txBody>
      </p:sp>
      <p:sp>
        <p:nvSpPr>
          <p:cNvPr id="199" name="Google Shape;199;p36"/>
          <p:cNvSpPr txBox="1"/>
          <p:nvPr>
            <p:ph idx="1" type="body"/>
          </p:nvPr>
        </p:nvSpPr>
        <p:spPr>
          <a:xfrm>
            <a:off x="311700"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3"/>
            </a:pPr>
            <a:r>
              <a:rPr lang="en-GB">
                <a:solidFill>
                  <a:schemeClr val="dk1"/>
                </a:solidFill>
              </a:rPr>
              <a:t>De gebruiker klikt op “wijzig planning” van een kaartje.</a:t>
            </a:r>
            <a:endParaRPr/>
          </a:p>
          <a:p>
            <a:pPr indent="0" lvl="0" marL="457200" rtl="0" algn="l">
              <a:spcBef>
                <a:spcPts val="1600"/>
              </a:spcBef>
              <a:spcAft>
                <a:spcPts val="0"/>
              </a:spcAft>
              <a:buNone/>
            </a:pPr>
            <a:r>
              <a:t/>
            </a:r>
            <a:endParaRPr/>
          </a:p>
          <a:p>
            <a:pPr indent="0" lvl="0" marL="0" rtl="0" algn="l">
              <a:spcBef>
                <a:spcPts val="0"/>
              </a:spcBef>
              <a:spcAft>
                <a:spcPts val="1600"/>
              </a:spcAft>
              <a:buNone/>
            </a:pPr>
            <a:r>
              <a:t/>
            </a:r>
            <a:endParaRPr/>
          </a:p>
        </p:txBody>
      </p:sp>
      <p:sp>
        <p:nvSpPr>
          <p:cNvPr id="200" name="Google Shape;200;p36"/>
          <p:cNvSpPr/>
          <p:nvPr/>
        </p:nvSpPr>
        <p:spPr>
          <a:xfrm>
            <a:off x="5244100" y="2069175"/>
            <a:ext cx="1246200" cy="416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6"/>
          <p:cNvSpPr txBox="1"/>
          <p:nvPr>
            <p:ph idx="1" type="body"/>
          </p:nvPr>
        </p:nvSpPr>
        <p:spPr>
          <a:xfrm>
            <a:off x="311700" y="1568925"/>
            <a:ext cx="42324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4"/>
            </a:pPr>
            <a:r>
              <a:rPr lang="en-GB">
                <a:solidFill>
                  <a:schemeClr val="dk1"/>
                </a:solidFill>
              </a:rPr>
              <a:t>Het systeem toont een pagina met ingevulde invoervelden a.d.h.v. het geselecteerde kaartje.</a:t>
            </a:r>
            <a:endParaRPr/>
          </a:p>
          <a:p>
            <a:pPr indent="0" lvl="0" marL="457200" rtl="0" algn="l">
              <a:spcBef>
                <a:spcPts val="0"/>
              </a:spcBef>
              <a:spcAft>
                <a:spcPts val="0"/>
              </a:spcAft>
              <a:buNone/>
            </a:pPr>
            <a:r>
              <a:t/>
            </a:r>
            <a:endParaRPr/>
          </a:p>
          <a:p>
            <a:pPr indent="0" lvl="0" marL="0" rtl="0" algn="l">
              <a:spcBef>
                <a:spcPts val="0"/>
              </a:spcBef>
              <a:spcAft>
                <a:spcPts val="1600"/>
              </a:spcAft>
              <a:buNone/>
            </a:pPr>
            <a:r>
              <a:t/>
            </a:r>
            <a:endParaRPr/>
          </a:p>
        </p:txBody>
      </p:sp>
      <p:pic>
        <p:nvPicPr>
          <p:cNvPr id="202" name="Google Shape;202;p36"/>
          <p:cNvPicPr preferRelativeResize="0"/>
          <p:nvPr/>
        </p:nvPicPr>
        <p:blipFill>
          <a:blip r:embed="rId4">
            <a:alphaModFix/>
          </a:blip>
          <a:stretch>
            <a:fillRect/>
          </a:stretch>
        </p:blipFill>
        <p:spPr>
          <a:xfrm>
            <a:off x="4475800" y="1369125"/>
            <a:ext cx="4609700" cy="3402675"/>
          </a:xfrm>
          <a:prstGeom prst="rect">
            <a:avLst/>
          </a:prstGeom>
          <a:noFill/>
          <a:ln>
            <a:noFill/>
          </a:ln>
        </p:spPr>
      </p:pic>
      <p:sp>
        <p:nvSpPr>
          <p:cNvPr id="203" name="Google Shape;203;p36"/>
          <p:cNvSpPr txBox="1"/>
          <p:nvPr>
            <p:ph idx="1" type="body"/>
          </p:nvPr>
        </p:nvSpPr>
        <p:spPr>
          <a:xfrm>
            <a:off x="326550"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startAt="5"/>
            </a:pPr>
            <a:r>
              <a:rPr lang="en-GB">
                <a:solidFill>
                  <a:schemeClr val="dk1"/>
                </a:solidFill>
              </a:rPr>
              <a:t>De gebruiker past de invoervelden aan.</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p>
          <a:p>
            <a:pPr indent="0" lvl="0" marL="0" rtl="0" algn="l">
              <a:spcBef>
                <a:spcPts val="0"/>
              </a:spcBef>
              <a:spcAft>
                <a:spcPts val="1600"/>
              </a:spcAft>
              <a:buNone/>
            </a:pPr>
            <a:r>
              <a:t/>
            </a:r>
            <a:endParaRPr/>
          </a:p>
        </p:txBody>
      </p:sp>
      <p:sp>
        <p:nvSpPr>
          <p:cNvPr id="204" name="Google Shape;204;p36"/>
          <p:cNvSpPr txBox="1"/>
          <p:nvPr>
            <p:ph idx="1" type="body"/>
          </p:nvPr>
        </p:nvSpPr>
        <p:spPr>
          <a:xfrm>
            <a:off x="311700"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6"/>
            </a:pPr>
            <a:r>
              <a:rPr lang="en-GB">
                <a:solidFill>
                  <a:schemeClr val="dk1"/>
                </a:solidFill>
              </a:rPr>
              <a:t>De gebruiker drukt op “opslaan”.</a:t>
            </a:r>
            <a:endParaRPr/>
          </a:p>
          <a:p>
            <a:pPr indent="0" lvl="0" marL="457200" rtl="0" algn="l">
              <a:spcBef>
                <a:spcPts val="1600"/>
              </a:spcBef>
              <a:spcAft>
                <a:spcPts val="0"/>
              </a:spcAft>
              <a:buNone/>
            </a:pPr>
            <a:r>
              <a:t/>
            </a:r>
            <a:endParaRPr/>
          </a:p>
          <a:p>
            <a:pPr indent="0" lvl="0" marL="0" rtl="0" algn="l">
              <a:spcBef>
                <a:spcPts val="0"/>
              </a:spcBef>
              <a:spcAft>
                <a:spcPts val="1600"/>
              </a:spcAft>
              <a:buNone/>
            </a:pPr>
            <a:r>
              <a:t/>
            </a:r>
            <a:endParaRPr/>
          </a:p>
        </p:txBody>
      </p:sp>
      <p:sp>
        <p:nvSpPr>
          <p:cNvPr id="205" name="Google Shape;205;p36"/>
          <p:cNvSpPr/>
          <p:nvPr/>
        </p:nvSpPr>
        <p:spPr>
          <a:xfrm>
            <a:off x="6521425" y="3785950"/>
            <a:ext cx="1187100" cy="247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6"/>
          <p:cNvSpPr txBox="1"/>
          <p:nvPr>
            <p:ph idx="1" type="body"/>
          </p:nvPr>
        </p:nvSpPr>
        <p:spPr>
          <a:xfrm>
            <a:off x="326550"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7"/>
            </a:pPr>
            <a:r>
              <a:rPr lang="en-GB">
                <a:solidFill>
                  <a:schemeClr val="dk1"/>
                </a:solidFill>
              </a:rPr>
              <a:t>Het systeem wijzigt a.d.h.v. de ingevulde velden de dagplanning aan en keert terug naar de pagina “planning”.</a:t>
            </a:r>
            <a:endParaRPr/>
          </a:p>
          <a:p>
            <a:pPr indent="0" lvl="0" marL="457200" rtl="0" algn="l">
              <a:spcBef>
                <a:spcPts val="0"/>
              </a:spcBef>
              <a:spcAft>
                <a:spcPts val="0"/>
              </a:spcAft>
              <a:buNone/>
            </a:pPr>
            <a:r>
              <a:t/>
            </a:r>
            <a:endParaRPr/>
          </a:p>
          <a:p>
            <a:pPr indent="0" lvl="0" marL="0" rtl="0" algn="l">
              <a:spcBef>
                <a:spcPts val="0"/>
              </a:spcBef>
              <a:spcAft>
                <a:spcPts val="1600"/>
              </a:spcAft>
              <a:buNone/>
            </a:pPr>
            <a:r>
              <a:t/>
            </a:r>
            <a:endParaRPr/>
          </a:p>
        </p:txBody>
      </p:sp>
      <p:sp>
        <p:nvSpPr>
          <p:cNvPr id="207" name="Google Shape;207;p36"/>
          <p:cNvSpPr txBox="1"/>
          <p:nvPr>
            <p:ph idx="1" type="body"/>
          </p:nvPr>
        </p:nvSpPr>
        <p:spPr>
          <a:xfrm>
            <a:off x="311700"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8"/>
            </a:pPr>
            <a:r>
              <a:rPr lang="en-GB">
                <a:solidFill>
                  <a:schemeClr val="dk1"/>
                </a:solidFill>
              </a:rPr>
              <a:t>Het systeem plaatst een waarschuwing naast de kaartjes die een onvolledig ingevulde planning voorstellen.</a:t>
            </a:r>
            <a:endParaRPr/>
          </a:p>
          <a:p>
            <a:pPr indent="0" lvl="0" marL="457200" rtl="0" algn="l">
              <a:spcBef>
                <a:spcPts val="0"/>
              </a:spcBef>
              <a:spcAft>
                <a:spcPts val="0"/>
              </a:spcAft>
              <a:buNone/>
            </a:pPr>
            <a:r>
              <a:t/>
            </a:r>
            <a:endParaRPr/>
          </a:p>
          <a:p>
            <a:pPr indent="0" lvl="0" marL="0" rtl="0" algn="l">
              <a:spcBef>
                <a:spcPts val="0"/>
              </a:spcBef>
              <a:spcAft>
                <a:spcPts val="1600"/>
              </a:spcAft>
              <a:buNone/>
            </a:pPr>
            <a:r>
              <a:t/>
            </a:r>
            <a:endParaRPr/>
          </a:p>
        </p:txBody>
      </p:sp>
      <p:sp>
        <p:nvSpPr>
          <p:cNvPr id="208" name="Google Shape;208;p36"/>
          <p:cNvSpPr txBox="1"/>
          <p:nvPr>
            <p:ph idx="1" type="body"/>
          </p:nvPr>
        </p:nvSpPr>
        <p:spPr>
          <a:xfrm>
            <a:off x="273100"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GB">
                <a:solidFill>
                  <a:schemeClr val="dk1"/>
                </a:solidFill>
              </a:rPr>
              <a:t>Uitzonderingen</a:t>
            </a:r>
            <a:r>
              <a:rPr lang="en-GB">
                <a:solidFill>
                  <a:schemeClr val="dk1"/>
                </a:solidFill>
              </a:rPr>
              <a:t>: de database is niet verbonden</a:t>
            </a:r>
            <a:endParaRPr>
              <a:solidFill>
                <a:schemeClr val="dk1"/>
              </a:solidFill>
            </a:endParaRPr>
          </a:p>
          <a:p>
            <a:pPr indent="-342900" lvl="0" marL="457200" rtl="0" algn="l">
              <a:spcBef>
                <a:spcPts val="0"/>
              </a:spcBef>
              <a:spcAft>
                <a:spcPts val="0"/>
              </a:spcAft>
              <a:buClr>
                <a:schemeClr val="dk1"/>
              </a:buClr>
              <a:buSzPts val="1800"/>
              <a:buChar char="●"/>
            </a:pPr>
            <a:r>
              <a:rPr b="1" lang="en-GB">
                <a:solidFill>
                  <a:schemeClr val="dk1"/>
                </a:solidFill>
              </a:rPr>
              <a:t>Resultaat</a:t>
            </a:r>
            <a:r>
              <a:rPr lang="en-GB">
                <a:solidFill>
                  <a:schemeClr val="dk1"/>
                </a:solidFill>
              </a:rPr>
              <a:t>: Er is een dagplanning gewijzigd in de database.</a:t>
            </a:r>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xit" presetID="10" presetSubtype="0">
                                  <p:stCondLst>
                                    <p:cond delay="0"/>
                                  </p:stCondLst>
                                  <p:childTnLst>
                                    <p:animEffect filter="fade" transition="out">
                                      <p:cBhvr>
                                        <p:cTn dur="1000"/>
                                        <p:tgtEl>
                                          <p:spTgt spid="195"/>
                                        </p:tgtEl>
                                      </p:cBhvr>
                                    </p:animEffect>
                                    <p:set>
                                      <p:cBhvr>
                                        <p:cTn dur="1" fill="hold">
                                          <p:stCondLst>
                                            <p:cond delay="1000"/>
                                          </p:stCondLst>
                                        </p:cTn>
                                        <p:tgtEl>
                                          <p:spTgt spid="1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7"/>
                                        </p:tgtEl>
                                      </p:cBhvr>
                                    </p:animEffect>
                                    <p:set>
                                      <p:cBhvr>
                                        <p:cTn dur="1" fill="hold">
                                          <p:stCondLst>
                                            <p:cond delay="1000"/>
                                          </p:stCondLst>
                                        </p:cTn>
                                        <p:tgtEl>
                                          <p:spTgt spid="19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xit" presetID="10" presetSubtype="0">
                                  <p:stCondLst>
                                    <p:cond delay="0"/>
                                  </p:stCondLst>
                                  <p:childTnLst>
                                    <p:animEffect filter="fade" transition="out">
                                      <p:cBhvr>
                                        <p:cTn dur="1000"/>
                                        <p:tgtEl>
                                          <p:spTgt spid="198"/>
                                        </p:tgtEl>
                                      </p:cBhvr>
                                    </p:animEffect>
                                    <p:set>
                                      <p:cBhvr>
                                        <p:cTn dur="1" fill="hold">
                                          <p:stCondLst>
                                            <p:cond delay="1000"/>
                                          </p:stCondLst>
                                        </p:cTn>
                                        <p:tgtEl>
                                          <p:spTgt spid="19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xit" presetID="10" presetSubtype="0">
                                  <p:stCondLst>
                                    <p:cond delay="0"/>
                                  </p:stCondLst>
                                  <p:childTnLst>
                                    <p:animEffect filter="fade" transition="out">
                                      <p:cBhvr>
                                        <p:cTn dur="1000"/>
                                        <p:tgtEl>
                                          <p:spTgt spid="199"/>
                                        </p:tgtEl>
                                      </p:cBhvr>
                                    </p:animEffect>
                                    <p:set>
                                      <p:cBhvr>
                                        <p:cTn dur="1" fill="hold">
                                          <p:stCondLst>
                                            <p:cond delay="1000"/>
                                          </p:stCondLst>
                                        </p:cTn>
                                        <p:tgtEl>
                                          <p:spTgt spid="19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0"/>
                                        </p:tgtEl>
                                      </p:cBhvr>
                                    </p:animEffect>
                                    <p:set>
                                      <p:cBhvr>
                                        <p:cTn dur="1" fill="hold">
                                          <p:stCondLst>
                                            <p:cond delay="1000"/>
                                          </p:stCondLst>
                                        </p:cTn>
                                        <p:tgtEl>
                                          <p:spTgt spid="2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6"/>
                                        </p:tgtEl>
                                      </p:cBhvr>
                                    </p:animEffect>
                                    <p:set>
                                      <p:cBhvr>
                                        <p:cTn dur="1" fill="hold">
                                          <p:stCondLst>
                                            <p:cond delay="1000"/>
                                          </p:stCondLst>
                                        </p:cTn>
                                        <p:tgtEl>
                                          <p:spTgt spid="1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xit" presetID="10" presetSubtype="0">
                                  <p:stCondLst>
                                    <p:cond delay="0"/>
                                  </p:stCondLst>
                                  <p:childTnLst>
                                    <p:animEffect filter="fade" transition="out">
                                      <p:cBhvr>
                                        <p:cTn dur="1000"/>
                                        <p:tgtEl>
                                          <p:spTgt spid="201"/>
                                        </p:tgtEl>
                                      </p:cBhvr>
                                    </p:animEffect>
                                    <p:set>
                                      <p:cBhvr>
                                        <p:cTn dur="1" fill="hold">
                                          <p:stCondLst>
                                            <p:cond delay="1000"/>
                                          </p:stCondLst>
                                        </p:cTn>
                                        <p:tgtEl>
                                          <p:spTgt spid="2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xit" presetID="10" presetSubtype="0">
                                  <p:stCondLst>
                                    <p:cond delay="0"/>
                                  </p:stCondLst>
                                  <p:childTnLst>
                                    <p:animEffect filter="fade" transition="out">
                                      <p:cBhvr>
                                        <p:cTn dur="1000"/>
                                        <p:tgtEl>
                                          <p:spTgt spid="206"/>
                                        </p:tgtEl>
                                      </p:cBhvr>
                                    </p:animEffect>
                                    <p:set>
                                      <p:cBhvr>
                                        <p:cTn dur="1" fill="hold">
                                          <p:stCondLst>
                                            <p:cond delay="1000"/>
                                          </p:stCondLst>
                                        </p:cTn>
                                        <p:tgtEl>
                                          <p:spTgt spid="20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xit" presetID="10" presetSubtype="0">
                                  <p:stCondLst>
                                    <p:cond delay="0"/>
                                  </p:stCondLst>
                                  <p:childTnLst>
                                    <p:animEffect filter="fade" transition="out">
                                      <p:cBhvr>
                                        <p:cTn dur="1000"/>
                                        <p:tgtEl>
                                          <p:spTgt spid="207"/>
                                        </p:tgtEl>
                                      </p:cBhvr>
                                    </p:animEffect>
                                    <p:set>
                                      <p:cBhvr>
                                        <p:cTn dur="1" fill="hold">
                                          <p:stCondLst>
                                            <p:cond delay="1000"/>
                                          </p:stCondLst>
                                        </p:cTn>
                                        <p:tgtEl>
                                          <p:spTgt spid="20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3"/>
                                        </p:tgtEl>
                                      </p:cBhvr>
                                    </p:animEffect>
                                    <p:set>
                                      <p:cBhvr>
                                        <p:cTn dur="1" fill="hold">
                                          <p:stCondLst>
                                            <p:cond delay="1000"/>
                                          </p:stCondLst>
                                        </p:cTn>
                                        <p:tgtEl>
                                          <p:spTgt spid="19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Planning: use-cases en wireframes</a:t>
            </a:r>
            <a:endParaRPr>
              <a:solidFill>
                <a:schemeClr val="dk1"/>
              </a:solidFill>
            </a:endParaRPr>
          </a:p>
          <a:p>
            <a:pPr indent="0" lvl="0" marL="0" rtl="0" algn="l">
              <a:spcBef>
                <a:spcPts val="0"/>
              </a:spcBef>
              <a:spcAft>
                <a:spcPts val="0"/>
              </a:spcAft>
              <a:buNone/>
            </a:pPr>
            <a:r>
              <a:t/>
            </a:r>
            <a:endParaRPr/>
          </a:p>
        </p:txBody>
      </p:sp>
      <p:sp>
        <p:nvSpPr>
          <p:cNvPr id="214" name="Google Shape;21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Use-case: planning verwijderen</a:t>
            </a:r>
            <a:endParaRPr>
              <a:solidFill>
                <a:schemeClr val="dk1"/>
              </a:solidFill>
            </a:endParaRPr>
          </a:p>
          <a:p>
            <a:pPr indent="-342900" lvl="0" marL="457200" rtl="0" algn="l">
              <a:lnSpc>
                <a:spcPct val="100000"/>
              </a:lnSpc>
              <a:spcBef>
                <a:spcPts val="1600"/>
              </a:spcBef>
              <a:spcAft>
                <a:spcPts val="0"/>
              </a:spcAft>
              <a:buClr>
                <a:schemeClr val="dk1"/>
              </a:buClr>
              <a:buSzPts val="1800"/>
              <a:buChar char="●"/>
            </a:pPr>
            <a:r>
              <a:rPr b="1" lang="en-GB">
                <a:solidFill>
                  <a:schemeClr val="dk1"/>
                </a:solidFill>
              </a:rPr>
              <a:t>Naam</a:t>
            </a:r>
            <a:r>
              <a:rPr lang="en-GB">
                <a:solidFill>
                  <a:schemeClr val="dk1"/>
                </a:solidFill>
              </a:rPr>
              <a:t>: planning verwijderen</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b="1" lang="en-GB">
                <a:solidFill>
                  <a:schemeClr val="dk1"/>
                </a:solidFill>
              </a:rPr>
              <a:t>Samenvatting</a:t>
            </a:r>
            <a:r>
              <a:rPr lang="en-GB">
                <a:solidFill>
                  <a:schemeClr val="dk1"/>
                </a:solidFill>
              </a:rPr>
              <a:t>: De organisator kan een dagplanning verwijderen</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b="1" lang="en-GB">
                <a:solidFill>
                  <a:schemeClr val="dk1"/>
                </a:solidFill>
              </a:rPr>
              <a:t>Actoren</a:t>
            </a:r>
            <a:r>
              <a:rPr lang="en-GB">
                <a:solidFill>
                  <a:schemeClr val="dk1"/>
                </a:solidFill>
              </a:rPr>
              <a:t>:  De gebruiker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b="1" lang="en-GB">
                <a:solidFill>
                  <a:schemeClr val="dk1"/>
                </a:solidFill>
              </a:rPr>
              <a:t>Aannamen</a:t>
            </a:r>
            <a:r>
              <a:rPr lang="en-GB">
                <a:solidFill>
                  <a:schemeClr val="dk1"/>
                </a:solidFill>
              </a:rPr>
              <a:t>: De gebruiker is in het systeem gekend en ingelogd als organisator</a:t>
            </a:r>
            <a:endParaRPr/>
          </a:p>
        </p:txBody>
      </p:sp>
      <p:sp>
        <p:nvSpPr>
          <p:cNvPr id="215" name="Google Shape;215;p37"/>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Zeno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Planning: use-cases en wireframes</a:t>
            </a:r>
            <a:endParaRPr/>
          </a:p>
        </p:txBody>
      </p:sp>
      <p:sp>
        <p:nvSpPr>
          <p:cNvPr id="221" name="Google Shape;221;p38"/>
          <p:cNvSpPr txBox="1"/>
          <p:nvPr>
            <p:ph idx="1" type="body"/>
          </p:nvPr>
        </p:nvSpPr>
        <p:spPr>
          <a:xfrm>
            <a:off x="311700" y="1152475"/>
            <a:ext cx="1775400" cy="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Beschrijving</a:t>
            </a:r>
            <a:r>
              <a:rPr lang="en-GB"/>
              <a:t>:</a:t>
            </a:r>
            <a:endParaRPr/>
          </a:p>
          <a:p>
            <a:pPr indent="0" lvl="0" marL="457200" rtl="0" algn="l">
              <a:spcBef>
                <a:spcPts val="1600"/>
              </a:spcBef>
              <a:spcAft>
                <a:spcPts val="0"/>
              </a:spcAft>
              <a:buNone/>
            </a:pPr>
            <a:r>
              <a:t/>
            </a:r>
            <a:endParaRPr/>
          </a:p>
          <a:p>
            <a:pPr indent="0" lvl="0" marL="0" rtl="0" algn="l">
              <a:spcBef>
                <a:spcPts val="0"/>
              </a:spcBef>
              <a:spcAft>
                <a:spcPts val="1600"/>
              </a:spcAft>
              <a:buNone/>
            </a:pPr>
            <a:r>
              <a:t/>
            </a:r>
            <a:endParaRPr/>
          </a:p>
        </p:txBody>
      </p:sp>
      <p:sp>
        <p:nvSpPr>
          <p:cNvPr id="222" name="Google Shape;222;p38"/>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Zeno</a:t>
            </a:r>
            <a:endParaRPr/>
          </a:p>
        </p:txBody>
      </p:sp>
      <p:sp>
        <p:nvSpPr>
          <p:cNvPr id="223" name="Google Shape;223;p38"/>
          <p:cNvSpPr txBox="1"/>
          <p:nvPr>
            <p:ph idx="1" type="body"/>
          </p:nvPr>
        </p:nvSpPr>
        <p:spPr>
          <a:xfrm>
            <a:off x="311700" y="1568875"/>
            <a:ext cx="4202700" cy="77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solidFill>
                  <a:schemeClr val="dk1"/>
                </a:solidFill>
              </a:rPr>
              <a:t>De gebruiker drukt op “planning” in de navigatiebalk.</a:t>
            </a:r>
            <a:endParaRPr/>
          </a:p>
          <a:p>
            <a:pPr indent="0" lvl="0" marL="457200" rtl="0" algn="l">
              <a:spcBef>
                <a:spcPts val="1600"/>
              </a:spcBef>
              <a:spcAft>
                <a:spcPts val="0"/>
              </a:spcAft>
              <a:buNone/>
            </a:pPr>
            <a:r>
              <a:t/>
            </a:r>
            <a:endParaRPr/>
          </a:p>
          <a:p>
            <a:pPr indent="0" lvl="0" marL="0" rtl="0" algn="l">
              <a:spcBef>
                <a:spcPts val="0"/>
              </a:spcBef>
              <a:spcAft>
                <a:spcPts val="1600"/>
              </a:spcAft>
              <a:buNone/>
            </a:pPr>
            <a:r>
              <a:t/>
            </a:r>
            <a:endParaRPr/>
          </a:p>
        </p:txBody>
      </p:sp>
      <p:pic>
        <p:nvPicPr>
          <p:cNvPr id="224" name="Google Shape;224;p38"/>
          <p:cNvPicPr preferRelativeResize="0"/>
          <p:nvPr/>
        </p:nvPicPr>
        <p:blipFill>
          <a:blip r:embed="rId3">
            <a:alphaModFix/>
          </a:blip>
          <a:stretch>
            <a:fillRect/>
          </a:stretch>
        </p:blipFill>
        <p:spPr>
          <a:xfrm>
            <a:off x="4451275" y="1065700"/>
            <a:ext cx="4658750" cy="4048351"/>
          </a:xfrm>
          <a:prstGeom prst="rect">
            <a:avLst/>
          </a:prstGeom>
          <a:noFill/>
          <a:ln>
            <a:noFill/>
          </a:ln>
        </p:spPr>
      </p:pic>
      <p:sp>
        <p:nvSpPr>
          <p:cNvPr id="225" name="Google Shape;225;p38"/>
          <p:cNvSpPr/>
          <p:nvPr/>
        </p:nvSpPr>
        <p:spPr>
          <a:xfrm>
            <a:off x="4484825" y="1369125"/>
            <a:ext cx="451500" cy="199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8"/>
          <p:cNvSpPr txBox="1"/>
          <p:nvPr>
            <p:ph idx="1" type="body"/>
          </p:nvPr>
        </p:nvSpPr>
        <p:spPr>
          <a:xfrm>
            <a:off x="311700"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GB">
                <a:solidFill>
                  <a:schemeClr val="dk1"/>
                </a:solidFill>
              </a:rPr>
              <a:t>Het systeem haalt de planning voor de reis op en toont voor elke dag een kaartje met compacte informatie op. Voor elk onvolledig ingevulde dag wordt er een melding naast het kaartje geplaatst.</a:t>
            </a:r>
            <a:endParaRPr/>
          </a:p>
          <a:p>
            <a:pPr indent="0" lvl="0" marL="457200" rtl="0" algn="l">
              <a:spcBef>
                <a:spcPts val="1600"/>
              </a:spcBef>
              <a:spcAft>
                <a:spcPts val="0"/>
              </a:spcAft>
              <a:buNone/>
            </a:pPr>
            <a:r>
              <a:t/>
            </a:r>
            <a:endParaRPr/>
          </a:p>
          <a:p>
            <a:pPr indent="0" lvl="0" marL="0" rtl="0" algn="l">
              <a:spcBef>
                <a:spcPts val="0"/>
              </a:spcBef>
              <a:spcAft>
                <a:spcPts val="1600"/>
              </a:spcAft>
              <a:buNone/>
            </a:pPr>
            <a:r>
              <a:t/>
            </a:r>
            <a:endParaRPr/>
          </a:p>
        </p:txBody>
      </p:sp>
      <p:sp>
        <p:nvSpPr>
          <p:cNvPr id="227" name="Google Shape;227;p38"/>
          <p:cNvSpPr txBox="1"/>
          <p:nvPr>
            <p:ph idx="1" type="body"/>
          </p:nvPr>
        </p:nvSpPr>
        <p:spPr>
          <a:xfrm>
            <a:off x="311700"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3"/>
            </a:pPr>
            <a:r>
              <a:rPr lang="en-GB">
                <a:solidFill>
                  <a:schemeClr val="dk1"/>
                </a:solidFill>
              </a:rPr>
              <a:t>De gebruiker klikt op “wijzig planning” van een kaartje.</a:t>
            </a:r>
            <a:endParaRPr/>
          </a:p>
          <a:p>
            <a:pPr indent="0" lvl="0" marL="457200" rtl="0" algn="l">
              <a:spcBef>
                <a:spcPts val="1600"/>
              </a:spcBef>
              <a:spcAft>
                <a:spcPts val="0"/>
              </a:spcAft>
              <a:buNone/>
            </a:pPr>
            <a:r>
              <a:t/>
            </a:r>
            <a:endParaRPr/>
          </a:p>
          <a:p>
            <a:pPr indent="0" lvl="0" marL="0" rtl="0" algn="l">
              <a:spcBef>
                <a:spcPts val="0"/>
              </a:spcBef>
              <a:spcAft>
                <a:spcPts val="1600"/>
              </a:spcAft>
              <a:buNone/>
            </a:pPr>
            <a:r>
              <a:t/>
            </a:r>
            <a:endParaRPr/>
          </a:p>
        </p:txBody>
      </p:sp>
      <p:sp>
        <p:nvSpPr>
          <p:cNvPr id="228" name="Google Shape;228;p38"/>
          <p:cNvSpPr/>
          <p:nvPr/>
        </p:nvSpPr>
        <p:spPr>
          <a:xfrm>
            <a:off x="5244100" y="2069175"/>
            <a:ext cx="1246200" cy="416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8"/>
          <p:cNvSpPr txBox="1"/>
          <p:nvPr>
            <p:ph idx="1" type="body"/>
          </p:nvPr>
        </p:nvSpPr>
        <p:spPr>
          <a:xfrm>
            <a:off x="296850" y="1568925"/>
            <a:ext cx="42324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4"/>
            </a:pPr>
            <a:r>
              <a:rPr lang="en-GB">
                <a:solidFill>
                  <a:schemeClr val="dk1"/>
                </a:solidFill>
              </a:rPr>
              <a:t>Het systeem toont een pagina met ingevulde invoervelden a.d.h.v. het geselecteerde kaartje.</a:t>
            </a:r>
            <a:endParaRPr/>
          </a:p>
          <a:p>
            <a:pPr indent="0" lvl="0" marL="457200" rtl="0" algn="l">
              <a:spcBef>
                <a:spcPts val="0"/>
              </a:spcBef>
              <a:spcAft>
                <a:spcPts val="0"/>
              </a:spcAft>
              <a:buNone/>
            </a:pPr>
            <a:r>
              <a:t/>
            </a:r>
            <a:endParaRPr/>
          </a:p>
          <a:p>
            <a:pPr indent="0" lvl="0" marL="0" rtl="0" algn="l">
              <a:spcBef>
                <a:spcPts val="0"/>
              </a:spcBef>
              <a:spcAft>
                <a:spcPts val="1600"/>
              </a:spcAft>
              <a:buNone/>
            </a:pPr>
            <a:r>
              <a:t/>
            </a:r>
            <a:endParaRPr/>
          </a:p>
        </p:txBody>
      </p:sp>
      <p:pic>
        <p:nvPicPr>
          <p:cNvPr id="230" name="Google Shape;230;p38"/>
          <p:cNvPicPr preferRelativeResize="0"/>
          <p:nvPr/>
        </p:nvPicPr>
        <p:blipFill>
          <a:blip r:embed="rId4">
            <a:alphaModFix/>
          </a:blip>
          <a:stretch>
            <a:fillRect/>
          </a:stretch>
        </p:blipFill>
        <p:spPr>
          <a:xfrm>
            <a:off x="4475800" y="1369125"/>
            <a:ext cx="4609700" cy="3402675"/>
          </a:xfrm>
          <a:prstGeom prst="rect">
            <a:avLst/>
          </a:prstGeom>
          <a:noFill/>
          <a:ln>
            <a:noFill/>
          </a:ln>
        </p:spPr>
      </p:pic>
      <p:sp>
        <p:nvSpPr>
          <p:cNvPr id="231" name="Google Shape;231;p38"/>
          <p:cNvSpPr txBox="1"/>
          <p:nvPr>
            <p:ph idx="1" type="body"/>
          </p:nvPr>
        </p:nvSpPr>
        <p:spPr>
          <a:xfrm>
            <a:off x="311700"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startAt="5"/>
            </a:pPr>
            <a:r>
              <a:rPr lang="en-GB">
                <a:solidFill>
                  <a:schemeClr val="dk1"/>
                </a:solidFill>
              </a:rPr>
              <a:t>De gebruiker drukt op “verwijderen”</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p>
          <a:p>
            <a:pPr indent="0" lvl="0" marL="0" rtl="0" algn="l">
              <a:spcBef>
                <a:spcPts val="0"/>
              </a:spcBef>
              <a:spcAft>
                <a:spcPts val="1600"/>
              </a:spcAft>
              <a:buNone/>
            </a:pPr>
            <a:r>
              <a:t/>
            </a:r>
            <a:endParaRPr/>
          </a:p>
        </p:txBody>
      </p:sp>
      <p:sp>
        <p:nvSpPr>
          <p:cNvPr id="232" name="Google Shape;232;p38"/>
          <p:cNvSpPr/>
          <p:nvPr/>
        </p:nvSpPr>
        <p:spPr>
          <a:xfrm>
            <a:off x="6521425" y="4022775"/>
            <a:ext cx="1187100" cy="247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8"/>
          <p:cNvSpPr txBox="1"/>
          <p:nvPr>
            <p:ph idx="1" type="body"/>
          </p:nvPr>
        </p:nvSpPr>
        <p:spPr>
          <a:xfrm>
            <a:off x="248575"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GB">
                <a:solidFill>
                  <a:schemeClr val="dk1"/>
                </a:solidFill>
              </a:rPr>
              <a:t>Uitzonderingen</a:t>
            </a:r>
            <a:r>
              <a:rPr lang="en-GB">
                <a:solidFill>
                  <a:schemeClr val="dk1"/>
                </a:solidFill>
              </a:rPr>
              <a:t>: de database is niet verbonden</a:t>
            </a:r>
            <a:endParaRPr>
              <a:solidFill>
                <a:schemeClr val="dk1"/>
              </a:solidFill>
            </a:endParaRPr>
          </a:p>
          <a:p>
            <a:pPr indent="-342900" lvl="0" marL="457200" rtl="0" algn="l">
              <a:spcBef>
                <a:spcPts val="0"/>
              </a:spcBef>
              <a:spcAft>
                <a:spcPts val="0"/>
              </a:spcAft>
              <a:buClr>
                <a:schemeClr val="dk1"/>
              </a:buClr>
              <a:buSzPts val="1800"/>
              <a:buChar char="●"/>
            </a:pPr>
            <a:r>
              <a:rPr b="1" lang="en-GB">
                <a:solidFill>
                  <a:schemeClr val="dk1"/>
                </a:solidFill>
              </a:rPr>
              <a:t>Resultaat</a:t>
            </a:r>
            <a:r>
              <a:rPr lang="en-GB">
                <a:solidFill>
                  <a:schemeClr val="dk1"/>
                </a:solidFill>
              </a:rPr>
              <a:t>: Er is een dagplanning gewijzigd in de database.</a:t>
            </a:r>
            <a:endParaRPr/>
          </a:p>
          <a:p>
            <a:pPr indent="0" lvl="0" marL="0" rtl="0" algn="l">
              <a:spcBef>
                <a:spcPts val="0"/>
              </a:spcBef>
              <a:spcAft>
                <a:spcPts val="1600"/>
              </a:spcAft>
              <a:buNone/>
            </a:pPr>
            <a:r>
              <a:t/>
            </a:r>
            <a:endParaRPr/>
          </a:p>
        </p:txBody>
      </p:sp>
      <p:sp>
        <p:nvSpPr>
          <p:cNvPr id="234" name="Google Shape;234;p38"/>
          <p:cNvSpPr txBox="1"/>
          <p:nvPr>
            <p:ph idx="1" type="body"/>
          </p:nvPr>
        </p:nvSpPr>
        <p:spPr>
          <a:xfrm>
            <a:off x="311700" y="1568925"/>
            <a:ext cx="4202700" cy="22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6"/>
            </a:pPr>
            <a:r>
              <a:rPr lang="en-GB">
                <a:solidFill>
                  <a:schemeClr val="dk1"/>
                </a:solidFill>
              </a:rPr>
              <a:t>Het systeem verwijderd de dagplanning en keert terug naar de pagina “planning”.</a:t>
            </a:r>
            <a:endParaRPr/>
          </a:p>
          <a:p>
            <a:pPr indent="0" lvl="0" marL="45720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xit" presetID="10" presetSubtype="0">
                                  <p:stCondLst>
                                    <p:cond delay="0"/>
                                  </p:stCondLst>
                                  <p:childTnLst>
                                    <p:animEffect filter="fade" transition="out">
                                      <p:cBhvr>
                                        <p:cTn dur="1000"/>
                                        <p:tgtEl>
                                          <p:spTgt spid="223"/>
                                        </p:tgtEl>
                                      </p:cBhvr>
                                    </p:animEffect>
                                    <p:set>
                                      <p:cBhvr>
                                        <p:cTn dur="1" fill="hold">
                                          <p:stCondLst>
                                            <p:cond delay="1000"/>
                                          </p:stCondLst>
                                        </p:cTn>
                                        <p:tgtEl>
                                          <p:spTgt spid="22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5"/>
                                        </p:tgtEl>
                                      </p:cBhvr>
                                    </p:animEffect>
                                    <p:set>
                                      <p:cBhvr>
                                        <p:cTn dur="1" fill="hold">
                                          <p:stCondLst>
                                            <p:cond delay="1000"/>
                                          </p:stCondLst>
                                        </p:cTn>
                                        <p:tgtEl>
                                          <p:spTgt spid="2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xit" presetID="10" presetSubtype="0">
                                  <p:stCondLst>
                                    <p:cond delay="0"/>
                                  </p:stCondLst>
                                  <p:childTnLst>
                                    <p:animEffect filter="fade" transition="out">
                                      <p:cBhvr>
                                        <p:cTn dur="1000"/>
                                        <p:tgtEl>
                                          <p:spTgt spid="226"/>
                                        </p:tgtEl>
                                      </p:cBhvr>
                                    </p:animEffect>
                                    <p:set>
                                      <p:cBhvr>
                                        <p:cTn dur="1" fill="hold">
                                          <p:stCondLst>
                                            <p:cond delay="1000"/>
                                          </p:stCondLst>
                                        </p:cTn>
                                        <p:tgtEl>
                                          <p:spTgt spid="22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xit" presetID="10" presetSubtype="0">
                                  <p:stCondLst>
                                    <p:cond delay="0"/>
                                  </p:stCondLst>
                                  <p:childTnLst>
                                    <p:animEffect filter="fade" transition="out">
                                      <p:cBhvr>
                                        <p:cTn dur="1000"/>
                                        <p:tgtEl>
                                          <p:spTgt spid="227"/>
                                        </p:tgtEl>
                                      </p:cBhvr>
                                    </p:animEffect>
                                    <p:set>
                                      <p:cBhvr>
                                        <p:cTn dur="1" fill="hold">
                                          <p:stCondLst>
                                            <p:cond delay="1000"/>
                                          </p:stCondLst>
                                        </p:cTn>
                                        <p:tgtEl>
                                          <p:spTgt spid="22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8"/>
                                        </p:tgtEl>
                                      </p:cBhvr>
                                    </p:animEffect>
                                    <p:set>
                                      <p:cBhvr>
                                        <p:cTn dur="1" fill="hold">
                                          <p:stCondLst>
                                            <p:cond delay="1000"/>
                                          </p:stCondLst>
                                        </p:cTn>
                                        <p:tgtEl>
                                          <p:spTgt spid="22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4"/>
                                        </p:tgtEl>
                                      </p:cBhvr>
                                    </p:animEffect>
                                    <p:set>
                                      <p:cBhvr>
                                        <p:cTn dur="1" fill="hold">
                                          <p:stCondLst>
                                            <p:cond delay="1000"/>
                                          </p:stCondLst>
                                        </p:cTn>
                                        <p:tgtEl>
                                          <p:spTgt spid="22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xit" presetID="10" presetSubtype="0">
                                  <p:stCondLst>
                                    <p:cond delay="0"/>
                                  </p:stCondLst>
                                  <p:childTnLst>
                                    <p:animEffect filter="fade" transition="out">
                                      <p:cBhvr>
                                        <p:cTn dur="1000"/>
                                        <p:tgtEl>
                                          <p:spTgt spid="229"/>
                                        </p:tgtEl>
                                      </p:cBhvr>
                                    </p:animEffect>
                                    <p:set>
                                      <p:cBhvr>
                                        <p:cTn dur="1" fill="hold">
                                          <p:stCondLst>
                                            <p:cond delay="1000"/>
                                          </p:stCondLst>
                                        </p:cTn>
                                        <p:tgtEl>
                                          <p:spTgt spid="2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xit" presetID="10" presetSubtype="0">
                                  <p:stCondLst>
                                    <p:cond delay="0"/>
                                  </p:stCondLst>
                                  <p:childTnLst>
                                    <p:animEffect filter="fade" transition="out">
                                      <p:cBhvr>
                                        <p:cTn dur="1000"/>
                                        <p:tgtEl>
                                          <p:spTgt spid="231"/>
                                        </p:tgtEl>
                                      </p:cBhvr>
                                    </p:animEffect>
                                    <p:set>
                                      <p:cBhvr>
                                        <p:cTn dur="1" fill="hold">
                                          <p:stCondLst>
                                            <p:cond delay="1000"/>
                                          </p:stCondLst>
                                        </p:cTn>
                                        <p:tgtEl>
                                          <p:spTgt spid="23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32"/>
                                        </p:tgtEl>
                                      </p:cBhvr>
                                    </p:animEffect>
                                    <p:set>
                                      <p:cBhvr>
                                        <p:cTn dur="1" fill="hold">
                                          <p:stCondLst>
                                            <p:cond delay="1000"/>
                                          </p:stCondLst>
                                        </p:cTn>
                                        <p:tgtEl>
                                          <p:spTgt spid="23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30"/>
                                        </p:tgtEl>
                                      </p:cBhvr>
                                    </p:animEffect>
                                    <p:set>
                                      <p:cBhvr>
                                        <p:cTn dur="1" fill="hold">
                                          <p:stCondLst>
                                            <p:cond delay="1000"/>
                                          </p:stCondLst>
                                        </p:cTn>
                                        <p:tgtEl>
                                          <p:spTgt spid="23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xit" presetID="10" presetSubtype="0">
                                  <p:stCondLst>
                                    <p:cond delay="0"/>
                                  </p:stCondLst>
                                  <p:childTnLst>
                                    <p:animEffect filter="fade" transition="out">
                                      <p:cBhvr>
                                        <p:cTn dur="1000"/>
                                        <p:tgtEl>
                                          <p:spTgt spid="234"/>
                                        </p:tgtEl>
                                      </p:cBhvr>
                                    </p:animEffect>
                                    <p:set>
                                      <p:cBhvr>
                                        <p:cTn dur="1" fill="hold">
                                          <p:stCondLst>
                                            <p:cond delay="1000"/>
                                          </p:stCondLst>
                                        </p:cTn>
                                        <p:tgtEl>
                                          <p:spTgt spid="23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1"/>
                                        </p:tgtEl>
                                      </p:cBhvr>
                                    </p:animEffect>
                                    <p:set>
                                      <p:cBhvr>
                                        <p:cTn dur="1" fill="hold">
                                          <p:stCondLst>
                                            <p:cond delay="1000"/>
                                          </p:stCondLst>
                                        </p:cTn>
                                        <p:tgtEl>
                                          <p:spTgt spid="22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Algemene informatie</a:t>
            </a:r>
            <a:endParaRPr/>
          </a:p>
        </p:txBody>
      </p:sp>
      <p:sp>
        <p:nvSpPr>
          <p:cNvPr id="240" name="Google Shape;240;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Doel: Algemene informatie pagina front-end aanpassen</a:t>
            </a:r>
            <a:endParaRPr/>
          </a:p>
          <a:p>
            <a:pPr indent="0" lvl="0" marL="0" rtl="0" algn="l">
              <a:spcBef>
                <a:spcPts val="1600"/>
              </a:spcBef>
              <a:spcAft>
                <a:spcPts val="0"/>
              </a:spcAft>
              <a:buNone/>
            </a:pPr>
            <a:r>
              <a:rPr lang="en-GB"/>
              <a:t>Algemene informatie:</a:t>
            </a:r>
            <a:endParaRPr/>
          </a:p>
          <a:p>
            <a:pPr indent="-342900" lvl="0" marL="457200" rtl="0" algn="l">
              <a:spcBef>
                <a:spcPts val="1600"/>
              </a:spcBef>
              <a:spcAft>
                <a:spcPts val="0"/>
              </a:spcAft>
              <a:buSzPts val="1800"/>
              <a:buChar char="●"/>
            </a:pPr>
            <a:r>
              <a:rPr lang="en-GB"/>
              <a:t>Paspoort/reispas</a:t>
            </a:r>
            <a:endParaRPr/>
          </a:p>
          <a:p>
            <a:pPr indent="-342900" lvl="0" marL="457200" rtl="0" algn="l">
              <a:spcBef>
                <a:spcPts val="0"/>
              </a:spcBef>
              <a:spcAft>
                <a:spcPts val="0"/>
              </a:spcAft>
              <a:buSzPts val="1800"/>
              <a:buChar char="●"/>
            </a:pPr>
            <a:r>
              <a:rPr lang="en-GB"/>
              <a:t>Stekker/stopcontact</a:t>
            </a:r>
            <a:endParaRPr/>
          </a:p>
          <a:p>
            <a:pPr indent="-342900" lvl="0" marL="457200" rtl="0" algn="l">
              <a:spcBef>
                <a:spcPts val="0"/>
              </a:spcBef>
              <a:spcAft>
                <a:spcPts val="0"/>
              </a:spcAft>
              <a:buSzPts val="1800"/>
              <a:buChar char="●"/>
            </a:pPr>
            <a:r>
              <a:rPr lang="en-GB"/>
              <a:t>Munteenheid</a:t>
            </a:r>
            <a:endParaRPr/>
          </a:p>
          <a:p>
            <a:pPr indent="-342900" lvl="0" marL="457200" rtl="0" algn="l">
              <a:spcBef>
                <a:spcPts val="0"/>
              </a:spcBef>
              <a:spcAft>
                <a:spcPts val="0"/>
              </a:spcAft>
              <a:buSzPts val="1800"/>
              <a:buChar char="●"/>
            </a:pPr>
            <a:r>
              <a:rPr lang="en-GB"/>
              <a:t>Legale leeftijd alcoholische dranken</a:t>
            </a:r>
            <a:endParaRPr/>
          </a:p>
          <a:p>
            <a:pPr indent="-342900" lvl="0" marL="457200" rtl="0" algn="l">
              <a:spcBef>
                <a:spcPts val="0"/>
              </a:spcBef>
              <a:spcAft>
                <a:spcPts val="0"/>
              </a:spcAft>
              <a:buSzPts val="1800"/>
              <a:buChar char="●"/>
            </a:pPr>
            <a:r>
              <a:rPr lang="en-GB"/>
              <a:t>Taal</a:t>
            </a:r>
            <a:endParaRPr/>
          </a:p>
          <a:p>
            <a:pPr indent="-342900" lvl="0" marL="457200" rtl="0" algn="l">
              <a:spcBef>
                <a:spcPts val="0"/>
              </a:spcBef>
              <a:spcAft>
                <a:spcPts val="0"/>
              </a:spcAft>
              <a:buSzPts val="1800"/>
              <a:buChar char="●"/>
            </a:pPr>
            <a:r>
              <a:rPr lang="en-GB"/>
              <a:t>Drinkbaar kraantjeswater?</a:t>
            </a:r>
            <a:endParaRPr/>
          </a:p>
          <a:p>
            <a:pPr indent="-342900" lvl="0" marL="457200" rtl="0" algn="l">
              <a:spcBef>
                <a:spcPts val="0"/>
              </a:spcBef>
              <a:spcAft>
                <a:spcPts val="0"/>
              </a:spcAft>
              <a:buSzPts val="1800"/>
              <a:buChar char="●"/>
            </a:pPr>
            <a:r>
              <a:rPr lang="en-GB"/>
              <a:t>...</a:t>
            </a:r>
            <a:endParaRPr/>
          </a:p>
        </p:txBody>
      </p:sp>
      <p:sp>
        <p:nvSpPr>
          <p:cNvPr id="241" name="Google Shape;241;p39"/>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Stijn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Algemene informatie: wireframe</a:t>
            </a:r>
            <a:endParaRPr/>
          </a:p>
        </p:txBody>
      </p:sp>
      <p:sp>
        <p:nvSpPr>
          <p:cNvPr id="247" name="Google Shape;24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GB">
                <a:solidFill>
                  <a:schemeClr val="dk1"/>
                </a:solidFill>
              </a:rPr>
              <a:t>Html-editor</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Knoppen</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Opslaan</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Annuleren</a:t>
            </a:r>
            <a:endParaRPr/>
          </a:p>
        </p:txBody>
      </p:sp>
      <p:pic>
        <p:nvPicPr>
          <p:cNvPr id="248" name="Google Shape;248;p40"/>
          <p:cNvPicPr preferRelativeResize="0"/>
          <p:nvPr/>
        </p:nvPicPr>
        <p:blipFill>
          <a:blip r:embed="rId3">
            <a:alphaModFix/>
          </a:blip>
          <a:stretch>
            <a:fillRect/>
          </a:stretch>
        </p:blipFill>
        <p:spPr>
          <a:xfrm>
            <a:off x="3236125" y="1152475"/>
            <a:ext cx="5486225" cy="3747900"/>
          </a:xfrm>
          <a:prstGeom prst="rect">
            <a:avLst/>
          </a:prstGeom>
          <a:noFill/>
          <a:ln>
            <a:noFill/>
          </a:ln>
        </p:spPr>
      </p:pic>
      <p:sp>
        <p:nvSpPr>
          <p:cNvPr id="249" name="Google Shape;249;p40"/>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Stijn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Algemene informatie: use-case</a:t>
            </a:r>
            <a:endParaRPr/>
          </a:p>
        </p:txBody>
      </p:sp>
      <p:sp>
        <p:nvSpPr>
          <p:cNvPr id="255" name="Google Shape;255;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GB"/>
              <a:t>Naam: </a:t>
            </a:r>
            <a:r>
              <a:rPr lang="en-GB">
                <a:solidFill>
                  <a:schemeClr val="dk1"/>
                </a:solidFill>
              </a:rPr>
              <a:t>Algemene info toevoegen/aanpassen</a:t>
            </a:r>
            <a:endParaRPr>
              <a:solidFill>
                <a:schemeClr val="dk1"/>
              </a:solidFill>
            </a:endParaRPr>
          </a:p>
          <a:p>
            <a:pPr indent="-342900" lvl="0" marL="457200" rtl="0" algn="l">
              <a:spcBef>
                <a:spcPts val="0"/>
              </a:spcBef>
              <a:spcAft>
                <a:spcPts val="0"/>
              </a:spcAft>
              <a:buClr>
                <a:schemeClr val="dk1"/>
              </a:buClr>
              <a:buSzPts val="1800"/>
              <a:buChar char="●"/>
            </a:pPr>
            <a:r>
              <a:rPr b="1" lang="en-GB">
                <a:solidFill>
                  <a:schemeClr val="dk1"/>
                </a:solidFill>
              </a:rPr>
              <a:t>Samenvatting: </a:t>
            </a:r>
            <a:r>
              <a:rPr lang="en-GB">
                <a:solidFill>
                  <a:schemeClr val="dk1"/>
                </a:solidFill>
              </a:rPr>
              <a:t>De gebruiker kan de algemene info aan de reis toevoegen of aanpassen</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b="1" lang="en-GB">
                <a:solidFill>
                  <a:schemeClr val="dk1"/>
                </a:solidFill>
              </a:rPr>
              <a:t>Actoren</a:t>
            </a:r>
            <a:r>
              <a:rPr lang="en-GB">
                <a:solidFill>
                  <a:schemeClr val="dk1"/>
                </a:solidFill>
              </a:rPr>
              <a:t>:  De gebruiker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b="1" lang="en-GB">
                <a:solidFill>
                  <a:schemeClr val="dk1"/>
                </a:solidFill>
              </a:rPr>
              <a:t>Aannamen</a:t>
            </a:r>
            <a:r>
              <a:rPr lang="en-GB">
                <a:solidFill>
                  <a:schemeClr val="dk1"/>
                </a:solidFill>
              </a:rPr>
              <a:t>: De gebruiker is in het systeem gekend en ingelogd als organisator</a:t>
            </a:r>
            <a:endParaRPr>
              <a:solidFill>
                <a:schemeClr val="dk1"/>
              </a:solidFill>
            </a:endParaRPr>
          </a:p>
          <a:p>
            <a:pPr indent="0" lvl="0" marL="0" rtl="0" algn="l">
              <a:spcBef>
                <a:spcPts val="1600"/>
              </a:spcBef>
              <a:spcAft>
                <a:spcPts val="1600"/>
              </a:spcAft>
              <a:buNone/>
            </a:pPr>
            <a:r>
              <a:t/>
            </a:r>
            <a:endParaRPr/>
          </a:p>
        </p:txBody>
      </p:sp>
      <p:sp>
        <p:nvSpPr>
          <p:cNvPr id="256" name="Google Shape;256;p41"/>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Stijn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Algemene informatie: use-case (vervolg)</a:t>
            </a:r>
            <a:endParaRPr>
              <a:solidFill>
                <a:schemeClr val="dk1"/>
              </a:solidFill>
            </a:endParaRPr>
          </a:p>
          <a:p>
            <a:pPr indent="0" lvl="0" marL="0" rtl="0" algn="l">
              <a:spcBef>
                <a:spcPts val="0"/>
              </a:spcBef>
              <a:spcAft>
                <a:spcPts val="0"/>
              </a:spcAft>
              <a:buNone/>
            </a:pPr>
            <a:r>
              <a:t/>
            </a:r>
            <a:endParaRPr/>
          </a:p>
        </p:txBody>
      </p:sp>
      <p:sp>
        <p:nvSpPr>
          <p:cNvPr id="262" name="Google Shape;262;p42"/>
          <p:cNvSpPr txBox="1"/>
          <p:nvPr>
            <p:ph idx="1" type="body"/>
          </p:nvPr>
        </p:nvSpPr>
        <p:spPr>
          <a:xfrm>
            <a:off x="311700" y="1152475"/>
            <a:ext cx="5335500" cy="3802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n-GB"/>
              <a:t>Beschrijving:</a:t>
            </a:r>
            <a:endParaRPr b="1"/>
          </a:p>
          <a:p>
            <a:pPr indent="-342900" lvl="0" marL="457200" rtl="0" algn="l">
              <a:lnSpc>
                <a:spcPct val="100000"/>
              </a:lnSpc>
              <a:spcBef>
                <a:spcPts val="0"/>
              </a:spcBef>
              <a:spcAft>
                <a:spcPts val="0"/>
              </a:spcAft>
              <a:buSzPts val="1800"/>
              <a:buAutoNum type="arabicPeriod"/>
            </a:pPr>
            <a:r>
              <a:rPr lang="en-GB"/>
              <a:t>De gebruiker navigeert naar de pagina </a:t>
            </a:r>
            <a:r>
              <a:rPr i="1" lang="en-GB"/>
              <a:t>algemene info</a:t>
            </a:r>
            <a:r>
              <a:rPr lang="en-GB"/>
              <a:t> door te klikken op </a:t>
            </a:r>
            <a:r>
              <a:rPr i="1" lang="en-GB"/>
              <a:t>algemene info </a:t>
            </a:r>
            <a:r>
              <a:rPr lang="en-GB"/>
              <a:t>in de menubalk bovenaan</a:t>
            </a:r>
            <a:endParaRPr/>
          </a:p>
          <a:p>
            <a:pPr indent="-342900" lvl="0" marL="457200" rtl="0" algn="l">
              <a:lnSpc>
                <a:spcPct val="100000"/>
              </a:lnSpc>
              <a:spcBef>
                <a:spcPts val="0"/>
              </a:spcBef>
              <a:spcAft>
                <a:spcPts val="0"/>
              </a:spcAft>
              <a:buSzPts val="1800"/>
              <a:buAutoNum type="arabicPeriod"/>
            </a:pPr>
            <a:r>
              <a:rPr lang="en-GB"/>
              <a:t>Het systeem haalt de algemene info van de reis, waar de gebruiker organisator voor is, op en geeft deze weer in de html-editor</a:t>
            </a:r>
            <a:endParaRPr/>
          </a:p>
          <a:p>
            <a:pPr indent="-342900" lvl="0" marL="457200" rtl="0" algn="l">
              <a:lnSpc>
                <a:spcPct val="100000"/>
              </a:lnSpc>
              <a:spcBef>
                <a:spcPts val="0"/>
              </a:spcBef>
              <a:spcAft>
                <a:spcPts val="0"/>
              </a:spcAft>
              <a:buSzPts val="1800"/>
              <a:buAutoNum type="arabicPeriod"/>
            </a:pPr>
            <a:r>
              <a:rPr lang="en-GB"/>
              <a:t>De organisator kan in het grote tekstvak de algemene info m.b.v een html editor invoegen/aanpassen in HTML-format</a:t>
            </a:r>
            <a:endParaRPr/>
          </a:p>
          <a:p>
            <a:pPr indent="-342900" lvl="0" marL="457200" rtl="0" algn="l">
              <a:lnSpc>
                <a:spcPct val="100000"/>
              </a:lnSpc>
              <a:spcBef>
                <a:spcPts val="0"/>
              </a:spcBef>
              <a:spcAft>
                <a:spcPts val="0"/>
              </a:spcAft>
              <a:buSzPts val="1800"/>
              <a:buAutoNum type="arabicPeriod"/>
            </a:pPr>
            <a:r>
              <a:rPr lang="en-GB">
                <a:solidFill>
                  <a:schemeClr val="dk1"/>
                </a:solidFill>
              </a:rPr>
              <a:t>Als de gebruiker drukt op </a:t>
            </a:r>
            <a:r>
              <a:rPr i="1" lang="en-GB">
                <a:solidFill>
                  <a:schemeClr val="dk1"/>
                </a:solidFill>
              </a:rPr>
              <a:t>opslaan</a:t>
            </a:r>
            <a:r>
              <a:rPr lang="en-GB">
                <a:solidFill>
                  <a:schemeClr val="dk1"/>
                </a:solidFill>
              </a:rPr>
              <a:t>, voegt het systeem de algemene info toe aan de reis. Een melding bevestigt het opslaan.</a:t>
            </a:r>
            <a:endParaRPr/>
          </a:p>
        </p:txBody>
      </p:sp>
      <p:pic>
        <p:nvPicPr>
          <p:cNvPr id="263" name="Google Shape;263;p42"/>
          <p:cNvPicPr preferRelativeResize="0"/>
          <p:nvPr/>
        </p:nvPicPr>
        <p:blipFill>
          <a:blip r:embed="rId3">
            <a:alphaModFix/>
          </a:blip>
          <a:stretch>
            <a:fillRect/>
          </a:stretch>
        </p:blipFill>
        <p:spPr>
          <a:xfrm>
            <a:off x="5647200" y="1861562"/>
            <a:ext cx="3325351" cy="2253237"/>
          </a:xfrm>
          <a:prstGeom prst="rect">
            <a:avLst/>
          </a:prstGeom>
          <a:noFill/>
          <a:ln>
            <a:noFill/>
          </a:ln>
        </p:spPr>
      </p:pic>
      <p:sp>
        <p:nvSpPr>
          <p:cNvPr id="264" name="Google Shape;264;p42"/>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Stijn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Algemene informatie: use-case (vervolg)</a:t>
            </a:r>
            <a:endParaRPr>
              <a:solidFill>
                <a:schemeClr val="dk1"/>
              </a:solidFill>
            </a:endParaRPr>
          </a:p>
          <a:p>
            <a:pPr indent="0" lvl="0" marL="0" rtl="0" algn="l">
              <a:spcBef>
                <a:spcPts val="0"/>
              </a:spcBef>
              <a:spcAft>
                <a:spcPts val="0"/>
              </a:spcAft>
              <a:buNone/>
            </a:pPr>
            <a:r>
              <a:t/>
            </a:r>
            <a:endParaRPr/>
          </a:p>
        </p:txBody>
      </p:sp>
      <p:sp>
        <p:nvSpPr>
          <p:cNvPr id="270" name="Google Shape;270;p43"/>
          <p:cNvSpPr txBox="1"/>
          <p:nvPr>
            <p:ph idx="1" type="body"/>
          </p:nvPr>
        </p:nvSpPr>
        <p:spPr>
          <a:xfrm>
            <a:off x="311700" y="1152475"/>
            <a:ext cx="5335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5"/>
            </a:pPr>
            <a:r>
              <a:rPr lang="en-GB"/>
              <a:t>Als de gebruiker klikt op </a:t>
            </a:r>
            <a:r>
              <a:rPr i="1" lang="en-GB"/>
              <a:t>annuleren</a:t>
            </a:r>
            <a:r>
              <a:rPr lang="en-GB"/>
              <a:t>, wordt door het systeem de tekst in de HTML-editor teruggezet naar de tekst die reeds opgeslagen zit in de reis onder </a:t>
            </a:r>
            <a:r>
              <a:rPr i="1" lang="en-GB"/>
              <a:t>algemene info</a:t>
            </a:r>
            <a:endParaRPr i="1"/>
          </a:p>
          <a:p>
            <a:pPr indent="-342900" lvl="0" marL="457200" rtl="0" algn="l">
              <a:spcBef>
                <a:spcPts val="0"/>
              </a:spcBef>
              <a:spcAft>
                <a:spcPts val="0"/>
              </a:spcAft>
              <a:buSzPts val="1800"/>
              <a:buChar char="●"/>
            </a:pPr>
            <a:r>
              <a:rPr b="1" lang="en-GB"/>
              <a:t>Uitzonderingen:</a:t>
            </a:r>
            <a:r>
              <a:rPr lang="en-GB"/>
              <a:t> De gebruiker is niet verbonden met de database</a:t>
            </a:r>
            <a:endParaRPr/>
          </a:p>
          <a:p>
            <a:pPr indent="-342900" lvl="0" marL="457200" rtl="0" algn="l">
              <a:spcBef>
                <a:spcPts val="0"/>
              </a:spcBef>
              <a:spcAft>
                <a:spcPts val="0"/>
              </a:spcAft>
              <a:buSzPts val="1800"/>
              <a:buChar char="●"/>
            </a:pPr>
            <a:r>
              <a:rPr b="1" lang="en-GB"/>
              <a:t>Resultaat: </a:t>
            </a:r>
            <a:r>
              <a:rPr lang="en-GB"/>
              <a:t>De algemene info is gewijzigd of toegevoegd aan de reis.</a:t>
            </a:r>
            <a:endParaRPr/>
          </a:p>
        </p:txBody>
      </p:sp>
      <p:pic>
        <p:nvPicPr>
          <p:cNvPr id="271" name="Google Shape;271;p43"/>
          <p:cNvPicPr preferRelativeResize="0"/>
          <p:nvPr/>
        </p:nvPicPr>
        <p:blipFill>
          <a:blip r:embed="rId3">
            <a:alphaModFix/>
          </a:blip>
          <a:stretch>
            <a:fillRect/>
          </a:stretch>
        </p:blipFill>
        <p:spPr>
          <a:xfrm>
            <a:off x="5647200" y="1861562"/>
            <a:ext cx="3325351" cy="2253237"/>
          </a:xfrm>
          <a:prstGeom prst="rect">
            <a:avLst/>
          </a:prstGeom>
          <a:noFill/>
          <a:ln>
            <a:noFill/>
          </a:ln>
        </p:spPr>
      </p:pic>
      <p:sp>
        <p:nvSpPr>
          <p:cNvPr id="272" name="Google Shape;272;p43"/>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Stijn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Inhoudsopgave</a:t>
            </a:r>
            <a:endParaRPr/>
          </a:p>
        </p:txBody>
      </p:sp>
      <p:sp>
        <p:nvSpPr>
          <p:cNvPr id="107" name="Google Shape;10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Opdracht</a:t>
            </a:r>
            <a:endParaRPr/>
          </a:p>
          <a:p>
            <a:pPr indent="-342900" lvl="0" marL="457200" rtl="0" algn="l">
              <a:spcBef>
                <a:spcPts val="0"/>
              </a:spcBef>
              <a:spcAft>
                <a:spcPts val="0"/>
              </a:spcAft>
              <a:buSzPts val="1800"/>
              <a:buChar char="●"/>
            </a:pPr>
            <a:r>
              <a:rPr lang="en-GB"/>
              <a:t>Database</a:t>
            </a:r>
            <a:endParaRPr/>
          </a:p>
          <a:p>
            <a:pPr indent="-342900" lvl="0" marL="457200" rtl="0" algn="l">
              <a:spcBef>
                <a:spcPts val="0"/>
              </a:spcBef>
              <a:spcAft>
                <a:spcPts val="0"/>
              </a:spcAft>
              <a:buSzPts val="1800"/>
              <a:buChar char="●"/>
            </a:pPr>
            <a:r>
              <a:rPr lang="en-GB"/>
              <a:t>Use-Cases + wireframes</a:t>
            </a:r>
            <a:endParaRPr/>
          </a:p>
          <a:p>
            <a:pPr indent="-342900" lvl="0" marL="457200" rtl="0" algn="l">
              <a:spcBef>
                <a:spcPts val="0"/>
              </a:spcBef>
              <a:spcAft>
                <a:spcPts val="0"/>
              </a:spcAft>
              <a:buSzPts val="1800"/>
              <a:buChar char="●"/>
            </a:pPr>
            <a:r>
              <a:rPr lang="en-GB"/>
              <a:t>Klassen- +sequentiediagrammen</a:t>
            </a:r>
            <a:endParaRPr/>
          </a:p>
          <a:p>
            <a:pPr indent="-342900" lvl="0" marL="457200" rtl="0" algn="l">
              <a:spcBef>
                <a:spcPts val="0"/>
              </a:spcBef>
              <a:spcAft>
                <a:spcPts val="0"/>
              </a:spcAft>
              <a:buSzPts val="1800"/>
              <a:buChar char="●"/>
            </a:pPr>
            <a:r>
              <a:rPr lang="en-GB"/>
              <a:t>Code-bespreking</a:t>
            </a:r>
            <a:endParaRPr/>
          </a:p>
          <a:p>
            <a:pPr indent="-342900" lvl="0" marL="457200" rtl="0" algn="l">
              <a:spcBef>
                <a:spcPts val="0"/>
              </a:spcBef>
              <a:spcAft>
                <a:spcPts val="0"/>
              </a:spcAft>
              <a:buSzPts val="1800"/>
              <a:buChar char="●"/>
            </a:pPr>
            <a:r>
              <a:rPr lang="en-GB"/>
              <a:t>Live voorbeeld</a:t>
            </a:r>
            <a:endParaRPr/>
          </a:p>
          <a:p>
            <a:pPr indent="-342900" lvl="0" marL="457200" rtl="0" algn="l">
              <a:spcBef>
                <a:spcPts val="0"/>
              </a:spcBef>
              <a:spcAft>
                <a:spcPts val="0"/>
              </a:spcAft>
              <a:buSzPts val="1800"/>
              <a:buChar char="●"/>
            </a:pPr>
            <a:r>
              <a:rPr lang="en-GB"/>
              <a:t>Besluit</a:t>
            </a:r>
            <a:endParaRPr/>
          </a:p>
        </p:txBody>
      </p:sp>
      <p:sp>
        <p:nvSpPr>
          <p:cNvPr id="108" name="Google Shape;108;p26"/>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Stijn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10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1000"/>
                                        <p:tgtEl>
                                          <p:spTgt spid="1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animEffect filter="fade" transition="in">
                                      <p:cBhvr>
                                        <p:cTn dur="1000"/>
                                        <p:tgtEl>
                                          <p:spTgt spid="1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5" st="5"/>
                                            </p:txEl>
                                          </p:spTgt>
                                        </p:tgtEl>
                                        <p:attrNameLst>
                                          <p:attrName>style.visibility</p:attrName>
                                        </p:attrNameLst>
                                      </p:cBhvr>
                                      <p:to>
                                        <p:strVal val="visible"/>
                                      </p:to>
                                    </p:set>
                                    <p:animEffect filter="fade" transition="in">
                                      <p:cBhvr>
                                        <p:cTn dur="1000"/>
                                        <p:tgtEl>
                                          <p:spTgt spid="1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6" st="6"/>
                                            </p:txEl>
                                          </p:spTgt>
                                        </p:tgtEl>
                                        <p:attrNameLst>
                                          <p:attrName>style.visibility</p:attrName>
                                        </p:attrNameLst>
                                      </p:cBhvr>
                                      <p:to>
                                        <p:strVal val="visible"/>
                                      </p:to>
                                    </p:set>
                                    <p:animEffect filter="fade" transition="in">
                                      <p:cBhvr>
                                        <p:cTn dur="1000"/>
                                        <p:tgtEl>
                                          <p:spTgt spid="10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Hotel</a:t>
            </a:r>
            <a:endParaRPr/>
          </a:p>
        </p:txBody>
      </p:sp>
      <p:sp>
        <p:nvSpPr>
          <p:cNvPr id="278" name="Google Shape;27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Doel: het kunnen aanpassen van de hotelinformatie per hotel</a:t>
            </a:r>
            <a:endParaRPr/>
          </a:p>
        </p:txBody>
      </p:sp>
      <p:sp>
        <p:nvSpPr>
          <p:cNvPr id="279" name="Google Shape;279;p44"/>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Nino</a:t>
            </a:r>
            <a:endParaRPr/>
          </a:p>
        </p:txBody>
      </p:sp>
      <p:pic>
        <p:nvPicPr>
          <p:cNvPr id="280" name="Google Shape;280;p44"/>
          <p:cNvPicPr preferRelativeResize="0"/>
          <p:nvPr/>
        </p:nvPicPr>
        <p:blipFill>
          <a:blip r:embed="rId3">
            <a:alphaModFix/>
          </a:blip>
          <a:stretch>
            <a:fillRect/>
          </a:stretch>
        </p:blipFill>
        <p:spPr>
          <a:xfrm>
            <a:off x="555025" y="1561525"/>
            <a:ext cx="5661848" cy="3179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Use-Case Hotel</a:t>
            </a:r>
            <a:endParaRPr/>
          </a:p>
        </p:txBody>
      </p:sp>
      <p:sp>
        <p:nvSpPr>
          <p:cNvPr id="286" name="Google Shape;28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7" name="Google Shape;287;p45"/>
          <p:cNvPicPr preferRelativeResize="0"/>
          <p:nvPr/>
        </p:nvPicPr>
        <p:blipFill>
          <a:blip r:embed="rId3">
            <a:alphaModFix/>
          </a:blip>
          <a:stretch>
            <a:fillRect/>
          </a:stretch>
        </p:blipFill>
        <p:spPr>
          <a:xfrm>
            <a:off x="4055600" y="1593125"/>
            <a:ext cx="5088401" cy="2857100"/>
          </a:xfrm>
          <a:prstGeom prst="rect">
            <a:avLst/>
          </a:prstGeom>
          <a:noFill/>
          <a:ln>
            <a:noFill/>
          </a:ln>
        </p:spPr>
      </p:pic>
      <p:pic>
        <p:nvPicPr>
          <p:cNvPr id="288" name="Google Shape;288;p45"/>
          <p:cNvPicPr preferRelativeResize="0"/>
          <p:nvPr/>
        </p:nvPicPr>
        <p:blipFill>
          <a:blip r:embed="rId4">
            <a:alphaModFix/>
          </a:blip>
          <a:stretch>
            <a:fillRect/>
          </a:stretch>
        </p:blipFill>
        <p:spPr>
          <a:xfrm>
            <a:off x="0" y="1258125"/>
            <a:ext cx="4119499" cy="3453625"/>
          </a:xfrm>
          <a:prstGeom prst="rect">
            <a:avLst/>
          </a:prstGeom>
          <a:noFill/>
          <a:ln>
            <a:noFill/>
          </a:ln>
        </p:spPr>
      </p:pic>
      <p:sp>
        <p:nvSpPr>
          <p:cNvPr id="289" name="Google Shape;289;p45"/>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Nino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Vervoersinformatie</a:t>
            </a:r>
            <a:endParaRPr/>
          </a:p>
        </p:txBody>
      </p:sp>
      <p:sp>
        <p:nvSpPr>
          <p:cNvPr id="295" name="Google Shape;295;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Bevat:</a:t>
            </a:r>
            <a:endParaRPr/>
          </a:p>
          <a:p>
            <a:pPr indent="-342900" lvl="0" marL="457200" rtl="0" algn="l">
              <a:spcBef>
                <a:spcPts val="1600"/>
              </a:spcBef>
              <a:spcAft>
                <a:spcPts val="0"/>
              </a:spcAft>
              <a:buSzPts val="1800"/>
              <a:buChar char="●"/>
            </a:pPr>
            <a:r>
              <a:rPr lang="en-GB"/>
              <a:t>Algemene afspraken</a:t>
            </a:r>
            <a:endParaRPr/>
          </a:p>
          <a:p>
            <a:pPr indent="-342900" lvl="0" marL="457200" rtl="0" algn="l">
              <a:spcBef>
                <a:spcPts val="0"/>
              </a:spcBef>
              <a:spcAft>
                <a:spcPts val="0"/>
              </a:spcAft>
              <a:buSzPts val="1800"/>
              <a:buChar char="●"/>
            </a:pPr>
            <a:r>
              <a:rPr lang="en-GB"/>
              <a:t>Vlucht info</a:t>
            </a:r>
            <a:endParaRPr/>
          </a:p>
          <a:p>
            <a:pPr indent="-317500" lvl="1" marL="914400" rtl="0" algn="l">
              <a:spcBef>
                <a:spcPts val="0"/>
              </a:spcBef>
              <a:spcAft>
                <a:spcPts val="0"/>
              </a:spcAft>
              <a:buSzPts val="1400"/>
              <a:buChar char="○"/>
            </a:pPr>
            <a:r>
              <a:rPr lang="en-GB"/>
              <a:t>Vertrek- en aankomstplaats</a:t>
            </a:r>
            <a:endParaRPr/>
          </a:p>
          <a:p>
            <a:pPr indent="-317500" lvl="1" marL="914400" rtl="0" algn="l">
              <a:spcBef>
                <a:spcPts val="0"/>
              </a:spcBef>
              <a:spcAft>
                <a:spcPts val="0"/>
              </a:spcAft>
              <a:buSzPts val="1400"/>
              <a:buChar char="○"/>
            </a:pPr>
            <a:r>
              <a:rPr lang="en-GB"/>
              <a:t>Bagage en handbagage</a:t>
            </a:r>
            <a:endParaRPr/>
          </a:p>
          <a:p>
            <a:pPr indent="-317500" lvl="1" marL="914400" rtl="0" algn="l">
              <a:spcBef>
                <a:spcPts val="0"/>
              </a:spcBef>
              <a:spcAft>
                <a:spcPts val="0"/>
              </a:spcAft>
              <a:buSzPts val="1400"/>
              <a:buChar char="○"/>
            </a:pPr>
            <a:r>
              <a:rPr lang="en-GB"/>
              <a:t>Douane administratie</a:t>
            </a:r>
            <a:endParaRPr/>
          </a:p>
          <a:p>
            <a:pPr indent="-342900" lvl="0" marL="457200" rtl="0" algn="l">
              <a:spcBef>
                <a:spcPts val="0"/>
              </a:spcBef>
              <a:spcAft>
                <a:spcPts val="0"/>
              </a:spcAft>
              <a:buSzPts val="1800"/>
              <a:buChar char="●"/>
            </a:pPr>
            <a:r>
              <a:rPr lang="en-GB"/>
              <a:t>Bus info</a:t>
            </a:r>
            <a:endParaRPr/>
          </a:p>
          <a:p>
            <a:pPr indent="-317500" lvl="1" marL="914400" rtl="0" algn="l">
              <a:spcBef>
                <a:spcPts val="0"/>
              </a:spcBef>
              <a:spcAft>
                <a:spcPts val="0"/>
              </a:spcAft>
              <a:buSzPts val="1400"/>
              <a:buChar char="○"/>
            </a:pPr>
            <a:r>
              <a:rPr lang="en-GB"/>
              <a:t>Vertrek- en aankomstplaats</a:t>
            </a:r>
            <a:endParaRPr/>
          </a:p>
        </p:txBody>
      </p:sp>
      <p:pic>
        <p:nvPicPr>
          <p:cNvPr id="296" name="Google Shape;296;p46"/>
          <p:cNvPicPr preferRelativeResize="0"/>
          <p:nvPr/>
        </p:nvPicPr>
        <p:blipFill>
          <a:blip r:embed="rId3">
            <a:alphaModFix/>
          </a:blip>
          <a:stretch>
            <a:fillRect/>
          </a:stretch>
        </p:blipFill>
        <p:spPr>
          <a:xfrm>
            <a:off x="4267200" y="2266950"/>
            <a:ext cx="609600" cy="609600"/>
          </a:xfrm>
          <a:prstGeom prst="rect">
            <a:avLst/>
          </a:prstGeom>
          <a:noFill/>
          <a:ln>
            <a:noFill/>
          </a:ln>
        </p:spPr>
      </p:pic>
      <p:pic>
        <p:nvPicPr>
          <p:cNvPr id="297" name="Google Shape;297;p46"/>
          <p:cNvPicPr preferRelativeResize="0"/>
          <p:nvPr/>
        </p:nvPicPr>
        <p:blipFill>
          <a:blip r:embed="rId4">
            <a:alphaModFix/>
          </a:blip>
          <a:stretch>
            <a:fillRect/>
          </a:stretch>
        </p:blipFill>
        <p:spPr>
          <a:xfrm>
            <a:off x="4267200" y="3317400"/>
            <a:ext cx="609600" cy="609600"/>
          </a:xfrm>
          <a:prstGeom prst="rect">
            <a:avLst/>
          </a:prstGeom>
          <a:noFill/>
          <a:ln>
            <a:noFill/>
          </a:ln>
        </p:spPr>
      </p:pic>
      <p:sp>
        <p:nvSpPr>
          <p:cNvPr id="298" name="Google Shape;298;p46"/>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Koen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Vervoersinformatie	</a:t>
            </a:r>
            <a:r>
              <a:rPr lang="en-GB" sz="1800"/>
              <a:t>(wireframe)</a:t>
            </a:r>
            <a:endParaRPr sz="1800"/>
          </a:p>
        </p:txBody>
      </p:sp>
      <p:sp>
        <p:nvSpPr>
          <p:cNvPr id="304" name="Google Shape;304;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Html-editor</a:t>
            </a:r>
            <a:endParaRPr/>
          </a:p>
          <a:p>
            <a:pPr indent="-342900" lvl="0" marL="457200" rtl="0" algn="l">
              <a:spcBef>
                <a:spcPts val="0"/>
              </a:spcBef>
              <a:spcAft>
                <a:spcPts val="0"/>
              </a:spcAft>
              <a:buSzPts val="1800"/>
              <a:buChar char="●"/>
            </a:pPr>
            <a:r>
              <a:rPr lang="en-GB"/>
              <a:t>Knoppen</a:t>
            </a:r>
            <a:endParaRPr/>
          </a:p>
          <a:p>
            <a:pPr indent="-317500" lvl="1" marL="914400" rtl="0" algn="l">
              <a:spcBef>
                <a:spcPts val="0"/>
              </a:spcBef>
              <a:spcAft>
                <a:spcPts val="0"/>
              </a:spcAft>
              <a:buSzPts val="1400"/>
              <a:buChar char="○"/>
            </a:pPr>
            <a:r>
              <a:rPr lang="en-GB"/>
              <a:t>Opslaan</a:t>
            </a:r>
            <a:endParaRPr/>
          </a:p>
          <a:p>
            <a:pPr indent="-317500" lvl="1" marL="914400" rtl="0" algn="l">
              <a:spcBef>
                <a:spcPts val="0"/>
              </a:spcBef>
              <a:spcAft>
                <a:spcPts val="0"/>
              </a:spcAft>
              <a:buSzPts val="1400"/>
              <a:buChar char="○"/>
            </a:pPr>
            <a:r>
              <a:rPr lang="en-GB"/>
              <a:t>Annuleren</a:t>
            </a:r>
            <a:endParaRPr/>
          </a:p>
        </p:txBody>
      </p:sp>
      <p:pic>
        <p:nvPicPr>
          <p:cNvPr id="305" name="Google Shape;305;p47"/>
          <p:cNvPicPr preferRelativeResize="0"/>
          <p:nvPr/>
        </p:nvPicPr>
        <p:blipFill>
          <a:blip r:embed="rId3">
            <a:alphaModFix/>
          </a:blip>
          <a:stretch>
            <a:fillRect/>
          </a:stretch>
        </p:blipFill>
        <p:spPr>
          <a:xfrm>
            <a:off x="2758722" y="1152475"/>
            <a:ext cx="6073579" cy="3416399"/>
          </a:xfrm>
          <a:prstGeom prst="rect">
            <a:avLst/>
          </a:prstGeom>
          <a:noFill/>
          <a:ln>
            <a:noFill/>
          </a:ln>
        </p:spPr>
      </p:pic>
      <p:sp>
        <p:nvSpPr>
          <p:cNvPr id="306" name="Google Shape;306;p47"/>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Koen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Vervoersinformatie </a:t>
            </a:r>
            <a:r>
              <a:rPr lang="en-GB" sz="1800"/>
              <a:t>(use-case &amp; wireframe)</a:t>
            </a:r>
            <a:endParaRPr sz="1800"/>
          </a:p>
        </p:txBody>
      </p:sp>
      <p:sp>
        <p:nvSpPr>
          <p:cNvPr id="312" name="Google Shape;312;p48"/>
          <p:cNvSpPr txBox="1"/>
          <p:nvPr>
            <p:ph idx="1" type="body"/>
          </p:nvPr>
        </p:nvSpPr>
        <p:spPr>
          <a:xfrm>
            <a:off x="311700" y="1076275"/>
            <a:ext cx="8520600" cy="3860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lang="en-GB" sz="1400">
                <a:solidFill>
                  <a:schemeClr val="dk1"/>
                </a:solidFill>
              </a:rPr>
              <a:t>De gebruiker navigeert naar de pagina “Vervoersinfo”</a:t>
            </a:r>
            <a:endParaRPr sz="1400">
              <a:solidFill>
                <a:schemeClr val="dk1"/>
              </a:solidFill>
            </a:endParaRPr>
          </a:p>
          <a:p>
            <a:pPr indent="0" lvl="0" marL="457200" rtl="0" algn="l">
              <a:spcBef>
                <a:spcPts val="0"/>
              </a:spcBef>
              <a:spcAft>
                <a:spcPts val="0"/>
              </a:spcAft>
              <a:buNone/>
            </a:pPr>
            <a:r>
              <a:rPr lang="en-GB" sz="1400">
                <a:solidFill>
                  <a:schemeClr val="dk1"/>
                </a:solidFill>
              </a:rPr>
              <a:t>door te klikken op “Vervoersinfo” in de menubalk links.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GB" sz="1400">
                <a:solidFill>
                  <a:schemeClr val="dk1"/>
                </a:solidFill>
              </a:rPr>
              <a:t>Het systeem haalt de vervoersinfo op van de reis waar</a:t>
            </a:r>
            <a:endParaRPr sz="1400">
              <a:solidFill>
                <a:schemeClr val="dk1"/>
              </a:solidFill>
            </a:endParaRPr>
          </a:p>
          <a:p>
            <a:pPr indent="0" lvl="0" marL="457200" rtl="0" algn="l">
              <a:spcBef>
                <a:spcPts val="0"/>
              </a:spcBef>
              <a:spcAft>
                <a:spcPts val="0"/>
              </a:spcAft>
              <a:buNone/>
            </a:pPr>
            <a:r>
              <a:rPr lang="en-GB" sz="1400">
                <a:solidFill>
                  <a:schemeClr val="dk1"/>
                </a:solidFill>
              </a:rPr>
              <a:t>de gebruiker begeleider van is en toont deze in een </a:t>
            </a:r>
            <a:endParaRPr sz="1400">
              <a:solidFill>
                <a:schemeClr val="dk1"/>
              </a:solidFill>
            </a:endParaRPr>
          </a:p>
          <a:p>
            <a:pPr indent="0" lvl="0" marL="457200" rtl="0" algn="l">
              <a:spcBef>
                <a:spcPts val="0"/>
              </a:spcBef>
              <a:spcAft>
                <a:spcPts val="0"/>
              </a:spcAft>
              <a:buNone/>
            </a:pPr>
            <a:r>
              <a:rPr lang="en-GB" sz="1400">
                <a:solidFill>
                  <a:schemeClr val="dk1"/>
                </a:solidFill>
              </a:rPr>
              <a:t>html-editor.</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GB" sz="1400">
                <a:solidFill>
                  <a:schemeClr val="dk1"/>
                </a:solidFill>
              </a:rPr>
              <a:t>De gebruiker (begeleider) kan m.b.v. de html editor</a:t>
            </a:r>
            <a:endParaRPr sz="1400">
              <a:solidFill>
                <a:schemeClr val="dk1"/>
              </a:solidFill>
            </a:endParaRPr>
          </a:p>
          <a:p>
            <a:pPr indent="0" lvl="0" marL="457200" rtl="0" algn="l">
              <a:spcBef>
                <a:spcPts val="0"/>
              </a:spcBef>
              <a:spcAft>
                <a:spcPts val="0"/>
              </a:spcAft>
              <a:buNone/>
            </a:pPr>
            <a:r>
              <a:rPr lang="en-GB" sz="1400">
                <a:solidFill>
                  <a:schemeClr val="dk1"/>
                </a:solidFill>
              </a:rPr>
              <a:t>aanpassingen maken</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GB" sz="1400">
                <a:solidFill>
                  <a:schemeClr val="dk1"/>
                </a:solidFill>
              </a:rPr>
              <a:t>Als de gebruiker op “opslaan” drukt worden de</a:t>
            </a:r>
            <a:endParaRPr sz="1400">
              <a:solidFill>
                <a:schemeClr val="dk1"/>
              </a:solidFill>
            </a:endParaRPr>
          </a:p>
          <a:p>
            <a:pPr indent="0" lvl="0" marL="457200" rtl="0" algn="l">
              <a:spcBef>
                <a:spcPts val="0"/>
              </a:spcBef>
              <a:spcAft>
                <a:spcPts val="0"/>
              </a:spcAft>
              <a:buNone/>
            </a:pPr>
            <a:r>
              <a:rPr lang="en-GB" sz="1400">
                <a:solidFill>
                  <a:schemeClr val="dk1"/>
                </a:solidFill>
              </a:rPr>
              <a:t>wijzigingen opgeslagen, de pagina wordt herladen met</a:t>
            </a:r>
            <a:endParaRPr sz="1400">
              <a:solidFill>
                <a:schemeClr val="dk1"/>
              </a:solidFill>
            </a:endParaRPr>
          </a:p>
          <a:p>
            <a:pPr indent="0" lvl="0" marL="457200" rtl="0" algn="l">
              <a:spcBef>
                <a:spcPts val="0"/>
              </a:spcBef>
              <a:spcAft>
                <a:spcPts val="0"/>
              </a:spcAft>
              <a:buNone/>
            </a:pPr>
            <a:r>
              <a:rPr lang="en-GB" sz="1400">
                <a:solidFill>
                  <a:schemeClr val="dk1"/>
                </a:solidFill>
              </a:rPr>
              <a:t>de opgeslagen aanpassingen.</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GB" sz="1400">
                <a:solidFill>
                  <a:schemeClr val="dk1"/>
                </a:solidFill>
              </a:rPr>
              <a:t>Als het opslaan niet lukt wordt de oude info</a:t>
            </a:r>
            <a:endParaRPr sz="1400">
              <a:solidFill>
                <a:schemeClr val="dk1"/>
              </a:solidFill>
            </a:endParaRPr>
          </a:p>
          <a:p>
            <a:pPr indent="0" lvl="0" marL="457200" rtl="0" algn="l">
              <a:spcBef>
                <a:spcPts val="0"/>
              </a:spcBef>
              <a:spcAft>
                <a:spcPts val="0"/>
              </a:spcAft>
              <a:buNone/>
            </a:pPr>
            <a:r>
              <a:rPr lang="en-GB" sz="1400">
                <a:solidFill>
                  <a:schemeClr val="dk1"/>
                </a:solidFill>
              </a:rPr>
              <a:t>Weergegeven met de melding dat het opslaan mislukt is.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GB" sz="1400">
                <a:solidFill>
                  <a:schemeClr val="dk1"/>
                </a:solidFill>
              </a:rPr>
              <a:t>Als de gebruiker op “annuleren” klikt wordt de oude</a:t>
            </a:r>
            <a:endParaRPr sz="1400">
              <a:solidFill>
                <a:schemeClr val="dk1"/>
              </a:solidFill>
            </a:endParaRPr>
          </a:p>
          <a:p>
            <a:pPr indent="0" lvl="0" marL="457200" rtl="0" algn="l">
              <a:spcBef>
                <a:spcPts val="0"/>
              </a:spcBef>
              <a:spcAft>
                <a:spcPts val="0"/>
              </a:spcAft>
              <a:buNone/>
            </a:pPr>
            <a:r>
              <a:rPr lang="en-GB" sz="1400">
                <a:solidFill>
                  <a:schemeClr val="dk1"/>
                </a:solidFill>
              </a:rPr>
              <a:t>Info terug opgehaald.</a:t>
            </a:r>
            <a:endParaRPr sz="1400">
              <a:solidFill>
                <a:schemeClr val="dk1"/>
              </a:solidFill>
            </a:endParaRPr>
          </a:p>
        </p:txBody>
      </p:sp>
      <p:sp>
        <p:nvSpPr>
          <p:cNvPr id="313" name="Google Shape;313;p48"/>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Koen</a:t>
            </a:r>
            <a:endParaRPr/>
          </a:p>
        </p:txBody>
      </p:sp>
      <p:pic>
        <p:nvPicPr>
          <p:cNvPr id="314" name="Google Shape;314;p48"/>
          <p:cNvPicPr preferRelativeResize="0"/>
          <p:nvPr/>
        </p:nvPicPr>
        <p:blipFill>
          <a:blip r:embed="rId3">
            <a:alphaModFix/>
          </a:blip>
          <a:stretch>
            <a:fillRect/>
          </a:stretch>
        </p:blipFill>
        <p:spPr>
          <a:xfrm>
            <a:off x="5491250" y="1617813"/>
            <a:ext cx="3391776" cy="19078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Planning: klassen- en sequentiediagram</a:t>
            </a:r>
            <a:endParaRPr/>
          </a:p>
        </p:txBody>
      </p:sp>
      <p:pic>
        <p:nvPicPr>
          <p:cNvPr id="320" name="Google Shape;320;p49"/>
          <p:cNvPicPr preferRelativeResize="0"/>
          <p:nvPr/>
        </p:nvPicPr>
        <p:blipFill>
          <a:blip r:embed="rId3">
            <a:alphaModFix/>
          </a:blip>
          <a:stretch>
            <a:fillRect/>
          </a:stretch>
        </p:blipFill>
        <p:spPr>
          <a:xfrm>
            <a:off x="4763226" y="969500"/>
            <a:ext cx="4537199" cy="2678099"/>
          </a:xfrm>
          <a:prstGeom prst="rect">
            <a:avLst/>
          </a:prstGeom>
          <a:noFill/>
          <a:ln>
            <a:noFill/>
          </a:ln>
        </p:spPr>
      </p:pic>
      <p:pic>
        <p:nvPicPr>
          <p:cNvPr id="321" name="Google Shape;321;p49"/>
          <p:cNvPicPr preferRelativeResize="0"/>
          <p:nvPr/>
        </p:nvPicPr>
        <p:blipFill>
          <a:blip r:embed="rId4">
            <a:alphaModFix/>
          </a:blip>
          <a:stretch>
            <a:fillRect/>
          </a:stretch>
        </p:blipFill>
        <p:spPr>
          <a:xfrm>
            <a:off x="311700" y="969500"/>
            <a:ext cx="4260300" cy="3803975"/>
          </a:xfrm>
          <a:prstGeom prst="rect">
            <a:avLst/>
          </a:prstGeom>
          <a:noFill/>
          <a:ln>
            <a:noFill/>
          </a:ln>
        </p:spPr>
      </p:pic>
      <p:cxnSp>
        <p:nvCxnSpPr>
          <p:cNvPr id="322" name="Google Shape;322;p49"/>
          <p:cNvCxnSpPr/>
          <p:nvPr/>
        </p:nvCxnSpPr>
        <p:spPr>
          <a:xfrm flipH="1">
            <a:off x="1065550" y="1568950"/>
            <a:ext cx="5602500" cy="1798500"/>
          </a:xfrm>
          <a:prstGeom prst="straightConnector1">
            <a:avLst/>
          </a:prstGeom>
          <a:noFill/>
          <a:ln cap="flat" cmpd="sng" w="9525">
            <a:solidFill>
              <a:srgbClr val="FF0000"/>
            </a:solidFill>
            <a:prstDash val="solid"/>
            <a:round/>
            <a:headEnd len="med" w="med" type="none"/>
            <a:tailEnd len="med" w="med" type="triangle"/>
          </a:ln>
        </p:spPr>
      </p:cxnSp>
      <p:cxnSp>
        <p:nvCxnSpPr>
          <p:cNvPr id="323" name="Google Shape;323;p49"/>
          <p:cNvCxnSpPr/>
          <p:nvPr/>
        </p:nvCxnSpPr>
        <p:spPr>
          <a:xfrm flipH="1">
            <a:off x="2930700" y="1850175"/>
            <a:ext cx="4225800" cy="2442300"/>
          </a:xfrm>
          <a:prstGeom prst="straightConnector1">
            <a:avLst/>
          </a:prstGeom>
          <a:noFill/>
          <a:ln cap="flat" cmpd="sng" w="9525">
            <a:solidFill>
              <a:srgbClr val="FF0000"/>
            </a:solidFill>
            <a:prstDash val="solid"/>
            <a:round/>
            <a:headEnd len="med" w="med" type="none"/>
            <a:tailEnd len="med" w="med" type="triangle"/>
          </a:ln>
        </p:spPr>
      </p:cxnSp>
      <p:cxnSp>
        <p:nvCxnSpPr>
          <p:cNvPr id="324" name="Google Shape;324;p49"/>
          <p:cNvCxnSpPr/>
          <p:nvPr/>
        </p:nvCxnSpPr>
        <p:spPr>
          <a:xfrm flipH="1">
            <a:off x="1317325" y="2738275"/>
            <a:ext cx="5232300" cy="695700"/>
          </a:xfrm>
          <a:prstGeom prst="straightConnector1">
            <a:avLst/>
          </a:prstGeom>
          <a:noFill/>
          <a:ln cap="flat" cmpd="sng" w="9525">
            <a:solidFill>
              <a:srgbClr val="FF0000"/>
            </a:solidFill>
            <a:prstDash val="solid"/>
            <a:round/>
            <a:headEnd len="med" w="med" type="none"/>
            <a:tailEnd len="med" w="med" type="triangle"/>
          </a:ln>
        </p:spPr>
      </p:cxnSp>
      <p:cxnSp>
        <p:nvCxnSpPr>
          <p:cNvPr id="325" name="Google Shape;325;p49"/>
          <p:cNvCxnSpPr/>
          <p:nvPr/>
        </p:nvCxnSpPr>
        <p:spPr>
          <a:xfrm flipH="1">
            <a:off x="2938000" y="2901075"/>
            <a:ext cx="4233300" cy="1280400"/>
          </a:xfrm>
          <a:prstGeom prst="straightConnector1">
            <a:avLst/>
          </a:prstGeom>
          <a:noFill/>
          <a:ln cap="flat" cmpd="sng" w="9525">
            <a:solidFill>
              <a:srgbClr val="FF0000"/>
            </a:solidFill>
            <a:prstDash val="solid"/>
            <a:round/>
            <a:headEnd len="med" w="med" type="none"/>
            <a:tailEnd len="med" w="med" type="triangle"/>
          </a:ln>
        </p:spPr>
      </p:cxnSp>
      <p:pic>
        <p:nvPicPr>
          <p:cNvPr id="326" name="Google Shape;326;p49"/>
          <p:cNvPicPr preferRelativeResize="0"/>
          <p:nvPr/>
        </p:nvPicPr>
        <p:blipFill>
          <a:blip r:embed="rId5">
            <a:alphaModFix/>
          </a:blip>
          <a:stretch>
            <a:fillRect/>
          </a:stretch>
        </p:blipFill>
        <p:spPr>
          <a:xfrm>
            <a:off x="4763225" y="969503"/>
            <a:ext cx="4465950" cy="4002971"/>
          </a:xfrm>
          <a:prstGeom prst="rect">
            <a:avLst/>
          </a:prstGeom>
          <a:noFill/>
          <a:ln>
            <a:noFill/>
          </a:ln>
        </p:spPr>
      </p:pic>
      <p:cxnSp>
        <p:nvCxnSpPr>
          <p:cNvPr id="327" name="Google Shape;327;p49"/>
          <p:cNvCxnSpPr/>
          <p:nvPr/>
        </p:nvCxnSpPr>
        <p:spPr>
          <a:xfrm flipH="1">
            <a:off x="716475" y="1345600"/>
            <a:ext cx="5963700" cy="2165700"/>
          </a:xfrm>
          <a:prstGeom prst="straightConnector1">
            <a:avLst/>
          </a:prstGeom>
          <a:noFill/>
          <a:ln cap="flat" cmpd="sng" w="9525">
            <a:solidFill>
              <a:srgbClr val="FF0000"/>
            </a:solidFill>
            <a:prstDash val="solid"/>
            <a:round/>
            <a:headEnd len="med" w="med" type="none"/>
            <a:tailEnd len="med" w="med" type="triangle"/>
          </a:ln>
        </p:spPr>
      </p:cxnSp>
      <p:cxnSp>
        <p:nvCxnSpPr>
          <p:cNvPr id="328" name="Google Shape;328;p49"/>
          <p:cNvCxnSpPr/>
          <p:nvPr/>
        </p:nvCxnSpPr>
        <p:spPr>
          <a:xfrm flipH="1">
            <a:off x="3376050" y="1480950"/>
            <a:ext cx="3750000" cy="2922000"/>
          </a:xfrm>
          <a:prstGeom prst="straightConnector1">
            <a:avLst/>
          </a:prstGeom>
          <a:noFill/>
          <a:ln cap="flat" cmpd="sng" w="9525">
            <a:solidFill>
              <a:srgbClr val="FF0000"/>
            </a:solidFill>
            <a:prstDash val="solid"/>
            <a:round/>
            <a:headEnd len="med" w="med" type="none"/>
            <a:tailEnd len="med" w="med" type="triangle"/>
          </a:ln>
        </p:spPr>
      </p:cxnSp>
      <p:cxnSp>
        <p:nvCxnSpPr>
          <p:cNvPr id="329" name="Google Shape;329;p49"/>
          <p:cNvCxnSpPr/>
          <p:nvPr/>
        </p:nvCxnSpPr>
        <p:spPr>
          <a:xfrm flipH="1">
            <a:off x="2856800" y="3774375"/>
            <a:ext cx="4262700" cy="828900"/>
          </a:xfrm>
          <a:prstGeom prst="straightConnector1">
            <a:avLst/>
          </a:prstGeom>
          <a:noFill/>
          <a:ln cap="flat" cmpd="sng" w="9525">
            <a:solidFill>
              <a:srgbClr val="FF0000"/>
            </a:solidFill>
            <a:prstDash val="solid"/>
            <a:round/>
            <a:headEnd len="med" w="med" type="none"/>
            <a:tailEnd len="med" w="med" type="triangle"/>
          </a:ln>
        </p:spPr>
      </p:cxnSp>
      <p:pic>
        <p:nvPicPr>
          <p:cNvPr id="330" name="Google Shape;330;p49"/>
          <p:cNvPicPr preferRelativeResize="0"/>
          <p:nvPr/>
        </p:nvPicPr>
        <p:blipFill>
          <a:blip r:embed="rId6">
            <a:alphaModFix/>
          </a:blip>
          <a:stretch>
            <a:fillRect/>
          </a:stretch>
        </p:blipFill>
        <p:spPr>
          <a:xfrm>
            <a:off x="4720025" y="969500"/>
            <a:ext cx="4383150" cy="4107250"/>
          </a:xfrm>
          <a:prstGeom prst="rect">
            <a:avLst/>
          </a:prstGeom>
          <a:noFill/>
          <a:ln>
            <a:noFill/>
          </a:ln>
        </p:spPr>
      </p:pic>
      <p:cxnSp>
        <p:nvCxnSpPr>
          <p:cNvPr id="331" name="Google Shape;331;p49"/>
          <p:cNvCxnSpPr/>
          <p:nvPr/>
        </p:nvCxnSpPr>
        <p:spPr>
          <a:xfrm flipH="1">
            <a:off x="3374800" y="2494050"/>
            <a:ext cx="3752100" cy="2035200"/>
          </a:xfrm>
          <a:prstGeom prst="straightConnector1">
            <a:avLst/>
          </a:prstGeom>
          <a:noFill/>
          <a:ln cap="flat" cmpd="sng" w="9525">
            <a:solidFill>
              <a:srgbClr val="FF0000"/>
            </a:solidFill>
            <a:prstDash val="solid"/>
            <a:round/>
            <a:headEnd len="med" w="med" type="none"/>
            <a:tailEnd len="med" w="med" type="triangle"/>
          </a:ln>
        </p:spPr>
      </p:cxnSp>
      <p:sp>
        <p:nvSpPr>
          <p:cNvPr id="332" name="Google Shape;332;p49"/>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Zeno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xit" presetID="10" presetSubtype="0">
                                  <p:stCondLst>
                                    <p:cond delay="0"/>
                                  </p:stCondLst>
                                  <p:childTnLst>
                                    <p:animEffect filter="fade" transition="out">
                                      <p:cBhvr>
                                        <p:cTn dur="1000"/>
                                        <p:tgtEl>
                                          <p:spTgt spid="323"/>
                                        </p:tgtEl>
                                      </p:cBhvr>
                                    </p:animEffect>
                                    <p:set>
                                      <p:cBhvr>
                                        <p:cTn dur="1" fill="hold">
                                          <p:stCondLst>
                                            <p:cond delay="1000"/>
                                          </p:stCondLst>
                                        </p:cTn>
                                        <p:tgtEl>
                                          <p:spTgt spid="32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22"/>
                                        </p:tgtEl>
                                      </p:cBhvr>
                                    </p:animEffect>
                                    <p:set>
                                      <p:cBhvr>
                                        <p:cTn dur="1" fill="hold">
                                          <p:stCondLst>
                                            <p:cond delay="1000"/>
                                          </p:stCondLst>
                                        </p:cTn>
                                        <p:tgtEl>
                                          <p:spTgt spid="3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par>
                                <p:cTn fill="hold" nodeType="withEffect" presetClass="exit" presetID="10" presetSubtype="0">
                                  <p:stCondLst>
                                    <p:cond delay="0"/>
                                  </p:stCondLst>
                                  <p:childTnLst>
                                    <p:animEffect filter="fade" transition="out">
                                      <p:cBhvr>
                                        <p:cTn dur="1000"/>
                                        <p:tgtEl>
                                          <p:spTgt spid="325"/>
                                        </p:tgtEl>
                                      </p:cBhvr>
                                    </p:animEffect>
                                    <p:set>
                                      <p:cBhvr>
                                        <p:cTn dur="1" fill="hold">
                                          <p:stCondLst>
                                            <p:cond delay="1000"/>
                                          </p:stCondLst>
                                        </p:cTn>
                                        <p:tgtEl>
                                          <p:spTgt spid="3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22"/>
                                        </p:tgtEl>
                                      </p:cBhvr>
                                    </p:animEffect>
                                    <p:set>
                                      <p:cBhvr>
                                        <p:cTn dur="1" fill="hold">
                                          <p:stCondLst>
                                            <p:cond delay="1000"/>
                                          </p:stCondLst>
                                        </p:cTn>
                                        <p:tgtEl>
                                          <p:spTgt spid="32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24"/>
                                        </p:tgtEl>
                                      </p:cBhvr>
                                    </p:animEffect>
                                    <p:set>
                                      <p:cBhvr>
                                        <p:cTn dur="1" fill="hold">
                                          <p:stCondLst>
                                            <p:cond delay="1000"/>
                                          </p:stCondLst>
                                        </p:cTn>
                                        <p:tgtEl>
                                          <p:spTgt spid="3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par>
                                <p:cTn fill="hold" nodeType="withEffect" presetClass="exit" presetID="10" presetSubtype="0">
                                  <p:stCondLst>
                                    <p:cond delay="0"/>
                                  </p:stCondLst>
                                  <p:childTnLst>
                                    <p:animEffect filter="fade" transition="out">
                                      <p:cBhvr>
                                        <p:cTn dur="1000"/>
                                        <p:tgtEl>
                                          <p:spTgt spid="327"/>
                                        </p:tgtEl>
                                      </p:cBhvr>
                                    </p:animEffect>
                                    <p:set>
                                      <p:cBhvr>
                                        <p:cTn dur="1" fill="hold">
                                          <p:stCondLst>
                                            <p:cond delay="1000"/>
                                          </p:stCondLst>
                                        </p:cTn>
                                        <p:tgtEl>
                                          <p:spTgt spid="32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28"/>
                                        </p:tgtEl>
                                      </p:cBhvr>
                                    </p:animEffect>
                                    <p:set>
                                      <p:cBhvr>
                                        <p:cTn dur="1" fill="hold">
                                          <p:stCondLst>
                                            <p:cond delay="1000"/>
                                          </p:stCondLst>
                                        </p:cTn>
                                        <p:tgtEl>
                                          <p:spTgt spid="32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29"/>
                                        </p:tgtEl>
                                      </p:cBhvr>
                                    </p:animEffect>
                                    <p:set>
                                      <p:cBhvr>
                                        <p:cTn dur="1" fill="hold">
                                          <p:stCondLst>
                                            <p:cond delay="1000"/>
                                          </p:stCondLst>
                                        </p:cTn>
                                        <p:tgtEl>
                                          <p:spTgt spid="3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Algemene informatie: klassendiagram</a:t>
            </a:r>
            <a:endParaRPr/>
          </a:p>
        </p:txBody>
      </p:sp>
      <p:sp>
        <p:nvSpPr>
          <p:cNvPr id="338" name="Google Shape;338;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9" name="Google Shape;339;p50"/>
          <p:cNvPicPr preferRelativeResize="0"/>
          <p:nvPr/>
        </p:nvPicPr>
        <p:blipFill>
          <a:blip r:embed="rId3">
            <a:alphaModFix/>
          </a:blip>
          <a:stretch>
            <a:fillRect/>
          </a:stretch>
        </p:blipFill>
        <p:spPr>
          <a:xfrm>
            <a:off x="2093900" y="1017725"/>
            <a:ext cx="4429250" cy="4048601"/>
          </a:xfrm>
          <a:prstGeom prst="rect">
            <a:avLst/>
          </a:prstGeom>
          <a:noFill/>
          <a:ln>
            <a:noFill/>
          </a:ln>
        </p:spPr>
      </p:pic>
      <p:sp>
        <p:nvSpPr>
          <p:cNvPr id="340" name="Google Shape;340;p50"/>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Stijn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Algemene informatie: sequentie diagram</a:t>
            </a:r>
            <a:endParaRPr/>
          </a:p>
        </p:txBody>
      </p:sp>
      <p:sp>
        <p:nvSpPr>
          <p:cNvPr id="346" name="Google Shape;346;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7" name="Google Shape;347;p51"/>
          <p:cNvPicPr preferRelativeResize="0"/>
          <p:nvPr/>
        </p:nvPicPr>
        <p:blipFill>
          <a:blip r:embed="rId3">
            <a:alphaModFix/>
          </a:blip>
          <a:stretch>
            <a:fillRect/>
          </a:stretch>
        </p:blipFill>
        <p:spPr>
          <a:xfrm>
            <a:off x="2851000" y="1152475"/>
            <a:ext cx="3074750" cy="3907975"/>
          </a:xfrm>
          <a:prstGeom prst="rect">
            <a:avLst/>
          </a:prstGeom>
          <a:noFill/>
          <a:ln>
            <a:noFill/>
          </a:ln>
        </p:spPr>
      </p:pic>
      <p:sp>
        <p:nvSpPr>
          <p:cNvPr id="348" name="Google Shape;348;p51"/>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Stijn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Algemene informatie: sequentie diagram (vervolg)</a:t>
            </a:r>
            <a:endParaRPr>
              <a:solidFill>
                <a:schemeClr val="dk1"/>
              </a:solidFill>
            </a:endParaRPr>
          </a:p>
          <a:p>
            <a:pPr indent="0" lvl="0" marL="0" rtl="0" algn="l">
              <a:spcBef>
                <a:spcPts val="0"/>
              </a:spcBef>
              <a:spcAft>
                <a:spcPts val="0"/>
              </a:spcAft>
              <a:buNone/>
            </a:pPr>
            <a:r>
              <a:t/>
            </a:r>
            <a:endParaRPr/>
          </a:p>
        </p:txBody>
      </p:sp>
      <p:sp>
        <p:nvSpPr>
          <p:cNvPr id="354" name="Google Shape;35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5" name="Google Shape;355;p52"/>
          <p:cNvPicPr preferRelativeResize="0"/>
          <p:nvPr/>
        </p:nvPicPr>
        <p:blipFill>
          <a:blip r:embed="rId3">
            <a:alphaModFix/>
          </a:blip>
          <a:stretch>
            <a:fillRect/>
          </a:stretch>
        </p:blipFill>
        <p:spPr>
          <a:xfrm>
            <a:off x="3747625" y="1609087"/>
            <a:ext cx="5396374" cy="2708450"/>
          </a:xfrm>
          <a:prstGeom prst="rect">
            <a:avLst/>
          </a:prstGeom>
          <a:noFill/>
          <a:ln>
            <a:noFill/>
          </a:ln>
        </p:spPr>
      </p:pic>
      <p:pic>
        <p:nvPicPr>
          <p:cNvPr id="356" name="Google Shape;356;p52"/>
          <p:cNvPicPr preferRelativeResize="0"/>
          <p:nvPr/>
        </p:nvPicPr>
        <p:blipFill>
          <a:blip r:embed="rId4">
            <a:alphaModFix/>
          </a:blip>
          <a:stretch>
            <a:fillRect/>
          </a:stretch>
        </p:blipFill>
        <p:spPr>
          <a:xfrm>
            <a:off x="202400" y="1428800"/>
            <a:ext cx="3357574" cy="3069026"/>
          </a:xfrm>
          <a:prstGeom prst="rect">
            <a:avLst/>
          </a:prstGeom>
          <a:noFill/>
          <a:ln>
            <a:noFill/>
          </a:ln>
        </p:spPr>
      </p:pic>
      <p:sp>
        <p:nvSpPr>
          <p:cNvPr id="357" name="Google Shape;357;p52"/>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Stijn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Algemene informatie: sequentie diagram (vervolg)</a:t>
            </a:r>
            <a:endParaRPr>
              <a:solidFill>
                <a:schemeClr val="dk1"/>
              </a:solidFill>
            </a:endParaRPr>
          </a:p>
          <a:p>
            <a:pPr indent="0" lvl="0" marL="0" rtl="0" algn="l">
              <a:spcBef>
                <a:spcPts val="0"/>
              </a:spcBef>
              <a:spcAft>
                <a:spcPts val="0"/>
              </a:spcAft>
              <a:buNone/>
            </a:pPr>
            <a:r>
              <a:t/>
            </a:r>
            <a:endParaRPr/>
          </a:p>
        </p:txBody>
      </p:sp>
      <p:sp>
        <p:nvSpPr>
          <p:cNvPr id="363" name="Google Shape;363;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4" name="Google Shape;364;p53"/>
          <p:cNvPicPr preferRelativeResize="0"/>
          <p:nvPr/>
        </p:nvPicPr>
        <p:blipFill>
          <a:blip r:embed="rId3">
            <a:alphaModFix/>
          </a:blip>
          <a:stretch>
            <a:fillRect/>
          </a:stretch>
        </p:blipFill>
        <p:spPr>
          <a:xfrm>
            <a:off x="3703475" y="1322325"/>
            <a:ext cx="5254424" cy="3246550"/>
          </a:xfrm>
          <a:prstGeom prst="rect">
            <a:avLst/>
          </a:prstGeom>
          <a:noFill/>
          <a:ln>
            <a:noFill/>
          </a:ln>
        </p:spPr>
      </p:pic>
      <p:pic>
        <p:nvPicPr>
          <p:cNvPr id="365" name="Google Shape;365;p53"/>
          <p:cNvPicPr preferRelativeResize="0"/>
          <p:nvPr/>
        </p:nvPicPr>
        <p:blipFill>
          <a:blip r:embed="rId4">
            <a:alphaModFix/>
          </a:blip>
          <a:stretch>
            <a:fillRect/>
          </a:stretch>
        </p:blipFill>
        <p:spPr>
          <a:xfrm>
            <a:off x="150350" y="1428800"/>
            <a:ext cx="3357574" cy="3069026"/>
          </a:xfrm>
          <a:prstGeom prst="rect">
            <a:avLst/>
          </a:prstGeom>
          <a:noFill/>
          <a:ln>
            <a:noFill/>
          </a:ln>
        </p:spPr>
      </p:pic>
      <p:sp>
        <p:nvSpPr>
          <p:cNvPr id="366" name="Google Shape;366;p53"/>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Stijn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Opdracht omschrijving</a:t>
            </a:r>
            <a:endParaRPr/>
          </a:p>
        </p:txBody>
      </p:sp>
      <p:sp>
        <p:nvSpPr>
          <p:cNvPr id="114" name="Google Shape;11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Design webpagina reisinformatie</a:t>
            </a:r>
            <a:endParaRPr/>
          </a:p>
          <a:p>
            <a:pPr indent="-342900" lvl="0" marL="457200" rtl="0" algn="l">
              <a:spcBef>
                <a:spcPts val="0"/>
              </a:spcBef>
              <a:spcAft>
                <a:spcPts val="0"/>
              </a:spcAft>
              <a:buSzPts val="1800"/>
              <a:buChar char="●"/>
            </a:pPr>
            <a:r>
              <a:rPr lang="en-GB"/>
              <a:t>Aanpassen thuis en op locatie</a:t>
            </a:r>
            <a:endParaRPr/>
          </a:p>
          <a:p>
            <a:pPr indent="-342900" lvl="0" marL="457200" rtl="0" algn="l">
              <a:spcBef>
                <a:spcPts val="0"/>
              </a:spcBef>
              <a:spcAft>
                <a:spcPts val="0"/>
              </a:spcAft>
              <a:buSzPts val="1800"/>
              <a:buChar char="●"/>
            </a:pPr>
            <a:r>
              <a:rPr lang="en-GB"/>
              <a:t>Verantwoordelijk backend</a:t>
            </a:r>
            <a:endParaRPr/>
          </a:p>
          <a:p>
            <a:pPr indent="-317500" lvl="1" marL="914400" rtl="0" algn="l">
              <a:spcBef>
                <a:spcPts val="0"/>
              </a:spcBef>
              <a:spcAft>
                <a:spcPts val="0"/>
              </a:spcAft>
              <a:buSzPts val="1400"/>
              <a:buChar char="○"/>
            </a:pPr>
            <a:r>
              <a:rPr lang="en-GB"/>
              <a:t>Planning</a:t>
            </a:r>
            <a:endParaRPr/>
          </a:p>
          <a:p>
            <a:pPr indent="-317500" lvl="1" marL="914400" rtl="0" algn="l">
              <a:spcBef>
                <a:spcPts val="0"/>
              </a:spcBef>
              <a:spcAft>
                <a:spcPts val="0"/>
              </a:spcAft>
              <a:buSzPts val="1400"/>
              <a:buChar char="○"/>
            </a:pPr>
            <a:r>
              <a:rPr lang="en-GB"/>
              <a:t>Algemene informatie</a:t>
            </a:r>
            <a:endParaRPr/>
          </a:p>
          <a:p>
            <a:pPr indent="-317500" lvl="1" marL="914400" rtl="0" algn="l">
              <a:spcBef>
                <a:spcPts val="0"/>
              </a:spcBef>
              <a:spcAft>
                <a:spcPts val="0"/>
              </a:spcAft>
              <a:buSzPts val="1400"/>
              <a:buChar char="○"/>
            </a:pPr>
            <a:r>
              <a:rPr lang="en-GB"/>
              <a:t>Hotel informatie</a:t>
            </a:r>
            <a:endParaRPr/>
          </a:p>
          <a:p>
            <a:pPr indent="-317500" lvl="1" marL="914400" rtl="0" algn="l">
              <a:spcBef>
                <a:spcPts val="0"/>
              </a:spcBef>
              <a:spcAft>
                <a:spcPts val="0"/>
              </a:spcAft>
              <a:buSzPts val="1400"/>
              <a:buChar char="○"/>
            </a:pPr>
            <a:r>
              <a:rPr lang="en-GB"/>
              <a:t>Vervoersinformatie</a:t>
            </a:r>
            <a:endParaRPr/>
          </a:p>
        </p:txBody>
      </p:sp>
      <p:sp>
        <p:nvSpPr>
          <p:cNvPr id="115" name="Google Shape;115;p27"/>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Nino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10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1000"/>
                                        <p:tgtEl>
                                          <p:spTgt spid="1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Effect filter="fade" transition="in">
                                      <p:cBhvr>
                                        <p:cTn dur="1000"/>
                                        <p:tgtEl>
                                          <p:spTgt spid="11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Klassendiagram Hotel</a:t>
            </a:r>
            <a:endParaRPr/>
          </a:p>
        </p:txBody>
      </p:sp>
      <p:sp>
        <p:nvSpPr>
          <p:cNvPr id="372" name="Google Shape;372;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3" name="Google Shape;373;p54"/>
          <p:cNvPicPr preferRelativeResize="0"/>
          <p:nvPr/>
        </p:nvPicPr>
        <p:blipFill>
          <a:blip r:embed="rId3">
            <a:alphaModFix/>
          </a:blip>
          <a:stretch>
            <a:fillRect/>
          </a:stretch>
        </p:blipFill>
        <p:spPr>
          <a:xfrm>
            <a:off x="1493898" y="1017725"/>
            <a:ext cx="5936450" cy="4009451"/>
          </a:xfrm>
          <a:prstGeom prst="rect">
            <a:avLst/>
          </a:prstGeom>
          <a:noFill/>
          <a:ln>
            <a:noFill/>
          </a:ln>
        </p:spPr>
      </p:pic>
      <p:sp>
        <p:nvSpPr>
          <p:cNvPr id="374" name="Google Shape;374;p54"/>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Nino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Sequentiediagram Hotel</a:t>
            </a:r>
            <a:endParaRPr/>
          </a:p>
        </p:txBody>
      </p:sp>
      <p:sp>
        <p:nvSpPr>
          <p:cNvPr id="380" name="Google Shape;380;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81" name="Google Shape;381;p55"/>
          <p:cNvPicPr preferRelativeResize="0"/>
          <p:nvPr/>
        </p:nvPicPr>
        <p:blipFill>
          <a:blip r:embed="rId3">
            <a:alphaModFix/>
          </a:blip>
          <a:stretch>
            <a:fillRect/>
          </a:stretch>
        </p:blipFill>
        <p:spPr>
          <a:xfrm>
            <a:off x="5040701" y="0"/>
            <a:ext cx="3636247" cy="5143500"/>
          </a:xfrm>
          <a:prstGeom prst="rect">
            <a:avLst/>
          </a:prstGeom>
          <a:noFill/>
          <a:ln>
            <a:noFill/>
          </a:ln>
        </p:spPr>
      </p:pic>
      <p:pic>
        <p:nvPicPr>
          <p:cNvPr id="382" name="Google Shape;382;p55"/>
          <p:cNvPicPr preferRelativeResize="0"/>
          <p:nvPr/>
        </p:nvPicPr>
        <p:blipFill>
          <a:blip r:embed="rId4">
            <a:alphaModFix/>
          </a:blip>
          <a:stretch>
            <a:fillRect/>
          </a:stretch>
        </p:blipFill>
        <p:spPr>
          <a:xfrm>
            <a:off x="213574" y="1213725"/>
            <a:ext cx="4572399" cy="3088175"/>
          </a:xfrm>
          <a:prstGeom prst="rect">
            <a:avLst/>
          </a:prstGeom>
          <a:noFill/>
          <a:ln>
            <a:noFill/>
          </a:ln>
        </p:spPr>
      </p:pic>
      <p:sp>
        <p:nvSpPr>
          <p:cNvPr id="383" name="Google Shape;383;p55"/>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Nino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Sequentiediagram Hotel</a:t>
            </a:r>
            <a:endParaRPr/>
          </a:p>
        </p:txBody>
      </p:sp>
      <p:sp>
        <p:nvSpPr>
          <p:cNvPr id="389" name="Google Shape;389;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90" name="Google Shape;390;p56"/>
          <p:cNvPicPr preferRelativeResize="0"/>
          <p:nvPr/>
        </p:nvPicPr>
        <p:blipFill>
          <a:blip r:embed="rId3">
            <a:alphaModFix/>
          </a:blip>
          <a:stretch>
            <a:fillRect/>
          </a:stretch>
        </p:blipFill>
        <p:spPr>
          <a:xfrm>
            <a:off x="213575" y="1516975"/>
            <a:ext cx="4123411" cy="2784925"/>
          </a:xfrm>
          <a:prstGeom prst="rect">
            <a:avLst/>
          </a:prstGeom>
          <a:noFill/>
          <a:ln>
            <a:noFill/>
          </a:ln>
        </p:spPr>
      </p:pic>
      <p:pic>
        <p:nvPicPr>
          <p:cNvPr id="391" name="Google Shape;391;p56"/>
          <p:cNvPicPr preferRelativeResize="0"/>
          <p:nvPr/>
        </p:nvPicPr>
        <p:blipFill>
          <a:blip r:embed="rId4">
            <a:alphaModFix/>
          </a:blip>
          <a:stretch>
            <a:fillRect/>
          </a:stretch>
        </p:blipFill>
        <p:spPr>
          <a:xfrm>
            <a:off x="4461746" y="1516971"/>
            <a:ext cx="4611700" cy="2687400"/>
          </a:xfrm>
          <a:prstGeom prst="rect">
            <a:avLst/>
          </a:prstGeom>
          <a:noFill/>
          <a:ln>
            <a:noFill/>
          </a:ln>
        </p:spPr>
      </p:pic>
      <p:sp>
        <p:nvSpPr>
          <p:cNvPr id="392" name="Google Shape;392;p56"/>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Nino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Sequentiediagram Hotel</a:t>
            </a:r>
            <a:endParaRPr/>
          </a:p>
        </p:txBody>
      </p:sp>
      <p:sp>
        <p:nvSpPr>
          <p:cNvPr id="398" name="Google Shape;398;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99" name="Google Shape;399;p57"/>
          <p:cNvPicPr preferRelativeResize="0"/>
          <p:nvPr/>
        </p:nvPicPr>
        <p:blipFill>
          <a:blip r:embed="rId3">
            <a:alphaModFix/>
          </a:blip>
          <a:stretch>
            <a:fillRect/>
          </a:stretch>
        </p:blipFill>
        <p:spPr>
          <a:xfrm>
            <a:off x="213575" y="1524578"/>
            <a:ext cx="4112149" cy="2777322"/>
          </a:xfrm>
          <a:prstGeom prst="rect">
            <a:avLst/>
          </a:prstGeom>
          <a:noFill/>
          <a:ln>
            <a:noFill/>
          </a:ln>
        </p:spPr>
      </p:pic>
      <p:pic>
        <p:nvPicPr>
          <p:cNvPr id="400" name="Google Shape;400;p57"/>
          <p:cNvPicPr preferRelativeResize="0"/>
          <p:nvPr/>
        </p:nvPicPr>
        <p:blipFill>
          <a:blip r:embed="rId4">
            <a:alphaModFix/>
          </a:blip>
          <a:stretch>
            <a:fillRect/>
          </a:stretch>
        </p:blipFill>
        <p:spPr>
          <a:xfrm>
            <a:off x="4360375" y="1625025"/>
            <a:ext cx="4522950" cy="1376550"/>
          </a:xfrm>
          <a:prstGeom prst="rect">
            <a:avLst/>
          </a:prstGeom>
          <a:noFill/>
          <a:ln>
            <a:noFill/>
          </a:ln>
        </p:spPr>
      </p:pic>
      <p:sp>
        <p:nvSpPr>
          <p:cNvPr id="401" name="Google Shape;401;p57"/>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Nino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Sequentiediagram Hotel</a:t>
            </a:r>
            <a:endParaRPr/>
          </a:p>
        </p:txBody>
      </p:sp>
      <p:sp>
        <p:nvSpPr>
          <p:cNvPr id="407" name="Google Shape;407;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8" name="Google Shape;408;p58"/>
          <p:cNvPicPr preferRelativeResize="0"/>
          <p:nvPr/>
        </p:nvPicPr>
        <p:blipFill>
          <a:blip r:embed="rId3">
            <a:alphaModFix/>
          </a:blip>
          <a:stretch>
            <a:fillRect/>
          </a:stretch>
        </p:blipFill>
        <p:spPr>
          <a:xfrm>
            <a:off x="213575" y="1527075"/>
            <a:ext cx="4108451" cy="2774825"/>
          </a:xfrm>
          <a:prstGeom prst="rect">
            <a:avLst/>
          </a:prstGeom>
          <a:noFill/>
          <a:ln>
            <a:noFill/>
          </a:ln>
        </p:spPr>
      </p:pic>
      <p:pic>
        <p:nvPicPr>
          <p:cNvPr id="409" name="Google Shape;409;p58"/>
          <p:cNvPicPr preferRelativeResize="0"/>
          <p:nvPr/>
        </p:nvPicPr>
        <p:blipFill>
          <a:blip r:embed="rId4">
            <a:alphaModFix/>
          </a:blip>
          <a:stretch>
            <a:fillRect/>
          </a:stretch>
        </p:blipFill>
        <p:spPr>
          <a:xfrm>
            <a:off x="4400850" y="1864275"/>
            <a:ext cx="4599774" cy="1414950"/>
          </a:xfrm>
          <a:prstGeom prst="rect">
            <a:avLst/>
          </a:prstGeom>
          <a:noFill/>
          <a:ln>
            <a:noFill/>
          </a:ln>
        </p:spPr>
      </p:pic>
      <p:sp>
        <p:nvSpPr>
          <p:cNvPr id="410" name="Google Shape;410;p58"/>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Nino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Sequentiediagram Hotel Uitleg</a:t>
            </a:r>
            <a:endParaRPr/>
          </a:p>
        </p:txBody>
      </p:sp>
      <p:sp>
        <p:nvSpPr>
          <p:cNvPr id="416" name="Google Shape;416;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7" name="Google Shape;417;p59"/>
          <p:cNvPicPr preferRelativeResize="0"/>
          <p:nvPr/>
        </p:nvPicPr>
        <p:blipFill>
          <a:blip r:embed="rId3">
            <a:alphaModFix/>
          </a:blip>
          <a:stretch>
            <a:fillRect/>
          </a:stretch>
        </p:blipFill>
        <p:spPr>
          <a:xfrm>
            <a:off x="213575" y="1516975"/>
            <a:ext cx="4123404" cy="2784925"/>
          </a:xfrm>
          <a:prstGeom prst="rect">
            <a:avLst/>
          </a:prstGeom>
          <a:noFill/>
          <a:ln>
            <a:noFill/>
          </a:ln>
        </p:spPr>
      </p:pic>
      <p:pic>
        <p:nvPicPr>
          <p:cNvPr id="418" name="Google Shape;418;p59"/>
          <p:cNvPicPr preferRelativeResize="0"/>
          <p:nvPr/>
        </p:nvPicPr>
        <p:blipFill>
          <a:blip r:embed="rId4">
            <a:alphaModFix/>
          </a:blip>
          <a:stretch>
            <a:fillRect/>
          </a:stretch>
        </p:blipFill>
        <p:spPr>
          <a:xfrm>
            <a:off x="4431275" y="1516969"/>
            <a:ext cx="4546550" cy="1622375"/>
          </a:xfrm>
          <a:prstGeom prst="rect">
            <a:avLst/>
          </a:prstGeom>
          <a:noFill/>
          <a:ln>
            <a:noFill/>
          </a:ln>
        </p:spPr>
      </p:pic>
      <p:sp>
        <p:nvSpPr>
          <p:cNvPr id="419" name="Google Shape;419;p59"/>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Nino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Vervoersinformatie </a:t>
            </a:r>
            <a:r>
              <a:rPr lang="en-GB" sz="1800"/>
              <a:t>(klassendiagram - sequentiediagram)</a:t>
            </a:r>
            <a:endParaRPr sz="1800"/>
          </a:p>
        </p:txBody>
      </p:sp>
      <p:sp>
        <p:nvSpPr>
          <p:cNvPr id="425" name="Google Shape;425;p60"/>
          <p:cNvSpPr txBox="1"/>
          <p:nvPr>
            <p:ph idx="1" type="body"/>
          </p:nvPr>
        </p:nvSpPr>
        <p:spPr>
          <a:xfrm>
            <a:off x="311700" y="1152475"/>
            <a:ext cx="8520600" cy="3860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solidFill>
                <a:schemeClr val="dk1"/>
              </a:solidFill>
            </a:endParaRPr>
          </a:p>
        </p:txBody>
      </p:sp>
      <p:sp>
        <p:nvSpPr>
          <p:cNvPr id="426" name="Google Shape;426;p60"/>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Koen</a:t>
            </a:r>
            <a:endParaRPr/>
          </a:p>
        </p:txBody>
      </p:sp>
      <p:pic>
        <p:nvPicPr>
          <p:cNvPr id="427" name="Google Shape;427;p60"/>
          <p:cNvPicPr preferRelativeResize="0"/>
          <p:nvPr/>
        </p:nvPicPr>
        <p:blipFill rotWithShape="1">
          <a:blip r:embed="rId3">
            <a:alphaModFix/>
          </a:blip>
          <a:srcRect b="3078" l="0" r="0" t="3068"/>
          <a:stretch/>
        </p:blipFill>
        <p:spPr>
          <a:xfrm>
            <a:off x="280450" y="1152475"/>
            <a:ext cx="3791923" cy="2505924"/>
          </a:xfrm>
          <a:prstGeom prst="rect">
            <a:avLst/>
          </a:prstGeom>
          <a:noFill/>
          <a:ln>
            <a:noFill/>
          </a:ln>
        </p:spPr>
      </p:pic>
      <p:pic>
        <p:nvPicPr>
          <p:cNvPr id="428" name="Google Shape;428;p60"/>
          <p:cNvPicPr preferRelativeResize="0"/>
          <p:nvPr/>
        </p:nvPicPr>
        <p:blipFill>
          <a:blip r:embed="rId4">
            <a:alphaModFix/>
          </a:blip>
          <a:stretch>
            <a:fillRect/>
          </a:stretch>
        </p:blipFill>
        <p:spPr>
          <a:xfrm>
            <a:off x="4488675" y="1152475"/>
            <a:ext cx="4343625" cy="2505925"/>
          </a:xfrm>
          <a:prstGeom prst="rect">
            <a:avLst/>
          </a:prstGeom>
          <a:noFill/>
          <a:ln>
            <a:noFill/>
          </a:ln>
        </p:spPr>
      </p:pic>
      <p:pic>
        <p:nvPicPr>
          <p:cNvPr id="429" name="Google Shape;429;p60"/>
          <p:cNvPicPr preferRelativeResize="0"/>
          <p:nvPr/>
        </p:nvPicPr>
        <p:blipFill>
          <a:blip r:embed="rId5">
            <a:alphaModFix/>
          </a:blip>
          <a:stretch>
            <a:fillRect/>
          </a:stretch>
        </p:blipFill>
        <p:spPr>
          <a:xfrm>
            <a:off x="4488677" y="1152477"/>
            <a:ext cx="4343625" cy="33660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28"/>
                                        </p:tgtEl>
                                      </p:cBhvr>
                                    </p:animEffect>
                                    <p:set>
                                      <p:cBhvr>
                                        <p:cTn dur="1" fill="hold">
                                          <p:stCondLst>
                                            <p:cond delay="1000"/>
                                          </p:stCondLst>
                                        </p:cTn>
                                        <p:tgtEl>
                                          <p:spTgt spid="42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Planning: code voorbeeld</a:t>
            </a:r>
            <a:endParaRPr/>
          </a:p>
        </p:txBody>
      </p:sp>
      <p:pic>
        <p:nvPicPr>
          <p:cNvPr id="435" name="Google Shape;435;p61"/>
          <p:cNvPicPr preferRelativeResize="0"/>
          <p:nvPr/>
        </p:nvPicPr>
        <p:blipFill>
          <a:blip r:embed="rId3">
            <a:alphaModFix/>
          </a:blip>
          <a:stretch>
            <a:fillRect/>
          </a:stretch>
        </p:blipFill>
        <p:spPr>
          <a:xfrm>
            <a:off x="374425" y="1017725"/>
            <a:ext cx="6867525" cy="219075"/>
          </a:xfrm>
          <a:prstGeom prst="rect">
            <a:avLst/>
          </a:prstGeom>
          <a:noFill/>
          <a:ln>
            <a:noFill/>
          </a:ln>
        </p:spPr>
      </p:pic>
      <p:pic>
        <p:nvPicPr>
          <p:cNvPr id="436" name="Google Shape;436;p61"/>
          <p:cNvPicPr preferRelativeResize="0"/>
          <p:nvPr/>
        </p:nvPicPr>
        <p:blipFill>
          <a:blip r:embed="rId4">
            <a:alphaModFix/>
          </a:blip>
          <a:stretch>
            <a:fillRect/>
          </a:stretch>
        </p:blipFill>
        <p:spPr>
          <a:xfrm>
            <a:off x="374425" y="1364000"/>
            <a:ext cx="8691451" cy="1287600"/>
          </a:xfrm>
          <a:prstGeom prst="rect">
            <a:avLst/>
          </a:prstGeom>
          <a:noFill/>
          <a:ln>
            <a:noFill/>
          </a:ln>
        </p:spPr>
      </p:pic>
      <p:pic>
        <p:nvPicPr>
          <p:cNvPr id="437" name="Google Shape;437;p61"/>
          <p:cNvPicPr preferRelativeResize="0"/>
          <p:nvPr/>
        </p:nvPicPr>
        <p:blipFill>
          <a:blip r:embed="rId5">
            <a:alphaModFix/>
          </a:blip>
          <a:stretch>
            <a:fillRect/>
          </a:stretch>
        </p:blipFill>
        <p:spPr>
          <a:xfrm>
            <a:off x="374425" y="2818800"/>
            <a:ext cx="2819400" cy="1209675"/>
          </a:xfrm>
          <a:prstGeom prst="rect">
            <a:avLst/>
          </a:prstGeom>
          <a:noFill/>
          <a:ln>
            <a:noFill/>
          </a:ln>
        </p:spPr>
      </p:pic>
      <p:pic>
        <p:nvPicPr>
          <p:cNvPr id="438" name="Google Shape;438;p61"/>
          <p:cNvPicPr preferRelativeResize="0"/>
          <p:nvPr/>
        </p:nvPicPr>
        <p:blipFill>
          <a:blip r:embed="rId6">
            <a:alphaModFix/>
          </a:blip>
          <a:stretch>
            <a:fillRect/>
          </a:stretch>
        </p:blipFill>
        <p:spPr>
          <a:xfrm>
            <a:off x="374424" y="2818800"/>
            <a:ext cx="8356949" cy="1690600"/>
          </a:xfrm>
          <a:prstGeom prst="rect">
            <a:avLst/>
          </a:prstGeom>
          <a:noFill/>
          <a:ln>
            <a:noFill/>
          </a:ln>
        </p:spPr>
      </p:pic>
      <p:sp>
        <p:nvSpPr>
          <p:cNvPr id="439" name="Google Shape;439;p61"/>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Zeno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par>
                                <p:cTn fill="hold" nodeType="withEffect" presetClass="exit" presetID="10" presetSubtype="0">
                                  <p:stCondLst>
                                    <p:cond delay="0"/>
                                  </p:stCondLst>
                                  <p:childTnLst>
                                    <p:animEffect filter="fade" transition="out">
                                      <p:cBhvr>
                                        <p:cTn dur="1000"/>
                                        <p:tgtEl>
                                          <p:spTgt spid="437"/>
                                        </p:tgtEl>
                                      </p:cBhvr>
                                    </p:animEffect>
                                    <p:set>
                                      <p:cBhvr>
                                        <p:cTn dur="1" fill="hold">
                                          <p:stCondLst>
                                            <p:cond delay="1000"/>
                                          </p:stCondLst>
                                        </p:cTn>
                                        <p:tgtEl>
                                          <p:spTgt spid="43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Algemene informatie: code createInfo()</a:t>
            </a:r>
            <a:endParaRPr/>
          </a:p>
        </p:txBody>
      </p:sp>
      <p:sp>
        <p:nvSpPr>
          <p:cNvPr id="445" name="Google Shape;445;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46" name="Google Shape;446;p62"/>
          <p:cNvPicPr preferRelativeResize="0"/>
          <p:nvPr/>
        </p:nvPicPr>
        <p:blipFill>
          <a:blip r:embed="rId3">
            <a:alphaModFix/>
          </a:blip>
          <a:stretch>
            <a:fillRect/>
          </a:stretch>
        </p:blipFill>
        <p:spPr>
          <a:xfrm>
            <a:off x="311700" y="4047981"/>
            <a:ext cx="4691475" cy="397925"/>
          </a:xfrm>
          <a:prstGeom prst="rect">
            <a:avLst/>
          </a:prstGeom>
          <a:noFill/>
          <a:ln>
            <a:noFill/>
          </a:ln>
        </p:spPr>
      </p:pic>
      <p:pic>
        <p:nvPicPr>
          <p:cNvPr id="447" name="Google Shape;447;p62"/>
          <p:cNvPicPr preferRelativeResize="0"/>
          <p:nvPr/>
        </p:nvPicPr>
        <p:blipFill>
          <a:blip r:embed="rId4">
            <a:alphaModFix/>
          </a:blip>
          <a:stretch>
            <a:fillRect/>
          </a:stretch>
        </p:blipFill>
        <p:spPr>
          <a:xfrm>
            <a:off x="311700" y="1152300"/>
            <a:ext cx="8465576" cy="2628275"/>
          </a:xfrm>
          <a:prstGeom prst="rect">
            <a:avLst/>
          </a:prstGeom>
          <a:noFill/>
          <a:ln>
            <a:noFill/>
          </a:ln>
        </p:spPr>
      </p:pic>
      <p:sp>
        <p:nvSpPr>
          <p:cNvPr id="448" name="Google Shape;448;p62"/>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Stijn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Code hotel</a:t>
            </a:r>
            <a:endParaRPr/>
          </a:p>
        </p:txBody>
      </p:sp>
      <p:sp>
        <p:nvSpPr>
          <p:cNvPr id="454" name="Google Shape;454;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55" name="Google Shape;455;p63"/>
          <p:cNvPicPr preferRelativeResize="0"/>
          <p:nvPr/>
        </p:nvPicPr>
        <p:blipFill>
          <a:blip r:embed="rId3">
            <a:alphaModFix/>
          </a:blip>
          <a:stretch>
            <a:fillRect/>
          </a:stretch>
        </p:blipFill>
        <p:spPr>
          <a:xfrm>
            <a:off x="956750" y="988650"/>
            <a:ext cx="7230501" cy="3744050"/>
          </a:xfrm>
          <a:prstGeom prst="rect">
            <a:avLst/>
          </a:prstGeom>
          <a:noFill/>
          <a:ln>
            <a:noFill/>
          </a:ln>
        </p:spPr>
      </p:pic>
      <p:sp>
        <p:nvSpPr>
          <p:cNvPr id="456" name="Google Shape;456;p63"/>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Nino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Opdracht omschrijving</a:t>
            </a:r>
            <a:endParaRPr/>
          </a:p>
        </p:txBody>
      </p:sp>
      <p:sp>
        <p:nvSpPr>
          <p:cNvPr id="121" name="Google Shape;12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Verder uitgebouwd op bestaande applicatie</a:t>
            </a:r>
            <a:endParaRPr/>
          </a:p>
          <a:p>
            <a:pPr indent="-342900" lvl="0" marL="457200" rtl="0" algn="l">
              <a:spcBef>
                <a:spcPts val="0"/>
              </a:spcBef>
              <a:spcAft>
                <a:spcPts val="0"/>
              </a:spcAft>
              <a:buSzPts val="1800"/>
              <a:buChar char="●"/>
            </a:pPr>
            <a:r>
              <a:rPr lang="en-GB"/>
              <a:t>Database bestaat al -&gt; uitbreiden</a:t>
            </a:r>
            <a:endParaRPr/>
          </a:p>
          <a:p>
            <a:pPr indent="-342900" lvl="0" marL="457200" rtl="0" algn="l">
              <a:spcBef>
                <a:spcPts val="0"/>
              </a:spcBef>
              <a:spcAft>
                <a:spcPts val="0"/>
              </a:spcAft>
              <a:buSzPts val="1800"/>
              <a:buChar char="●"/>
            </a:pPr>
            <a:r>
              <a:rPr lang="en-GB"/>
              <a:t>Beveiliging &amp; authenticatie is al geimplementeerd</a:t>
            </a:r>
            <a:endParaRPr/>
          </a:p>
          <a:p>
            <a:pPr indent="-317500" lvl="1" marL="914400" rtl="0" algn="l">
              <a:spcBef>
                <a:spcPts val="0"/>
              </a:spcBef>
              <a:spcAft>
                <a:spcPts val="0"/>
              </a:spcAft>
              <a:buSzPts val="1400"/>
              <a:buChar char="○"/>
            </a:pPr>
            <a:r>
              <a:rPr lang="en-GB"/>
              <a:t>Moet niet opnieuw gedaan worden</a:t>
            </a:r>
            <a:endParaRPr/>
          </a:p>
        </p:txBody>
      </p:sp>
      <p:sp>
        <p:nvSpPr>
          <p:cNvPr id="122" name="Google Shape;122;p28"/>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Nino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000"/>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1000"/>
                                        <p:tgtEl>
                                          <p:spTgt spid="12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Code Hotel</a:t>
            </a:r>
            <a:endParaRPr/>
          </a:p>
        </p:txBody>
      </p:sp>
      <p:sp>
        <p:nvSpPr>
          <p:cNvPr id="462" name="Google Shape;462;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63" name="Google Shape;463;p64"/>
          <p:cNvPicPr preferRelativeResize="0"/>
          <p:nvPr/>
        </p:nvPicPr>
        <p:blipFill>
          <a:blip r:embed="rId3">
            <a:alphaModFix/>
          </a:blip>
          <a:stretch>
            <a:fillRect/>
          </a:stretch>
        </p:blipFill>
        <p:spPr>
          <a:xfrm>
            <a:off x="1255701" y="928900"/>
            <a:ext cx="5510178" cy="4125775"/>
          </a:xfrm>
          <a:prstGeom prst="rect">
            <a:avLst/>
          </a:prstGeom>
          <a:noFill/>
          <a:ln>
            <a:noFill/>
          </a:ln>
        </p:spPr>
      </p:pic>
      <p:sp>
        <p:nvSpPr>
          <p:cNvPr id="464" name="Google Shape;464;p64"/>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Nino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Code Vervoersinformatie updaten</a:t>
            </a:r>
            <a:endParaRPr/>
          </a:p>
        </p:txBody>
      </p:sp>
      <p:sp>
        <p:nvSpPr>
          <p:cNvPr id="470" name="Google Shape;470;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471" name="Google Shape;471;p65"/>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Koen</a:t>
            </a:r>
            <a:endParaRPr/>
          </a:p>
        </p:txBody>
      </p:sp>
      <p:pic>
        <p:nvPicPr>
          <p:cNvPr id="472" name="Google Shape;472;p65"/>
          <p:cNvPicPr preferRelativeResize="0"/>
          <p:nvPr/>
        </p:nvPicPr>
        <p:blipFill>
          <a:blip r:embed="rId3">
            <a:alphaModFix/>
          </a:blip>
          <a:stretch>
            <a:fillRect/>
          </a:stretch>
        </p:blipFill>
        <p:spPr>
          <a:xfrm>
            <a:off x="0" y="1152482"/>
            <a:ext cx="9144001" cy="316743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6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Live voorbeeld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Besluit</a:t>
            </a:r>
            <a:endParaRPr/>
          </a:p>
        </p:txBody>
      </p:sp>
      <p:sp>
        <p:nvSpPr>
          <p:cNvPr id="483" name="Google Shape;483;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Teamverband</a:t>
            </a:r>
            <a:endParaRPr/>
          </a:p>
          <a:p>
            <a:pPr indent="-342900" lvl="0" marL="457200" rtl="0" algn="l">
              <a:spcBef>
                <a:spcPts val="0"/>
              </a:spcBef>
              <a:spcAft>
                <a:spcPts val="0"/>
              </a:spcAft>
              <a:buSzPts val="1800"/>
              <a:buChar char="●"/>
            </a:pPr>
            <a:r>
              <a:rPr lang="en-GB"/>
              <a:t>Laravel framework</a:t>
            </a:r>
            <a:endParaRPr/>
          </a:p>
          <a:p>
            <a:pPr indent="-342900" lvl="0" marL="457200" rtl="0" algn="l">
              <a:spcBef>
                <a:spcPts val="0"/>
              </a:spcBef>
              <a:spcAft>
                <a:spcPts val="0"/>
              </a:spcAft>
              <a:buSzPts val="1800"/>
              <a:buChar char="●"/>
            </a:pPr>
            <a:r>
              <a:rPr lang="en-GB"/>
              <a:t>Watervalsysteem:</a:t>
            </a:r>
            <a:endParaRPr/>
          </a:p>
          <a:p>
            <a:pPr indent="-317500" lvl="1" marL="914400" rtl="0" algn="l">
              <a:spcBef>
                <a:spcPts val="0"/>
              </a:spcBef>
              <a:spcAft>
                <a:spcPts val="0"/>
              </a:spcAft>
              <a:buSzPts val="1400"/>
              <a:buChar char="○"/>
            </a:pPr>
            <a:r>
              <a:rPr lang="en-GB"/>
              <a:t>Nadeel: planning</a:t>
            </a:r>
            <a:endParaRPr/>
          </a:p>
          <a:p>
            <a:pPr indent="-317500" lvl="1" marL="914400" rtl="0" algn="l">
              <a:spcBef>
                <a:spcPts val="0"/>
              </a:spcBef>
              <a:spcAft>
                <a:spcPts val="0"/>
              </a:spcAft>
              <a:buSzPts val="1400"/>
              <a:buChar char="○"/>
            </a:pPr>
            <a:r>
              <a:rPr lang="en-GB"/>
              <a:t>Nadeel: klant</a:t>
            </a:r>
            <a:endParaRPr/>
          </a:p>
          <a:p>
            <a:pPr indent="-317500" lvl="1" marL="914400" rtl="0" algn="l">
              <a:spcBef>
                <a:spcPts val="0"/>
              </a:spcBef>
              <a:spcAft>
                <a:spcPts val="0"/>
              </a:spcAft>
              <a:buSzPts val="1400"/>
              <a:buChar char="○"/>
            </a:pPr>
            <a:r>
              <a:rPr lang="en-GB"/>
              <a:t>Mogelijke oplossing: splitsing in onderdelen</a:t>
            </a:r>
            <a:endParaRPr/>
          </a:p>
        </p:txBody>
      </p:sp>
      <p:sp>
        <p:nvSpPr>
          <p:cNvPr id="484" name="Google Shape;484;p67"/>
          <p:cNvSpPr txBox="1"/>
          <p:nvPr/>
        </p:nvSpPr>
        <p:spPr>
          <a:xfrm>
            <a:off x="458850" y="4433025"/>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Stijn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6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Vragen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Opdracht omschrijving</a:t>
            </a:r>
            <a:endParaRPr/>
          </a:p>
        </p:txBody>
      </p:sp>
      <p:sp>
        <p:nvSpPr>
          <p:cNvPr id="128" name="Google Shape;12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Gemaakt in Laravel</a:t>
            </a:r>
            <a:endParaRPr/>
          </a:p>
          <a:p>
            <a:pPr indent="-342900" lvl="0" marL="457200" rtl="0" algn="l">
              <a:spcBef>
                <a:spcPts val="0"/>
              </a:spcBef>
              <a:spcAft>
                <a:spcPts val="0"/>
              </a:spcAft>
              <a:buSzPts val="1800"/>
              <a:buChar char="●"/>
            </a:pPr>
            <a:r>
              <a:rPr lang="en-GB"/>
              <a:t>Via watervalsysteem</a:t>
            </a:r>
            <a:endParaRPr/>
          </a:p>
          <a:p>
            <a:pPr indent="-317500" lvl="1" marL="914400" rtl="0" algn="l">
              <a:spcBef>
                <a:spcPts val="0"/>
              </a:spcBef>
              <a:spcAft>
                <a:spcPts val="0"/>
              </a:spcAft>
              <a:buSzPts val="1400"/>
              <a:buChar char="○"/>
            </a:pPr>
            <a:r>
              <a:rPr lang="en-GB"/>
              <a:t>Software-analyse</a:t>
            </a:r>
            <a:endParaRPr/>
          </a:p>
          <a:p>
            <a:pPr indent="-317500" lvl="1" marL="914400" rtl="0" algn="l">
              <a:spcBef>
                <a:spcPts val="0"/>
              </a:spcBef>
              <a:spcAft>
                <a:spcPts val="0"/>
              </a:spcAft>
              <a:buSzPts val="1400"/>
              <a:buChar char="○"/>
            </a:pPr>
            <a:r>
              <a:rPr lang="en-GB"/>
              <a:t>Software-design</a:t>
            </a:r>
            <a:endParaRPr/>
          </a:p>
          <a:p>
            <a:pPr indent="-317500" lvl="1" marL="914400" rtl="0" algn="l">
              <a:spcBef>
                <a:spcPts val="0"/>
              </a:spcBef>
              <a:spcAft>
                <a:spcPts val="0"/>
              </a:spcAft>
              <a:buSzPts val="1400"/>
              <a:buChar char="○"/>
            </a:pPr>
            <a:r>
              <a:rPr lang="en-GB"/>
              <a:t>Coderen</a:t>
            </a:r>
            <a:endParaRPr/>
          </a:p>
          <a:p>
            <a:pPr indent="-317500" lvl="1" marL="914400" rtl="0" algn="l">
              <a:spcBef>
                <a:spcPts val="0"/>
              </a:spcBef>
              <a:spcAft>
                <a:spcPts val="0"/>
              </a:spcAft>
              <a:buSzPts val="1400"/>
              <a:buChar char="○"/>
            </a:pPr>
            <a:r>
              <a:rPr lang="en-GB"/>
              <a:t>Testen</a:t>
            </a:r>
            <a:endParaRPr/>
          </a:p>
          <a:p>
            <a:pPr indent="-317500" lvl="1" marL="914400" rtl="0" algn="l">
              <a:spcBef>
                <a:spcPts val="0"/>
              </a:spcBef>
              <a:spcAft>
                <a:spcPts val="0"/>
              </a:spcAft>
              <a:buSzPts val="1400"/>
              <a:buChar char="○"/>
            </a:pPr>
            <a:r>
              <a:rPr lang="en-GB"/>
              <a:t>Integratie</a:t>
            </a:r>
            <a:endParaRPr/>
          </a:p>
          <a:p>
            <a:pPr indent="-317500" lvl="1" marL="914400" rtl="0" algn="l">
              <a:spcBef>
                <a:spcPts val="0"/>
              </a:spcBef>
              <a:spcAft>
                <a:spcPts val="0"/>
              </a:spcAft>
              <a:buSzPts val="1400"/>
              <a:buChar char="○"/>
            </a:pPr>
            <a:r>
              <a:rPr lang="en-GB"/>
              <a:t>Onderhoud</a:t>
            </a:r>
            <a:endParaRPr/>
          </a:p>
        </p:txBody>
      </p:sp>
      <p:sp>
        <p:nvSpPr>
          <p:cNvPr id="129" name="Google Shape;129;p29"/>
          <p:cNvSpPr txBox="1"/>
          <p:nvPr/>
        </p:nvSpPr>
        <p:spPr>
          <a:xfrm>
            <a:off x="311700" y="4703625"/>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Nino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000"/>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1000"/>
                                        <p:tgtEl>
                                          <p:spTgt spid="1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1000"/>
                                        <p:tgtEl>
                                          <p:spTgt spid="1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Effect filter="fade" transition="in">
                                      <p:cBhvr>
                                        <p:cTn dur="1000"/>
                                        <p:tgtEl>
                                          <p:spTgt spid="1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Effect filter="fade" transition="in">
                                      <p:cBhvr>
                                        <p:cTn dur="1000"/>
                                        <p:tgtEl>
                                          <p:spTgt spid="1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animEffect filter="fade" transition="in">
                                      <p:cBhvr>
                                        <p:cTn dur="1000"/>
                                        <p:tgtEl>
                                          <p:spTgt spid="1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animEffect filter="fade" transition="in">
                                      <p:cBhvr>
                                        <p:cTn dur="1000"/>
                                        <p:tgtEl>
                                          <p:spTgt spid="1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animEffect filter="fade" transition="in">
                                      <p:cBhvr>
                                        <p:cTn dur="1000"/>
                                        <p:tgtEl>
                                          <p:spTgt spid="12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Database</a:t>
            </a:r>
            <a:endParaRPr/>
          </a:p>
        </p:txBody>
      </p:sp>
      <p:sp>
        <p:nvSpPr>
          <p:cNvPr id="135" name="Google Shape;13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Bestaande database uitgebreid</a:t>
            </a:r>
            <a:endParaRPr/>
          </a:p>
          <a:p>
            <a:pPr indent="-342900" lvl="0" marL="457200" rtl="0" algn="l">
              <a:spcBef>
                <a:spcPts val="0"/>
              </a:spcBef>
              <a:spcAft>
                <a:spcPts val="0"/>
              </a:spcAft>
              <a:buSzPts val="1800"/>
              <a:buChar char="●"/>
            </a:pPr>
            <a:r>
              <a:rPr lang="en-GB"/>
              <a:t>Repository als interface -&gt;makkelijk wisselen implementatie</a:t>
            </a:r>
            <a:endParaRPr/>
          </a:p>
          <a:p>
            <a:pPr indent="-342900" lvl="0" marL="457200" rtl="0" algn="l">
              <a:spcBef>
                <a:spcPts val="0"/>
              </a:spcBef>
              <a:spcAft>
                <a:spcPts val="0"/>
              </a:spcAft>
              <a:buSzPts val="1800"/>
              <a:buChar char="●"/>
            </a:pPr>
            <a:r>
              <a:rPr lang="en-GB"/>
              <a:t>Eloquent ORM (Object relational mapping)</a:t>
            </a:r>
            <a:endParaRPr/>
          </a:p>
          <a:p>
            <a:pPr indent="-317500" lvl="1" marL="914400" rtl="0" algn="l">
              <a:spcBef>
                <a:spcPts val="0"/>
              </a:spcBef>
              <a:spcAft>
                <a:spcPts val="0"/>
              </a:spcAft>
              <a:buSzPts val="1400"/>
              <a:buChar char="○"/>
            </a:pPr>
            <a:r>
              <a:rPr lang="en-GB"/>
              <a:t>Models &lt;=&gt; tables</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36" name="Google Shape;136;p30"/>
          <p:cNvPicPr preferRelativeResize="0"/>
          <p:nvPr/>
        </p:nvPicPr>
        <p:blipFill>
          <a:blip r:embed="rId3">
            <a:alphaModFix/>
          </a:blip>
          <a:stretch>
            <a:fillRect/>
          </a:stretch>
        </p:blipFill>
        <p:spPr>
          <a:xfrm>
            <a:off x="2952875" y="2128825"/>
            <a:ext cx="5210100" cy="2962875"/>
          </a:xfrm>
          <a:prstGeom prst="rect">
            <a:avLst/>
          </a:prstGeom>
          <a:noFill/>
          <a:ln>
            <a:noFill/>
          </a:ln>
        </p:spPr>
      </p:pic>
      <p:sp>
        <p:nvSpPr>
          <p:cNvPr id="137" name="Google Shape;137;p30"/>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Koen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000"/>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000"/>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000"/>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000"/>
                                        <p:tgtEl>
                                          <p:spTgt spid="1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1000"/>
                                        <p:tgtEl>
                                          <p:spTgt spid="1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1000"/>
                                        <p:tgtEl>
                                          <p:spTgt spid="1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Use-case diagram</a:t>
            </a:r>
            <a:endParaRPr/>
          </a:p>
        </p:txBody>
      </p:sp>
      <p:sp>
        <p:nvSpPr>
          <p:cNvPr id="143" name="Google Shape;14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4" name="Google Shape;144;p31"/>
          <p:cNvPicPr preferRelativeResize="0"/>
          <p:nvPr/>
        </p:nvPicPr>
        <p:blipFill>
          <a:blip r:embed="rId3">
            <a:alphaModFix/>
          </a:blip>
          <a:stretch>
            <a:fillRect/>
          </a:stretch>
        </p:blipFill>
        <p:spPr>
          <a:xfrm>
            <a:off x="1633175" y="1017725"/>
            <a:ext cx="5877649" cy="3873375"/>
          </a:xfrm>
          <a:prstGeom prst="rect">
            <a:avLst/>
          </a:prstGeom>
          <a:noFill/>
          <a:ln>
            <a:noFill/>
          </a:ln>
        </p:spPr>
      </p:pic>
      <p:sp>
        <p:nvSpPr>
          <p:cNvPr id="145" name="Google Shape;145;p31"/>
          <p:cNvSpPr txBox="1"/>
          <p:nvPr/>
        </p:nvSpPr>
        <p:spPr>
          <a:xfrm>
            <a:off x="296025" y="4706850"/>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Nino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Planning</a:t>
            </a:r>
            <a:endParaRPr/>
          </a:p>
        </p:txBody>
      </p:sp>
      <p:sp>
        <p:nvSpPr>
          <p:cNvPr id="151" name="Google Shape;151;p32"/>
          <p:cNvSpPr txBox="1"/>
          <p:nvPr>
            <p:ph idx="1" type="body"/>
          </p:nvPr>
        </p:nvSpPr>
        <p:spPr>
          <a:xfrm>
            <a:off x="311700" y="993825"/>
            <a:ext cx="8520600" cy="370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Doel: dagplanning toevoegen, aanpassen of verwijderen</a:t>
            </a:r>
            <a:endParaRPr/>
          </a:p>
          <a:p>
            <a:pPr indent="-342900" lvl="0" marL="457200" rtl="0" algn="l">
              <a:spcBef>
                <a:spcPts val="0"/>
              </a:spcBef>
              <a:spcAft>
                <a:spcPts val="0"/>
              </a:spcAft>
              <a:buSzPts val="1800"/>
              <a:buChar char="●"/>
            </a:pPr>
            <a:r>
              <a:rPr lang="en-GB"/>
              <a:t>Bevat:</a:t>
            </a:r>
            <a:endParaRPr/>
          </a:p>
          <a:p>
            <a:pPr indent="-317500" lvl="1" marL="914400" rtl="0" algn="l">
              <a:spcBef>
                <a:spcPts val="0"/>
              </a:spcBef>
              <a:spcAft>
                <a:spcPts val="0"/>
              </a:spcAft>
              <a:buSzPts val="1400"/>
              <a:buChar char="○"/>
            </a:pPr>
            <a:r>
              <a:rPr lang="en-GB"/>
              <a:t>Dagplanning naam</a:t>
            </a:r>
            <a:endParaRPr/>
          </a:p>
          <a:p>
            <a:pPr indent="-317500" lvl="1" marL="914400" rtl="0" algn="l">
              <a:spcBef>
                <a:spcPts val="0"/>
              </a:spcBef>
              <a:spcAft>
                <a:spcPts val="0"/>
              </a:spcAft>
              <a:buSzPts val="1400"/>
              <a:buChar char="○"/>
            </a:pPr>
            <a:r>
              <a:rPr lang="en-GB"/>
              <a:t>Locatie </a:t>
            </a:r>
            <a:endParaRPr/>
          </a:p>
          <a:p>
            <a:pPr indent="-317500" lvl="1" marL="914400" rtl="0" algn="l">
              <a:spcBef>
                <a:spcPts val="0"/>
              </a:spcBef>
              <a:spcAft>
                <a:spcPts val="0"/>
              </a:spcAft>
              <a:buSzPts val="1400"/>
              <a:buChar char="○"/>
            </a:pPr>
            <a:r>
              <a:rPr lang="en-GB"/>
              <a:t>Datum</a:t>
            </a:r>
            <a:endParaRPr/>
          </a:p>
          <a:p>
            <a:pPr indent="-317500" lvl="1" marL="914400" rtl="0" algn="l">
              <a:spcBef>
                <a:spcPts val="0"/>
              </a:spcBef>
              <a:spcAft>
                <a:spcPts val="0"/>
              </a:spcAft>
              <a:buSzPts val="1400"/>
              <a:buChar char="○"/>
            </a:pPr>
            <a:r>
              <a:rPr lang="en-GB"/>
              <a:t>Highlight</a:t>
            </a:r>
            <a:endParaRPr/>
          </a:p>
          <a:p>
            <a:pPr indent="-317500" lvl="1" marL="914400" rtl="0" algn="l">
              <a:spcBef>
                <a:spcPts val="0"/>
              </a:spcBef>
              <a:spcAft>
                <a:spcPts val="0"/>
              </a:spcAft>
              <a:buSzPts val="1400"/>
              <a:buChar char="○"/>
            </a:pPr>
            <a:r>
              <a:rPr lang="en-GB"/>
              <a:t>omschrijving</a:t>
            </a:r>
            <a:endParaRPr/>
          </a:p>
        </p:txBody>
      </p:sp>
      <p:sp>
        <p:nvSpPr>
          <p:cNvPr id="152" name="Google Shape;152;p32"/>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Zeno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Planning: use-cases en wireframes</a:t>
            </a:r>
            <a:endParaRPr/>
          </a:p>
        </p:txBody>
      </p:sp>
      <p:sp>
        <p:nvSpPr>
          <p:cNvPr id="158" name="Google Shape;158;p33"/>
          <p:cNvSpPr txBox="1"/>
          <p:nvPr>
            <p:ph idx="1" type="body"/>
          </p:nvPr>
        </p:nvSpPr>
        <p:spPr>
          <a:xfrm>
            <a:off x="311700" y="10636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Use-case: planning toevoegen</a:t>
            </a:r>
            <a:endParaRPr/>
          </a:p>
          <a:p>
            <a:pPr indent="-342900" lvl="0" marL="457200" rtl="0" algn="l">
              <a:lnSpc>
                <a:spcPct val="100000"/>
              </a:lnSpc>
              <a:spcBef>
                <a:spcPts val="1600"/>
              </a:spcBef>
              <a:spcAft>
                <a:spcPts val="0"/>
              </a:spcAft>
              <a:buSzPts val="1800"/>
              <a:buChar char="●"/>
            </a:pPr>
            <a:r>
              <a:rPr b="1" lang="en-GB"/>
              <a:t>Naam</a:t>
            </a:r>
            <a:r>
              <a:rPr lang="en-GB"/>
              <a:t>: Planning toevoegen  </a:t>
            </a:r>
            <a:endParaRPr/>
          </a:p>
          <a:p>
            <a:pPr indent="-342900" lvl="0" marL="457200" rtl="0" algn="l">
              <a:lnSpc>
                <a:spcPct val="100000"/>
              </a:lnSpc>
              <a:spcBef>
                <a:spcPts val="0"/>
              </a:spcBef>
              <a:spcAft>
                <a:spcPts val="0"/>
              </a:spcAft>
              <a:buSzPts val="1800"/>
              <a:buChar char="●"/>
            </a:pPr>
            <a:r>
              <a:rPr b="1" lang="en-GB"/>
              <a:t>Samenvatting</a:t>
            </a:r>
            <a:r>
              <a:rPr lang="en-GB"/>
              <a:t>: De organisator kan een dagplanning toevoegen</a:t>
            </a:r>
            <a:endParaRPr/>
          </a:p>
          <a:p>
            <a:pPr indent="-342900" lvl="0" marL="457200" rtl="0" algn="l">
              <a:lnSpc>
                <a:spcPct val="100000"/>
              </a:lnSpc>
              <a:spcBef>
                <a:spcPts val="0"/>
              </a:spcBef>
              <a:spcAft>
                <a:spcPts val="0"/>
              </a:spcAft>
              <a:buSzPts val="1800"/>
              <a:buChar char="●"/>
            </a:pPr>
            <a:r>
              <a:rPr b="1" lang="en-GB"/>
              <a:t>Actoren</a:t>
            </a:r>
            <a:r>
              <a:rPr lang="en-GB"/>
              <a:t>: De gebruiker  </a:t>
            </a:r>
            <a:endParaRPr/>
          </a:p>
          <a:p>
            <a:pPr indent="-342900" lvl="0" marL="457200" rtl="0" algn="l">
              <a:lnSpc>
                <a:spcPct val="100000"/>
              </a:lnSpc>
              <a:spcBef>
                <a:spcPts val="0"/>
              </a:spcBef>
              <a:spcAft>
                <a:spcPts val="0"/>
              </a:spcAft>
              <a:buSzPts val="1800"/>
              <a:buChar char="●"/>
            </a:pPr>
            <a:r>
              <a:rPr b="1" lang="en-GB"/>
              <a:t>Aannamen</a:t>
            </a:r>
            <a:r>
              <a:rPr lang="en-GB"/>
              <a:t>: De gebruiker is in het systeem gekend en ingelogd                   als organisator.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159" name="Google Shape;159;p33"/>
          <p:cNvSpPr txBox="1"/>
          <p:nvPr/>
        </p:nvSpPr>
        <p:spPr>
          <a:xfrm>
            <a:off x="311700" y="4703625"/>
            <a:ext cx="9849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Zeno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000000"/>
      </a:lt1>
      <a:dk2>
        <a:srgbClr val="595959"/>
      </a:dk2>
      <a:lt2>
        <a:srgbClr val="000000"/>
      </a:lt2>
      <a:accent1>
        <a:srgbClr val="000000"/>
      </a:accent1>
      <a:accent2>
        <a:srgbClr val="212121"/>
      </a:accent2>
      <a:accent3>
        <a:srgbClr val="78909C"/>
      </a:accent3>
      <a:accent4>
        <a:srgbClr val="00000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