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74" r:id="rId6"/>
    <p:sldId id="275" r:id="rId7"/>
  </p:sldIdLst>
  <p:sldSz cx="9144000" cy="5143500" type="screen16x9"/>
  <p:notesSz cx="6858000" cy="9144000"/>
  <p:embeddedFontLst>
    <p:embeddedFont>
      <p:font typeface="Gill Sans Nova Ultra Bold" panose="020B0B02020104020203" pitchFamily="34" charset="0"/>
      <p:bold r:id="rId9"/>
    </p:embeddedFon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14F8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A19317-0971-44BE-B750-EE1892F06892}">
  <a:tblStyle styleId="{9BA19317-0971-44BE-B750-EE1892F068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4f62392e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4f62392e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475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24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was better?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Michael Jordan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Shaq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Taylor Kerns, Joshua Robles, Kiele Allen • 6/16/2021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10C707-5C5D-4CBF-906F-911C6DA46A53}"/>
              </a:ext>
            </a:extLst>
          </p:cNvPr>
          <p:cNvSpPr/>
          <p:nvPr/>
        </p:nvSpPr>
        <p:spPr>
          <a:xfrm rot="20308790">
            <a:off x="4147845" y="2438770"/>
            <a:ext cx="4480297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ll Sans Nova Ultra Bold" panose="020B0604020202020204" pitchFamily="34" charset="0"/>
              </a:rPr>
              <a:t>Rematch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Gill Sans Nova Ultra Bold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Extraction</a:t>
            </a:r>
          </a:p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Transformation</a:t>
            </a:r>
          </a:p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Load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03105" y="1381263"/>
            <a:ext cx="8384109" cy="4132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Who won more games?</a:t>
            </a:r>
            <a:br>
              <a:rPr lang="en" sz="3200" dirty="0"/>
            </a:br>
            <a:r>
              <a:rPr lang="en" sz="3200" dirty="0"/>
              <a:t>Who scored more points?</a:t>
            </a:r>
            <a:br>
              <a:rPr lang="en" sz="3200" dirty="0"/>
            </a:br>
            <a:r>
              <a:rPr lang="en" sz="3200" dirty="0"/>
              <a:t>Who was better at assists?</a:t>
            </a:r>
            <a:br>
              <a:rPr lang="en" sz="3200" dirty="0"/>
            </a:br>
            <a:r>
              <a:rPr lang="en" sz="3200" dirty="0"/>
              <a:t>Who was better at free throws?</a:t>
            </a:r>
            <a:br>
              <a:rPr lang="en" dirty="0"/>
            </a:b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F7CDA-62A8-4C69-9B38-3596AE29C05F}"/>
              </a:ext>
            </a:extLst>
          </p:cNvPr>
          <p:cNvSpPr txBox="1"/>
          <p:nvPr/>
        </p:nvSpPr>
        <p:spPr>
          <a:xfrm>
            <a:off x="595927" y="1381263"/>
            <a:ext cx="8244968" cy="3330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rgbClr val="D214F8"/>
                </a:solidFill>
                <a:effectLst/>
                <a:highlight>
                  <a:srgbClr val="FFFF00"/>
                </a:highlight>
                <a:uLnTx/>
                <a:uFillTx/>
                <a:latin typeface="Raleway"/>
                <a:sym typeface="Raleway"/>
              </a:rPr>
              <a:t>SHAQ</a:t>
            </a:r>
          </a:p>
          <a:p>
            <a:pPr algn="r">
              <a:lnSpc>
                <a:spcPct val="150000"/>
              </a:lnSpc>
            </a:pPr>
            <a:r>
              <a:rPr lang="en" sz="3200" b="1" dirty="0">
                <a:solidFill>
                  <a:srgbClr val="FF0000"/>
                </a:solidFill>
                <a:highlight>
                  <a:srgbClr val="000000"/>
                </a:highlight>
                <a:latin typeface="Raleway"/>
                <a:sym typeface="Raleway"/>
              </a:rPr>
              <a:t>JORDAN</a:t>
            </a:r>
          </a:p>
          <a:p>
            <a:pPr algn="r">
              <a:lnSpc>
                <a:spcPct val="150000"/>
              </a:lnSpc>
            </a:pPr>
            <a:r>
              <a:rPr lang="en" sz="3200" b="1" dirty="0">
                <a:solidFill>
                  <a:srgbClr val="FF0000"/>
                </a:solidFill>
                <a:highlight>
                  <a:srgbClr val="000000"/>
                </a:highlight>
                <a:latin typeface="Raleway"/>
                <a:sym typeface="Raleway"/>
              </a:rPr>
              <a:t>JORDAN</a:t>
            </a:r>
            <a:b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</a:br>
            <a:r>
              <a:rPr lang="en" sz="3200" b="1" dirty="0">
                <a:solidFill>
                  <a:srgbClr val="FF0000"/>
                </a:solidFill>
                <a:highlight>
                  <a:srgbClr val="000000"/>
                </a:highlight>
                <a:latin typeface="Raleway"/>
                <a:sym typeface="Raleway"/>
              </a:rPr>
              <a:t>JORDAN</a:t>
            </a:r>
            <a:br>
              <a:rPr kumimoji="0" lang="en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09EAF-63F1-4D23-BA5B-07485A1A9B32}"/>
              </a:ext>
            </a:extLst>
          </p:cNvPr>
          <p:cNvSpPr txBox="1"/>
          <p:nvPr/>
        </p:nvSpPr>
        <p:spPr>
          <a:xfrm>
            <a:off x="2893227" y="504579"/>
            <a:ext cx="3650368" cy="1114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/>
                <a:sym typeface="Raleway"/>
              </a:rPr>
              <a:t>Previous Analysis</a:t>
            </a:r>
            <a:br>
              <a:rPr kumimoji="0" lang="en" sz="4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/>
                <a:sym typeface="Raleway"/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427161" y="359086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1</a:t>
            </a:r>
            <a:r>
              <a:rPr lang="en" sz="2800" baseline="30000" dirty="0"/>
              <a:t>st</a:t>
            </a:r>
            <a:r>
              <a:rPr lang="en" sz="2800" dirty="0"/>
              <a:t> Season vs 15</a:t>
            </a:r>
            <a:r>
              <a:rPr lang="en" sz="2800" baseline="30000" dirty="0"/>
              <a:t>th</a:t>
            </a:r>
            <a:r>
              <a:rPr lang="en" sz="2800" dirty="0"/>
              <a:t> Season</a:t>
            </a:r>
            <a:endParaRPr sz="2800" dirty="0"/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55964B07-9BD8-463E-A68D-80EA72E1D8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01" t="12373" r="21865" b="3197"/>
          <a:stretch/>
        </p:blipFill>
        <p:spPr>
          <a:xfrm>
            <a:off x="6057900" y="1225544"/>
            <a:ext cx="1822076" cy="1861598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0E41BDCC-4013-43E1-80AD-99BF03C3B6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88" t="12188" r="7960" b="8734"/>
          <a:stretch/>
        </p:blipFill>
        <p:spPr>
          <a:xfrm>
            <a:off x="2427161" y="1225543"/>
            <a:ext cx="2655827" cy="1861597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F8430375-B4B5-4AA7-A976-CCD6A48AAF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86" t="12440" r="2279" b="6172"/>
          <a:stretch/>
        </p:blipFill>
        <p:spPr>
          <a:xfrm>
            <a:off x="2125753" y="3376379"/>
            <a:ext cx="3097314" cy="1288672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1B2D2AA-E461-4342-9C12-E591F7152C1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70" t="14820" r="8523" b="7982"/>
          <a:stretch/>
        </p:blipFill>
        <p:spPr>
          <a:xfrm>
            <a:off x="5562603" y="3342893"/>
            <a:ext cx="2911288" cy="13065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14329C2-95CD-44BA-8982-DF21BE544201}"/>
              </a:ext>
            </a:extLst>
          </p:cNvPr>
          <p:cNvSpPr txBox="1"/>
          <p:nvPr/>
        </p:nvSpPr>
        <p:spPr>
          <a:xfrm>
            <a:off x="652043" y="1446252"/>
            <a:ext cx="1573446" cy="974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dk2"/>
                </a:solidFill>
                <a:latin typeface="Raleway"/>
                <a:sym typeface="Raleway"/>
              </a:rPr>
              <a:t>Free </a:t>
            </a:r>
          </a:p>
          <a:p>
            <a:r>
              <a:rPr lang="en-US" sz="2800" b="1" dirty="0">
                <a:solidFill>
                  <a:schemeClr val="dk2"/>
                </a:solidFill>
                <a:latin typeface="Raleway"/>
                <a:sym typeface="Raleway"/>
              </a:rPr>
              <a:t>Throws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F7CF24-8F62-4E9C-A744-64979FA93434}"/>
              </a:ext>
            </a:extLst>
          </p:cNvPr>
          <p:cNvSpPr txBox="1"/>
          <p:nvPr/>
        </p:nvSpPr>
        <p:spPr>
          <a:xfrm>
            <a:off x="622907" y="3342893"/>
            <a:ext cx="1573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dk2"/>
                </a:solidFill>
                <a:latin typeface="Raleway"/>
                <a:sym typeface="Raleway"/>
              </a:rPr>
              <a:t>Points</a:t>
            </a:r>
          </a:p>
          <a:p>
            <a:r>
              <a:rPr lang="en-US" sz="2800" b="1" dirty="0">
                <a:solidFill>
                  <a:schemeClr val="dk2"/>
                </a:solidFill>
                <a:latin typeface="Raleway"/>
                <a:sym typeface="Raleway"/>
              </a:rPr>
              <a:t>Per</a:t>
            </a:r>
          </a:p>
          <a:p>
            <a:r>
              <a:rPr lang="en-US" sz="2800" b="1" dirty="0">
                <a:solidFill>
                  <a:schemeClr val="dk2"/>
                </a:solidFill>
                <a:latin typeface="Raleway"/>
                <a:sym typeface="Raleway"/>
              </a:rPr>
              <a:t>Year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04477" y="1531101"/>
            <a:ext cx="8384109" cy="41329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Who won more games?</a:t>
            </a:r>
            <a:br>
              <a:rPr lang="en" sz="3200" dirty="0"/>
            </a:br>
            <a:r>
              <a:rPr lang="en" sz="3200" dirty="0"/>
              <a:t>Who scored more points?*</a:t>
            </a:r>
            <a:br>
              <a:rPr lang="en" sz="3200" dirty="0"/>
            </a:br>
            <a:r>
              <a:rPr lang="en" sz="3200" dirty="0"/>
              <a:t>Who was better at assists?</a:t>
            </a:r>
            <a:br>
              <a:rPr lang="en" sz="3200" dirty="0"/>
            </a:br>
            <a:r>
              <a:rPr lang="en" sz="3200" dirty="0"/>
              <a:t>Who was better at free throws?*</a:t>
            </a:r>
            <a:br>
              <a:rPr lang="en" dirty="0"/>
            </a:b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F7CDA-62A8-4C69-9B38-3596AE29C05F}"/>
              </a:ext>
            </a:extLst>
          </p:cNvPr>
          <p:cNvSpPr txBox="1"/>
          <p:nvPr/>
        </p:nvSpPr>
        <p:spPr>
          <a:xfrm>
            <a:off x="594555" y="1531101"/>
            <a:ext cx="8244968" cy="3330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rgbClr val="D214F8"/>
                </a:solidFill>
                <a:effectLst/>
                <a:highlight>
                  <a:srgbClr val="FFFF00"/>
                </a:highlight>
                <a:uLnTx/>
                <a:uFillTx/>
                <a:latin typeface="Raleway"/>
                <a:sym typeface="Raleway"/>
              </a:rPr>
              <a:t>SHAQ</a:t>
            </a:r>
          </a:p>
          <a:p>
            <a:pPr algn="r">
              <a:lnSpc>
                <a:spcPct val="150000"/>
              </a:lnSpc>
            </a:pPr>
            <a:r>
              <a:rPr lang="en" sz="3200" b="1" dirty="0">
                <a:solidFill>
                  <a:srgbClr val="FF0000"/>
                </a:solidFill>
                <a:highlight>
                  <a:srgbClr val="000000"/>
                </a:highlight>
                <a:latin typeface="Raleway"/>
                <a:sym typeface="Raleway"/>
              </a:rPr>
              <a:t>JORDAN</a:t>
            </a:r>
          </a:p>
          <a:p>
            <a:pPr algn="r">
              <a:lnSpc>
                <a:spcPct val="150000"/>
              </a:lnSpc>
            </a:pPr>
            <a:r>
              <a:rPr lang="en" sz="3200" b="1" dirty="0">
                <a:solidFill>
                  <a:srgbClr val="FF0000"/>
                </a:solidFill>
                <a:highlight>
                  <a:srgbClr val="000000"/>
                </a:highlight>
                <a:latin typeface="Raleway"/>
                <a:sym typeface="Raleway"/>
              </a:rPr>
              <a:t>JORDAN</a:t>
            </a:r>
            <a:b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</a:br>
            <a:r>
              <a:rPr lang="en" sz="3200" b="1" dirty="0">
                <a:solidFill>
                  <a:srgbClr val="FF0000"/>
                </a:solidFill>
                <a:highlight>
                  <a:srgbClr val="000000"/>
                </a:highlight>
                <a:latin typeface="Raleway"/>
                <a:sym typeface="Raleway"/>
              </a:rPr>
              <a:t>JORDAN</a:t>
            </a:r>
            <a:br>
              <a:rPr kumimoji="0" lang="en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sym typeface="Raleway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19DEF-1D33-4740-8991-92F717AF21F8}"/>
              </a:ext>
            </a:extLst>
          </p:cNvPr>
          <p:cNvSpPr txBox="1"/>
          <p:nvPr/>
        </p:nvSpPr>
        <p:spPr>
          <a:xfrm>
            <a:off x="2893227" y="504579"/>
            <a:ext cx="3650368" cy="1114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/>
                <a:sym typeface="Raleway"/>
              </a:rPr>
              <a:t>Our Analysis</a:t>
            </a:r>
            <a:br>
              <a:rPr kumimoji="0" lang="en" sz="4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/>
                <a:sym typeface="Raleway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92CF64-F1DB-4FBF-9035-99BDF6E2CB0A}"/>
              </a:ext>
            </a:extLst>
          </p:cNvPr>
          <p:cNvSpPr txBox="1"/>
          <p:nvPr/>
        </p:nvSpPr>
        <p:spPr>
          <a:xfrm>
            <a:off x="455414" y="4773902"/>
            <a:ext cx="5865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 See previous slide for visual comparison</a:t>
            </a:r>
          </a:p>
        </p:txBody>
      </p:sp>
    </p:spTree>
    <p:extLst>
      <p:ext uri="{BB962C8B-B14F-4D97-AF65-F5344CB8AC3E}">
        <p14:creationId xmlns:p14="http://schemas.microsoft.com/office/powerpoint/2010/main" val="23532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F19DEF-1D33-4740-8991-92F717AF21F8}"/>
              </a:ext>
            </a:extLst>
          </p:cNvPr>
          <p:cNvSpPr txBox="1"/>
          <p:nvPr/>
        </p:nvSpPr>
        <p:spPr>
          <a:xfrm>
            <a:off x="2834222" y="228915"/>
            <a:ext cx="3650368" cy="743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"/>
                <a:sym typeface="Raleway"/>
              </a:rPr>
              <a:t>Overtime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Bar chart&#10;&#10;Description automatically generated">
            <a:extLst>
              <a:ext uri="{FF2B5EF4-FFF2-40B4-BE49-F238E27FC236}">
                <a16:creationId xmlns:a16="http://schemas.microsoft.com/office/drawing/2014/main" id="{2080DC56-87C5-48C0-8653-8360A0BC9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8" y="1855694"/>
            <a:ext cx="4250607" cy="2833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726509-8640-4BD2-8A55-FD44E07B7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032" y="1696800"/>
            <a:ext cx="5170050" cy="34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66734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3635</TotalTime>
  <Words>113</Words>
  <Application>Microsoft Office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Lato</vt:lpstr>
      <vt:lpstr>Gill Sans Nova Ultra Bold</vt:lpstr>
      <vt:lpstr>Raleway</vt:lpstr>
      <vt:lpstr>Arial</vt:lpstr>
      <vt:lpstr>Swiss</vt:lpstr>
      <vt:lpstr>Who was better? Michael Jordan Or Shaq</vt:lpstr>
      <vt:lpstr>Overview</vt:lpstr>
      <vt:lpstr>Who won more games? Who scored more points? Who was better at assists? Who was better at free throws? </vt:lpstr>
      <vt:lpstr>1st Season vs 15th Season</vt:lpstr>
      <vt:lpstr>Who won more games? Who scored more points?* Who was better at assists? Who was better at free throws?*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was better? Michael Jordan Or Shaq or DIRK</dc:title>
  <cp:lastModifiedBy>Kiele Allen</cp:lastModifiedBy>
  <cp:revision>17</cp:revision>
  <dcterms:modified xsi:type="dcterms:W3CDTF">2021-06-16T23:28:36Z</dcterms:modified>
</cp:coreProperties>
</file>