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0" autoAdjust="0"/>
  </p:normalViewPr>
  <p:slideViewPr>
    <p:cSldViewPr snapToGrid="0" snapToObjects="1">
      <p:cViewPr>
        <p:scale>
          <a:sx n="116" d="100"/>
          <a:sy n="116" d="100"/>
        </p:scale>
        <p:origin x="-9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2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3182-C5CA-334E-A407-15BE3161902A}" type="datetimeFigureOut">
              <a:rPr lang="en-US" smtClean="0"/>
              <a:t>03/10/2014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4DC0-7024-E641-8104-4672240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411891" y="1182461"/>
            <a:ext cx="0" cy="1127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11243" y="1751794"/>
            <a:ext cx="13575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634610" y="1182461"/>
            <a:ext cx="1510772" cy="112771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4094410" y="1434313"/>
            <a:ext cx="634962" cy="634962"/>
          </a:xfrm>
          <a:prstGeom prst="arc">
            <a:avLst>
              <a:gd name="adj1" fmla="val 18438399"/>
              <a:gd name="adj2" fmla="val 0"/>
            </a:avLst>
          </a:prstGeom>
          <a:ln w="1270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51249" y="2255433"/>
            <a:ext cx="208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Example plane of </a:t>
            </a:r>
            <a:r>
              <a:rPr lang="en-US" sz="1400" dirty="0" err="1" smtClean="0">
                <a:latin typeface="Calibri"/>
                <a:cs typeface="Calibri"/>
              </a:rPr>
              <a:t>polarisation</a:t>
            </a:r>
            <a:r>
              <a:rPr lang="en-US" sz="1400" dirty="0" smtClean="0">
                <a:latin typeface="Calibri"/>
                <a:cs typeface="Calibri"/>
              </a:rPr>
              <a:t> on the sky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7779" y="1130675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/>
                <a:cs typeface="Calibri"/>
              </a:rPr>
              <a:t>χ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1427" y="816088"/>
            <a:ext cx="411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Dec (</a:t>
            </a:r>
            <a:r>
              <a:rPr lang="en-US" sz="1400" dirty="0" err="1" smtClean="0">
                <a:latin typeface="Calibri"/>
                <a:cs typeface="Calibri"/>
              </a:rPr>
              <a:t>δ</a:t>
            </a:r>
            <a:r>
              <a:rPr lang="en-US" sz="1400" dirty="0" smtClean="0">
                <a:latin typeface="Calibri"/>
                <a:cs typeface="Calibri"/>
              </a:rPr>
              <a:t>) [IAU x-axis on tangent plane]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631" y="1576651"/>
            <a:ext cx="1696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RA (α)</a:t>
            </a:r>
            <a:br>
              <a:rPr lang="en-US" sz="1400" dirty="0" smtClean="0">
                <a:latin typeface="Calibri"/>
                <a:cs typeface="Calibri"/>
              </a:rPr>
            </a:br>
            <a:r>
              <a:rPr lang="en-US" sz="1400" dirty="0" smtClean="0">
                <a:latin typeface="Calibri"/>
                <a:cs typeface="Calibri"/>
              </a:rPr>
              <a:t>[IAU y-axis on tangent plane]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81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 rot="5400000">
            <a:off x="3313957" y="1552689"/>
            <a:ext cx="467468" cy="467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72333" y="1532144"/>
            <a:ext cx="191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x</a:t>
            </a:r>
            <a:r>
              <a:rPr lang="en-US" sz="1400" dirty="0" smtClean="0">
                <a:latin typeface="Calibri"/>
                <a:cs typeface="Calibri"/>
              </a:rPr>
              <a:t> (to horizon plane</a:t>
            </a:r>
            <a:br>
              <a:rPr lang="en-US" sz="1400" dirty="0" smtClean="0">
                <a:latin typeface="Calibri"/>
                <a:cs typeface="Calibri"/>
              </a:rPr>
            </a:br>
            <a:r>
              <a:rPr lang="en-US" sz="1400" dirty="0" smtClean="0">
                <a:latin typeface="Calibri"/>
                <a:cs typeface="Calibri"/>
              </a:rPr>
              <a:t>    geographic E)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5920" y="1793545"/>
            <a:ext cx="1682032" cy="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3529" y="1109939"/>
            <a:ext cx="0" cy="1318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47689" y="1457914"/>
            <a:ext cx="671679" cy="67167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95923" y="704408"/>
            <a:ext cx="308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y (to horizon plane geographic N)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0600" y="1077937"/>
            <a:ext cx="225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/>
                <a:cs typeface="Calibri"/>
              </a:rPr>
              <a:t>Circle showing Dec = 87 deg</a:t>
            </a:r>
            <a:endParaRPr lang="en-US" sz="1400" i="1" dirty="0"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stCxn id="24" idx="1"/>
            <a:endCxn id="14" idx="7"/>
          </p:cNvCxnSpPr>
          <p:nvPr/>
        </p:nvCxnSpPr>
        <p:spPr>
          <a:xfrm flipH="1">
            <a:off x="4121003" y="1231826"/>
            <a:ext cx="679597" cy="32445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96935" y="1659870"/>
            <a:ext cx="3207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/>
                <a:cs typeface="Calibri"/>
              </a:rPr>
              <a:t>Arrow showing direction of celestial north (increasing declination) from source (image </a:t>
            </a:r>
            <a:r>
              <a:rPr lang="en-US" sz="1400" dirty="0" smtClean="0">
                <a:latin typeface="Calibri"/>
                <a:cs typeface="Calibri"/>
              </a:rPr>
              <a:t>m</a:t>
            </a:r>
            <a:r>
              <a:rPr lang="en-US" sz="1400" i="1" dirty="0" smtClean="0">
                <a:latin typeface="Calibri"/>
                <a:cs typeface="Calibri"/>
              </a:rPr>
              <a:t> or </a:t>
            </a:r>
            <a:r>
              <a:rPr lang="en-US" sz="1400" dirty="0" smtClean="0">
                <a:latin typeface="Calibri"/>
                <a:cs typeface="Calibri"/>
              </a:rPr>
              <a:t>y</a:t>
            </a:r>
            <a:r>
              <a:rPr lang="en-US" sz="1400" i="1" dirty="0" smtClean="0">
                <a:latin typeface="Calibri"/>
                <a:cs typeface="Calibri"/>
              </a:rPr>
              <a:t> axis)</a:t>
            </a:r>
            <a:endParaRPr lang="en-US" sz="1400" i="1" dirty="0">
              <a:latin typeface="Calibri"/>
              <a:cs typeface="Calibri"/>
            </a:endParaRPr>
          </a:p>
        </p:txBody>
      </p:sp>
      <p:sp>
        <p:nvSpPr>
          <p:cNvPr id="34" name="Arc 33"/>
          <p:cNvSpPr/>
          <p:nvPr/>
        </p:nvSpPr>
        <p:spPr>
          <a:xfrm rot="11367426">
            <a:off x="3697916" y="1504342"/>
            <a:ext cx="1506742" cy="758944"/>
          </a:xfrm>
          <a:prstGeom prst="arc">
            <a:avLst>
              <a:gd name="adj1" fmla="val 12069280"/>
              <a:gd name="adj2" fmla="val 21372794"/>
            </a:avLst>
          </a:prstGeom>
          <a:ln w="12700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72333" y="3486040"/>
            <a:ext cx="191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x</a:t>
            </a:r>
            <a:r>
              <a:rPr lang="en-US" sz="1400" dirty="0" smtClean="0">
                <a:latin typeface="Calibri"/>
                <a:cs typeface="Calibri"/>
              </a:rPr>
              <a:t> (to horizon plane</a:t>
            </a:r>
            <a:br>
              <a:rPr lang="en-US" sz="1400" dirty="0" smtClean="0">
                <a:latin typeface="Calibri"/>
                <a:cs typeface="Calibri"/>
              </a:rPr>
            </a:br>
            <a:r>
              <a:rPr lang="en-US" sz="1400" dirty="0" smtClean="0">
                <a:latin typeface="Calibri"/>
                <a:cs typeface="Calibri"/>
              </a:rPr>
              <a:t>    geographic E)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46055" y="3863697"/>
            <a:ext cx="474948" cy="474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915920" y="3765332"/>
            <a:ext cx="1682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83529" y="3081517"/>
            <a:ext cx="0" cy="1318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547689" y="3429492"/>
            <a:ext cx="671679" cy="67167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3755299" y="3946396"/>
            <a:ext cx="256459" cy="25645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883529" y="3765332"/>
            <a:ext cx="0" cy="335838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95923" y="2675986"/>
            <a:ext cx="308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y (to horizon plane geographic N)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0600" y="3049515"/>
            <a:ext cx="225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/>
                <a:cs typeface="Calibri"/>
              </a:rPr>
              <a:t>Circle showing Dec = 87 deg</a:t>
            </a:r>
            <a:endParaRPr lang="en-US" sz="1400" i="1" dirty="0">
              <a:latin typeface="Calibri"/>
              <a:cs typeface="Calibri"/>
            </a:endParaRPr>
          </a:p>
        </p:txBody>
      </p:sp>
      <p:cxnSp>
        <p:nvCxnSpPr>
          <p:cNvPr id="44" name="Straight Arrow Connector 43"/>
          <p:cNvCxnSpPr>
            <a:stCxn id="43" idx="1"/>
            <a:endCxn id="39" idx="7"/>
          </p:cNvCxnSpPr>
          <p:nvPr/>
        </p:nvCxnSpPr>
        <p:spPr>
          <a:xfrm flipH="1">
            <a:off x="4121003" y="3203404"/>
            <a:ext cx="679597" cy="32445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6935" y="3631448"/>
            <a:ext cx="3207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/>
                <a:cs typeface="Calibri"/>
              </a:rPr>
              <a:t>Arrow showing direction of celestial north (increasing declination) from source (image </a:t>
            </a:r>
            <a:r>
              <a:rPr lang="en-US" sz="1400" dirty="0" smtClean="0">
                <a:latin typeface="Calibri"/>
                <a:cs typeface="Calibri"/>
              </a:rPr>
              <a:t>m</a:t>
            </a:r>
            <a:r>
              <a:rPr lang="en-US" sz="1400" i="1" dirty="0" smtClean="0">
                <a:latin typeface="Calibri"/>
                <a:cs typeface="Calibri"/>
              </a:rPr>
              <a:t> or </a:t>
            </a:r>
            <a:r>
              <a:rPr lang="en-US" sz="1400" dirty="0" smtClean="0">
                <a:latin typeface="Calibri"/>
                <a:cs typeface="Calibri"/>
              </a:rPr>
              <a:t>y</a:t>
            </a:r>
            <a:r>
              <a:rPr lang="en-US" sz="1400" i="1" dirty="0" smtClean="0">
                <a:latin typeface="Calibri"/>
                <a:cs typeface="Calibri"/>
              </a:rPr>
              <a:t> axis)</a:t>
            </a:r>
            <a:endParaRPr lang="en-US" sz="1400" i="1" dirty="0">
              <a:latin typeface="Calibri"/>
              <a:cs typeface="Calibri"/>
            </a:endParaRPr>
          </a:p>
        </p:txBody>
      </p:sp>
      <p:sp>
        <p:nvSpPr>
          <p:cNvPr id="46" name="Arc 45"/>
          <p:cNvSpPr/>
          <p:nvPr/>
        </p:nvSpPr>
        <p:spPr>
          <a:xfrm rot="11116821">
            <a:off x="3733092" y="3530382"/>
            <a:ext cx="1376892" cy="469900"/>
          </a:xfrm>
          <a:prstGeom prst="arc">
            <a:avLst>
              <a:gd name="adj1" fmla="val 11453308"/>
              <a:gd name="adj2" fmla="val 20567232"/>
            </a:avLst>
          </a:prstGeom>
          <a:ln w="12700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 rot="5400000">
            <a:off x="3446006" y="1659870"/>
            <a:ext cx="256459" cy="25645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rot="5400000" flipV="1">
            <a:off x="3715610" y="1625626"/>
            <a:ext cx="0" cy="335838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95728" y="5488599"/>
            <a:ext cx="191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x</a:t>
            </a:r>
            <a:r>
              <a:rPr lang="en-US" sz="1400" dirty="0" smtClean="0">
                <a:latin typeface="Calibri"/>
                <a:cs typeface="Calibri"/>
              </a:rPr>
              <a:t> (to horizon plane</a:t>
            </a:r>
            <a:br>
              <a:rPr lang="en-US" sz="1400" dirty="0" smtClean="0">
                <a:latin typeface="Calibri"/>
                <a:cs typeface="Calibri"/>
              </a:rPr>
            </a:br>
            <a:r>
              <a:rPr lang="en-US" sz="1400" dirty="0" smtClean="0">
                <a:latin typeface="Calibri"/>
                <a:cs typeface="Calibri"/>
              </a:rPr>
              <a:t>    geographic E)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64757" y="5543665"/>
            <a:ext cx="474948" cy="474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939315" y="5767891"/>
            <a:ext cx="1682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906924" y="5084076"/>
            <a:ext cx="0" cy="1318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474001" y="5626364"/>
            <a:ext cx="256459" cy="25645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602231" y="5445300"/>
            <a:ext cx="0" cy="335838"/>
          </a:xfrm>
          <a:prstGeom prst="straightConnector1">
            <a:avLst/>
          </a:prstGeom>
          <a:ln w="19050">
            <a:solidFill>
              <a:srgbClr val="3366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19318" y="4678545"/>
            <a:ext cx="308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y (to horizon plane geographic N)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17130" y="5321133"/>
            <a:ext cx="3207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/>
                <a:cs typeface="Calibri"/>
              </a:rPr>
              <a:t>Arrow showing direction of celestial north (increasing declination) from source (image </a:t>
            </a:r>
            <a:r>
              <a:rPr lang="en-US" sz="1400" dirty="0" smtClean="0">
                <a:latin typeface="Calibri"/>
                <a:cs typeface="Calibri"/>
              </a:rPr>
              <a:t>m</a:t>
            </a:r>
            <a:r>
              <a:rPr lang="en-US" sz="1400" i="1" dirty="0" smtClean="0">
                <a:latin typeface="Calibri"/>
                <a:cs typeface="Calibri"/>
              </a:rPr>
              <a:t> or </a:t>
            </a:r>
            <a:r>
              <a:rPr lang="en-US" sz="1400" dirty="0" smtClean="0">
                <a:latin typeface="Calibri"/>
                <a:cs typeface="Calibri"/>
              </a:rPr>
              <a:t>y</a:t>
            </a:r>
            <a:r>
              <a:rPr lang="en-US" sz="1400" i="1" dirty="0" smtClean="0">
                <a:latin typeface="Calibri"/>
                <a:cs typeface="Calibri"/>
              </a:rPr>
              <a:t> axis)</a:t>
            </a:r>
            <a:endParaRPr lang="en-US" sz="1400" i="1" dirty="0">
              <a:latin typeface="Calibri"/>
              <a:cs typeface="Calibri"/>
            </a:endParaRPr>
          </a:p>
        </p:txBody>
      </p:sp>
      <p:sp>
        <p:nvSpPr>
          <p:cNvPr id="69" name="Arc 68"/>
          <p:cNvSpPr/>
          <p:nvPr/>
        </p:nvSpPr>
        <p:spPr>
          <a:xfrm rot="10483179" flipV="1">
            <a:off x="3361805" y="5463903"/>
            <a:ext cx="1717152" cy="469900"/>
          </a:xfrm>
          <a:prstGeom prst="arc">
            <a:avLst>
              <a:gd name="adj1" fmla="val 11453308"/>
              <a:gd name="adj2" fmla="val 20567232"/>
            </a:avLst>
          </a:prstGeom>
          <a:ln w="12700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Dulwich</dc:creator>
  <cp:lastModifiedBy>Fred Dulwich</cp:lastModifiedBy>
  <cp:revision>7</cp:revision>
  <dcterms:created xsi:type="dcterms:W3CDTF">2014-10-03T10:33:11Z</dcterms:created>
  <dcterms:modified xsi:type="dcterms:W3CDTF">2014-10-03T15:13:32Z</dcterms:modified>
</cp:coreProperties>
</file>