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ADA5C2-8CA6-45AB-A8EE-7FAD475F681D}">
  <a:tblStyle styleId="{35ADA5C2-8CA6-45AB-A8EE-7FAD475F68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everybody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Welcome to our video presentation for CZ4042, Neural Network and Deep Learning, Assignment 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presentation includes Cheng Mun Chew, Tang Han Kang, and myself, Tang Zhi Tern.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7721d21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7721d21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modified the VGG16 architecture to do transfer learning on our dataset. Our modified VGG16 consists of an input layer that takes in an input image shape of 224 by 224 by 3. We appended a flatten layer to  convert the output from the pooling layer so that we can feed it into our fully connected layers. We added 2 Dense layers with 256 hidden neurons in between and with l2 regularizers to decay weights. Batchnormalization layers were added to reduce overfitting and speed up the training process. Similarly,  Dropout layers with a rate of 0.4  were also added to reduce overfitting. Lastly we have a Dense output layer with sigmoid activation function.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7721d21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7721d21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hyperparameters that modified VGG16 model used to train includes firstly, binary cross entropy loss function because there are only 2 classes to predict, secondly, RMSProp optimizer is chosen as it accelerates learning process of the weights. </a:t>
            </a:r>
            <a:r>
              <a:rPr lang="en"/>
              <a:t>Batch</a:t>
            </a:r>
            <a:r>
              <a:rPr lang="en"/>
              <a:t> size is 64, epochs we use is 50. The model was trained on the 5216 training data images and 16 validation images on Google Collab GPU runtime session. The model took an estimated 2 hours to train. As shown in the graph, the training accuracy was </a:t>
            </a:r>
            <a:r>
              <a:rPr lang="en"/>
              <a:t>generally</a:t>
            </a:r>
            <a:r>
              <a:rPr lang="en"/>
              <a:t> higher than the </a:t>
            </a:r>
            <a:r>
              <a:rPr lang="en"/>
              <a:t>validation</a:t>
            </a:r>
            <a:r>
              <a:rPr lang="en"/>
              <a:t> accuracy throughout the training which meant that there is overfitting. Thus, more fine-tuning </a:t>
            </a:r>
            <a:r>
              <a:rPr lang="en"/>
              <a:t>could have been done such as more dropout, heavier weight decay and smaller optimizer learning rate.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7721d21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7721d21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training the model, the model is used to make predictions of the test dataset which consists of 624 test samples. The model achieved an estimated 81%  accuracy on the test data. We measured the model’s </a:t>
            </a:r>
            <a:r>
              <a:rPr lang="en"/>
              <a:t>performance on a confusion matrix, and from there we can infer the precision, recall and f1 score of the model’s predictions on each class label as shown. From the results, we notice that the recall for Normal test samples were low at 0.52. This means that there is a high false positives which could be due to the imbalance data labels. Hence, more could have been done to minimise the problem of data imbalance aside from class weights and data augmentation.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includes oversampling the lesser data and further fine-tuning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 will let han kang to explain the Resnet50 model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7721d21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7721d21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7721d21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7721d21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model we employed is ResNet50.</a:t>
            </a:r>
            <a:endParaRPr/>
          </a:p>
          <a:p>
            <a:pPr indent="0" lvl="0" marL="0" rtl="0" algn="l">
              <a:spcBef>
                <a:spcPts val="0"/>
              </a:spcBef>
              <a:spcAft>
                <a:spcPts val="0"/>
              </a:spcAft>
              <a:buNone/>
            </a:pPr>
            <a:r>
              <a:rPr lang="en"/>
              <a:t>ResNet50 is a convolutional neural network in the family of residual networks.</a:t>
            </a:r>
            <a:endParaRPr/>
          </a:p>
          <a:p>
            <a:pPr indent="0" lvl="0" marL="0" rtl="0" algn="l">
              <a:spcBef>
                <a:spcPts val="0"/>
              </a:spcBef>
              <a:spcAft>
                <a:spcPts val="0"/>
              </a:spcAft>
              <a:buNone/>
            </a:pPr>
            <a:r>
              <a:rPr lang="en"/>
              <a:t>It is 50 layers deep, with 48 convolution layers, 1 max pooling layer and 1 average pooling layer.</a:t>
            </a:r>
            <a:endParaRPr/>
          </a:p>
          <a:p>
            <a:pPr indent="0" lvl="0" marL="0" rtl="0" algn="l">
              <a:spcBef>
                <a:spcPts val="0"/>
              </a:spcBef>
              <a:spcAft>
                <a:spcPts val="0"/>
              </a:spcAft>
              <a:buNone/>
            </a:pPr>
            <a:r>
              <a:rPr lang="en"/>
              <a:t>The 48 convolution layers are made up of residual blocks as shown in this image.</a:t>
            </a:r>
            <a:endParaRPr/>
          </a:p>
          <a:p>
            <a:pPr indent="0" lvl="0" marL="0" rtl="0" algn="l">
              <a:spcBef>
                <a:spcPts val="0"/>
              </a:spcBef>
              <a:spcAft>
                <a:spcPts val="0"/>
              </a:spcAft>
              <a:buNone/>
            </a:pPr>
            <a:r>
              <a:rPr lang="en"/>
              <a:t>The advantages ResNet have over conventional CNNs is the presence of shortcut connections. This aims to address the issue of vanishing or exploding gradient. Which is a problem many models faced when increasing the number of layers.</a:t>
            </a:r>
            <a:endParaRPr/>
          </a:p>
          <a:p>
            <a:pPr indent="0" lvl="0" marL="0" rtl="0" algn="l">
              <a:spcBef>
                <a:spcPts val="0"/>
              </a:spcBef>
              <a:spcAft>
                <a:spcPts val="0"/>
              </a:spcAft>
              <a:buNone/>
            </a:pPr>
            <a:r>
              <a:rPr lang="en"/>
              <a:t>Hence resent50 models can capitalise on its depth to learn more complex patterns while at the same time maintaining performance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8dd0140b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8dd0140b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the code implementation,</a:t>
            </a:r>
            <a:endParaRPr/>
          </a:p>
          <a:p>
            <a:pPr indent="0" lvl="0" marL="0" rtl="0" algn="l">
              <a:spcBef>
                <a:spcPts val="0"/>
              </a:spcBef>
              <a:spcAft>
                <a:spcPts val="0"/>
              </a:spcAft>
              <a:buNone/>
            </a:pPr>
            <a:r>
              <a:rPr lang="en"/>
              <a:t>We used the tensorflow resnet50 model as our base model. The model’s weights were trained on the extensive imagenet dataset. </a:t>
            </a:r>
            <a:endParaRPr/>
          </a:p>
          <a:p>
            <a:pPr indent="0" lvl="0" marL="0" rtl="0" algn="l">
              <a:spcBef>
                <a:spcPts val="0"/>
              </a:spcBef>
              <a:spcAft>
                <a:spcPts val="0"/>
              </a:spcAft>
              <a:buNone/>
            </a:pPr>
            <a:r>
              <a:rPr lang="en"/>
              <a:t>Given the fact that our dataset is relatively small, we used transfer learning to prevent the model from overfitting, which is likely to happen if we were to train the model from scratch</a:t>
            </a:r>
            <a:endParaRPr/>
          </a:p>
          <a:p>
            <a:pPr indent="0" lvl="0" marL="0" rtl="0" algn="l">
              <a:spcBef>
                <a:spcPts val="0"/>
              </a:spcBef>
              <a:spcAft>
                <a:spcPts val="0"/>
              </a:spcAft>
              <a:buNone/>
            </a:pPr>
            <a:r>
              <a:rPr lang="en"/>
              <a:t>For our case, we swap the top layers of the resnet50 model with our classification problem specific layers (a dropout layer and a sigmoid activated output neuron, for binary classification.)</a:t>
            </a:r>
            <a:endParaRPr/>
          </a:p>
          <a:p>
            <a:pPr indent="0" lvl="0" marL="0" rtl="0" algn="l">
              <a:spcBef>
                <a:spcPts val="0"/>
              </a:spcBef>
              <a:spcAft>
                <a:spcPts val="0"/>
              </a:spcAft>
              <a:buNone/>
            </a:pPr>
            <a:r>
              <a:rPr lang="en"/>
              <a:t>Next we train the model on our dataset and save the weights. The purpose of saving the weights will be explained in the next slide. </a:t>
            </a:r>
            <a:endParaRPr/>
          </a:p>
          <a:p>
            <a:pPr indent="0" lvl="0" marL="0" rtl="0" algn="l">
              <a:spcBef>
                <a:spcPts val="0"/>
              </a:spcBef>
              <a:spcAft>
                <a:spcPts val="0"/>
              </a:spcAft>
              <a:buNone/>
            </a:pPr>
            <a:r>
              <a:rPr lang="en"/>
              <a:t>Next we fine tune the model unfreezing a certain number of layers (specified by the user) and retrain the model</a:t>
            </a:r>
            <a:endParaRPr/>
          </a:p>
          <a:p>
            <a:pPr indent="0" lvl="0" marL="0" rtl="0" algn="l">
              <a:spcBef>
                <a:spcPts val="0"/>
              </a:spcBef>
              <a:spcAft>
                <a:spcPts val="0"/>
              </a:spcAft>
              <a:buNone/>
            </a:pPr>
            <a:r>
              <a:rPr lang="en"/>
              <a:t>Lastly, to test the </a:t>
            </a:r>
            <a:r>
              <a:rPr lang="en"/>
              <a:t>performance, we used our model to make predictions on unseen test data 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8dd0140b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8dd0140b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abit more indepth about fine tuning. </a:t>
            </a:r>
            <a:endParaRPr/>
          </a:p>
          <a:p>
            <a:pPr indent="0" lvl="0" marL="0" rtl="0" algn="l">
              <a:spcBef>
                <a:spcPts val="0"/>
              </a:spcBef>
              <a:spcAft>
                <a:spcPts val="0"/>
              </a:spcAft>
              <a:buNone/>
            </a:pPr>
            <a:r>
              <a:rPr lang="en"/>
              <a:t>Generally speaking, earlier layers of trained models can identify more general features. Such as edge detection and shape detection.</a:t>
            </a:r>
            <a:endParaRPr/>
          </a:p>
          <a:p>
            <a:pPr indent="0" lvl="0" marL="0" rtl="0" algn="l">
              <a:spcBef>
                <a:spcPts val="0"/>
              </a:spcBef>
              <a:spcAft>
                <a:spcPts val="0"/>
              </a:spcAft>
              <a:buNone/>
            </a:pPr>
            <a:r>
              <a:rPr lang="en"/>
              <a:t>Whereas later layers are more for identifying task specific features. </a:t>
            </a:r>
            <a:endParaRPr/>
          </a:p>
          <a:p>
            <a:pPr indent="0" lvl="0" marL="0" rtl="0" algn="l">
              <a:spcBef>
                <a:spcPts val="0"/>
              </a:spcBef>
              <a:spcAft>
                <a:spcPts val="0"/>
              </a:spcAft>
              <a:buNone/>
            </a:pPr>
            <a:r>
              <a:rPr lang="en"/>
              <a:t>However how many layers to unfreeze (or how many layers are used </a:t>
            </a:r>
            <a:r>
              <a:rPr lang="en"/>
              <a:t>specifically</a:t>
            </a:r>
            <a:r>
              <a:rPr lang="en"/>
              <a:t> for the task) is unknown to us,  since deep learning models are black boxes.</a:t>
            </a:r>
            <a:endParaRPr/>
          </a:p>
          <a:p>
            <a:pPr indent="0" lvl="0" marL="0" rtl="0" algn="l">
              <a:spcBef>
                <a:spcPts val="0"/>
              </a:spcBef>
              <a:spcAft>
                <a:spcPts val="0"/>
              </a:spcAft>
              <a:buNone/>
            </a:pPr>
            <a:r>
              <a:rPr lang="en"/>
              <a:t>Therefore we can only rely on empirical data to determine how many layers to unfreeze.</a:t>
            </a:r>
            <a:endParaRPr/>
          </a:p>
          <a:p>
            <a:pPr indent="0" lvl="0" marL="0" rtl="0" algn="l">
              <a:spcBef>
                <a:spcPts val="0"/>
              </a:spcBef>
              <a:spcAft>
                <a:spcPts val="0"/>
              </a:spcAft>
              <a:buNone/>
            </a:pPr>
            <a:r>
              <a:rPr lang="en"/>
              <a:t>The base model has a total of 176 layers, and we trained the model after freezing 110 layers only, up to 140 frozen layers, in incrementations of 10. We need to reset the model to the original weights before hyperparameter tuning, hence the model weights were saved.</a:t>
            </a:r>
            <a:endParaRPr/>
          </a:p>
          <a:p>
            <a:pPr indent="0" lvl="0" marL="0" rtl="0" algn="l">
              <a:spcBef>
                <a:spcPts val="0"/>
              </a:spcBef>
              <a:spcAft>
                <a:spcPts val="0"/>
              </a:spcAft>
              <a:buNone/>
            </a:pPr>
            <a:r>
              <a:rPr lang="en"/>
              <a:t>The optimal number of frozen layers is then determined by </a:t>
            </a:r>
            <a:r>
              <a:rPr lang="en"/>
              <a:t>comparing</a:t>
            </a:r>
            <a:r>
              <a:rPr lang="en"/>
              <a:t> the minimum losses for each level of frozen layers.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8dd0140b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8dd0140b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to analyse the model’s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model, trained with 120 frozen layers is used to make predictions on 624 unseen images</a:t>
            </a:r>
            <a:endParaRPr/>
          </a:p>
          <a:p>
            <a:pPr indent="0" lvl="0" marL="0" rtl="0" algn="l">
              <a:spcBef>
                <a:spcPts val="0"/>
              </a:spcBef>
              <a:spcAft>
                <a:spcPts val="0"/>
              </a:spcAft>
              <a:buNone/>
            </a:pPr>
            <a:r>
              <a:rPr lang="en"/>
              <a:t>And the model was able to hit an accuracy of 88%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what we can see from the confusion matrix below is the high false positive proportion. This is undesirable in the real world setting, as many patients will be given a false diagnosis. Which can lead to wastage of medical resources.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8dd0140b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8dd0140b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these are some further improvements we would have </a:t>
            </a:r>
            <a:r>
              <a:rPr lang="en"/>
              <a:t>love</a:t>
            </a:r>
            <a:r>
              <a:rPr lang="en"/>
              <a:t> to make for our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using Generative Adversarial Networks to address class imbalance in the provided data.</a:t>
            </a:r>
            <a:endParaRPr/>
          </a:p>
          <a:p>
            <a:pPr indent="0" lvl="0" marL="0" rtl="0" algn="l">
              <a:spcBef>
                <a:spcPts val="0"/>
              </a:spcBef>
              <a:spcAft>
                <a:spcPts val="0"/>
              </a:spcAft>
              <a:buNone/>
            </a:pPr>
            <a:r>
              <a:rPr lang="en"/>
              <a:t>S</a:t>
            </a:r>
            <a:r>
              <a:rPr lang="en"/>
              <a:t>econdly, include bounding boxes on labelled data. To help model focus on the correct abnormality regions. This improvement can only be made achievable through consultation with medically trained professionals.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further application of our solution, we can adapt the model to identify other lung diseases such as covid19 and early stages of cancer.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7721d21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7721d2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assignment, we will train a model to diagnose Pneumonia using X-ray images from Kaggle.</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diagnosing pneumonia from chest X-ray images is a difficult task for even experienced radiologists. This is because the symptoms of pneumonia in X-ray images are often unclear, confused with other diseases and contain abnormalities. We will use AI to aid making these inconsistent and sometimes subjective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dataset, t</a:t>
            </a:r>
            <a:r>
              <a:rPr lang="en"/>
              <a:t>here are about 5800 images, classified as Normal, Bacterial, or Viral.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In our experiment, we will do binary classification. We will only predict if Pneumonia is present or not in an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8b4fc5a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88b4fc5a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assignment, we will be conducting 3 experiments to try and achieve good results</a:t>
            </a:r>
            <a:endParaRPr/>
          </a:p>
          <a:p>
            <a:pPr indent="0" lvl="0" marL="0" rtl="0" algn="l">
              <a:spcBef>
                <a:spcPts val="0"/>
              </a:spcBef>
              <a:spcAft>
                <a:spcPts val="0"/>
              </a:spcAft>
              <a:buNone/>
            </a:pPr>
            <a:r>
              <a:rPr lang="en"/>
              <a:t>Using Data Preprocessing, and modifying two well known models, VGG16 and ResNet50</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78b115b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78b115b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analysed the dataset and noticed two main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there is a imbalance in this dataset, having significantly more pneumonia images than normal 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there are some images which contains medical devices, which may be deemed as noise. However, we choose to ignore these as we foresee this to be a natural </a:t>
            </a:r>
            <a:r>
              <a:rPr lang="en"/>
              <a:t>occurrence</a:t>
            </a:r>
            <a:r>
              <a:rPr lang="en"/>
              <a:t> in future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78b115b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78b115b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mitigate Dataset imbalance, we compared the results of using Class Weights versus Data Augmentation.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Looking at the validation metrics, we can see that scenario B gives the minimal loss, highest accuracy, and relatively balanced precision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However, when it comes to evaluating against the test dataset, it gives the lowest accuracy. That, along with its significant difference in precision and recall values, may indicate </a:t>
            </a:r>
            <a:r>
              <a:rPr lang="en"/>
              <a:t>o</a:t>
            </a:r>
            <a:r>
              <a:rPr lang="en"/>
              <a:t>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the test results, we will use scenario C for for its lowest loss, highest accuracy, and most balanced precision recall values.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78b115b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78b115b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jumped into adjusting a model, we wanted to find out if we could make an impact purely through Data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attempt Contrast Stretching through Histogram Equalization, and a custom algorithm.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eae946c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eae946c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Equalization attempts to spread high frequency pixels to give a linear trend to the </a:t>
            </a:r>
            <a:r>
              <a:rPr lang="en" sz="1200">
                <a:solidFill>
                  <a:srgbClr val="202124"/>
                </a:solidFill>
                <a:highlight>
                  <a:srgbClr val="FFFFFF"/>
                </a:highlight>
              </a:rPr>
              <a:t>cumulative probability function associated to the image. It is simple and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*Clicks*</a:t>
            </a:r>
            <a:endParaRPr/>
          </a:p>
          <a:p>
            <a:pPr indent="0" lvl="0" marL="0" rtl="0" algn="l">
              <a:spcBef>
                <a:spcPts val="0"/>
              </a:spcBef>
              <a:spcAft>
                <a:spcPts val="0"/>
              </a:spcAft>
              <a:buClr>
                <a:schemeClr val="dk1"/>
              </a:buClr>
              <a:buSzPts val="1100"/>
              <a:buFont typeface="Arial"/>
              <a:buNone/>
            </a:pPr>
            <a:r>
              <a:rPr lang="en">
                <a:solidFill>
                  <a:schemeClr val="dk1"/>
                </a:solidFill>
              </a:rPr>
              <a:t>The custom algorithm removes the lowest 30% and highest 15% of pixels, by setting them to 0. Next, it stretches the histogram bins while maintaining the general shape of the histogram bins.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eae946c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eae946c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7721d21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7721d2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is a CNN architecture model that won the 2014 </a:t>
            </a:r>
            <a:r>
              <a:rPr lang="en" sz="1200">
                <a:solidFill>
                  <a:srgbClr val="333333"/>
                </a:solidFill>
              </a:rPr>
              <a:t>ImageNet Large Scale Visual Recognition Challenge (ILSVRC).  The model consists of 13 convolutional layers, 5 Maxpooling and 3 dense layers, however only 16 of them have weights therefore the term vgg16. A </a:t>
            </a:r>
            <a:r>
              <a:rPr lang="en" sz="1200">
                <a:solidFill>
                  <a:srgbClr val="333333"/>
                </a:solidFill>
              </a:rPr>
              <a:t>unique</a:t>
            </a:r>
            <a:r>
              <a:rPr lang="en" sz="1200">
                <a:solidFill>
                  <a:srgbClr val="333333"/>
                </a:solidFill>
              </a:rPr>
              <a:t> part of vgg16 is that for each convolutional layers, it uses 3x3 receptive filters with stride =1. This allows for the conv layer to capture </a:t>
            </a:r>
            <a:r>
              <a:rPr i="1" lang="en" sz="1150">
                <a:solidFill>
                  <a:srgbClr val="282829"/>
                </a:solidFill>
                <a:latin typeface="Roboto"/>
                <a:ea typeface="Roboto"/>
                <a:cs typeface="Roboto"/>
                <a:sym typeface="Roboto"/>
              </a:rPr>
              <a:t>most </a:t>
            </a:r>
            <a:r>
              <a:rPr lang="en" sz="1150">
                <a:solidFill>
                  <a:srgbClr val="282829"/>
                </a:solidFill>
                <a:latin typeface="Roboto"/>
                <a:ea typeface="Roboto"/>
                <a:cs typeface="Roboto"/>
                <a:sym typeface="Roboto"/>
              </a:rPr>
              <a:t>information about the image across all the channels </a:t>
            </a:r>
            <a:r>
              <a:rPr b="1" lang="en" sz="1150">
                <a:solidFill>
                  <a:srgbClr val="282829"/>
                </a:solidFill>
                <a:latin typeface="Roboto"/>
                <a:ea typeface="Roboto"/>
                <a:cs typeface="Roboto"/>
                <a:sym typeface="Roboto"/>
              </a:rPr>
              <a:t>while keeping the size of the convolutions layers consistent with the size of the image at the same time. The padding is kept ‘same’ throughout and maxpooling has a 2x2 filter with stride=2.</a:t>
            </a:r>
            <a:endParaRPr sz="120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drive.google.com/file/d/1N0jiFzt6PU9xSj3UN1hMSlQ9AX1_78oz/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GksCFDyJ1a6152CBSUMSjaxbAj0a3YaF/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RGG_bj3EdlXqWLUjQtLLEZvpFdJmEn5c/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hyperlink" Target="http://drive.google.com/file/d/1Ezifr-uFRUwUV6Pvt5y_I9ZHlGH2rvAd/view"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hzUoTz0vfSE1tOb6-H2xkOA6flMay16r/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4.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CZ4042 Neural Network &amp; Deep Learning</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i="1" lang="en" sz="3000">
                <a:solidFill>
                  <a:schemeClr val="dk1"/>
                </a:solidFill>
              </a:rPr>
              <a:t>Assignment 02</a:t>
            </a:r>
            <a:endParaRPr i="1" sz="3000"/>
          </a:p>
        </p:txBody>
      </p:sp>
      <p:sp>
        <p:nvSpPr>
          <p:cNvPr id="56" name="Google Shape;56;p13"/>
          <p:cNvSpPr txBox="1"/>
          <p:nvPr/>
        </p:nvSpPr>
        <p:spPr>
          <a:xfrm>
            <a:off x="7042100" y="3900775"/>
            <a:ext cx="210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Cheng Mun Chew</a:t>
            </a:r>
            <a:endParaRPr/>
          </a:p>
          <a:p>
            <a:pPr indent="0" lvl="0" marL="0" rtl="0" algn="l">
              <a:spcBef>
                <a:spcPts val="0"/>
              </a:spcBef>
              <a:spcAft>
                <a:spcPts val="0"/>
              </a:spcAft>
              <a:buNone/>
            </a:pPr>
            <a:r>
              <a:rPr lang="en"/>
              <a:t>Tang Han Kang</a:t>
            </a:r>
            <a:endParaRPr/>
          </a:p>
          <a:p>
            <a:pPr indent="0" lvl="0" marL="0" rtl="0" algn="l">
              <a:spcBef>
                <a:spcPts val="0"/>
              </a:spcBef>
              <a:spcAft>
                <a:spcPts val="0"/>
              </a:spcAft>
              <a:buNone/>
            </a:pPr>
            <a:r>
              <a:rPr lang="en"/>
              <a:t>Tang Zhi 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VGG16</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Imported the imagenet weights</a:t>
            </a:r>
            <a:endParaRPr sz="1600"/>
          </a:p>
          <a:p>
            <a:pPr indent="-330200" lvl="0" marL="457200" rtl="0" algn="l">
              <a:spcBef>
                <a:spcPts val="0"/>
              </a:spcBef>
              <a:spcAft>
                <a:spcPts val="0"/>
              </a:spcAft>
              <a:buSzPts val="1600"/>
              <a:buChar char="●"/>
            </a:pPr>
            <a:r>
              <a:rPr lang="en" sz="1600"/>
              <a:t>224 x 224 x 3 input layer</a:t>
            </a:r>
            <a:endParaRPr sz="1600"/>
          </a:p>
          <a:p>
            <a:pPr indent="-330200" lvl="0" marL="457200" rtl="0" algn="l">
              <a:spcBef>
                <a:spcPts val="0"/>
              </a:spcBef>
              <a:spcAft>
                <a:spcPts val="0"/>
              </a:spcAft>
              <a:buSzPts val="1600"/>
              <a:buChar char="●"/>
            </a:pPr>
            <a:r>
              <a:rPr lang="en" sz="1600"/>
              <a:t>Flatten layer </a:t>
            </a:r>
            <a:endParaRPr sz="1600"/>
          </a:p>
          <a:p>
            <a:pPr indent="-330200" lvl="0" marL="457200" rtl="0" algn="l">
              <a:spcBef>
                <a:spcPts val="0"/>
              </a:spcBef>
              <a:spcAft>
                <a:spcPts val="0"/>
              </a:spcAft>
              <a:buSzPts val="1600"/>
              <a:buChar char="●"/>
            </a:pPr>
            <a:r>
              <a:rPr lang="en" sz="1600"/>
              <a:t>Dense layers with 256 hidden neurons</a:t>
            </a:r>
            <a:endParaRPr sz="1600"/>
          </a:p>
          <a:p>
            <a:pPr indent="-330200" lvl="0" marL="457200" rtl="0" algn="l">
              <a:spcBef>
                <a:spcPts val="0"/>
              </a:spcBef>
              <a:spcAft>
                <a:spcPts val="0"/>
              </a:spcAft>
              <a:buSzPts val="1600"/>
              <a:buChar char="●"/>
            </a:pPr>
            <a:r>
              <a:rPr lang="en" sz="1600"/>
              <a:t>L2 Weight regularizers</a:t>
            </a:r>
            <a:endParaRPr sz="1600"/>
          </a:p>
          <a:p>
            <a:pPr indent="-330200" lvl="0" marL="457200" rtl="0" algn="l">
              <a:spcBef>
                <a:spcPts val="0"/>
              </a:spcBef>
              <a:spcAft>
                <a:spcPts val="0"/>
              </a:spcAft>
              <a:buSzPts val="1600"/>
              <a:buChar char="●"/>
            </a:pPr>
            <a:r>
              <a:rPr lang="en" sz="1600"/>
              <a:t>BatchNormalization layer</a:t>
            </a:r>
            <a:endParaRPr sz="1600"/>
          </a:p>
          <a:p>
            <a:pPr indent="-330200" lvl="0" marL="457200" rtl="0" algn="l">
              <a:spcBef>
                <a:spcPts val="0"/>
              </a:spcBef>
              <a:spcAft>
                <a:spcPts val="0"/>
              </a:spcAft>
              <a:buSzPts val="1600"/>
              <a:buChar char="●"/>
            </a:pPr>
            <a:r>
              <a:rPr lang="en" sz="1600"/>
              <a:t>Dropout layer with rate 0.4</a:t>
            </a:r>
            <a:endParaRPr sz="1600"/>
          </a:p>
        </p:txBody>
      </p:sp>
      <p:pic>
        <p:nvPicPr>
          <p:cNvPr id="126" name="Google Shape;126;p22"/>
          <p:cNvPicPr preferRelativeResize="0"/>
          <p:nvPr/>
        </p:nvPicPr>
        <p:blipFill>
          <a:blip r:embed="rId3">
            <a:alphaModFix/>
          </a:blip>
          <a:stretch>
            <a:fillRect/>
          </a:stretch>
        </p:blipFill>
        <p:spPr>
          <a:xfrm>
            <a:off x="4957502" y="1351577"/>
            <a:ext cx="3963925" cy="346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VGG16 training</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Training parameters:</a:t>
            </a:r>
            <a:endParaRPr sz="1500"/>
          </a:p>
          <a:p>
            <a:pPr indent="-323850" lvl="0" marL="457200" rtl="0" algn="l">
              <a:spcBef>
                <a:spcPts val="1200"/>
              </a:spcBef>
              <a:spcAft>
                <a:spcPts val="0"/>
              </a:spcAft>
              <a:buSzPts val="1500"/>
              <a:buChar char="●"/>
            </a:pPr>
            <a:r>
              <a:rPr lang="en" sz="1500"/>
              <a:t>Binary cross entropy loss functions</a:t>
            </a:r>
            <a:endParaRPr sz="1500"/>
          </a:p>
          <a:p>
            <a:pPr indent="-323850" lvl="0" marL="457200" rtl="0" algn="l">
              <a:spcBef>
                <a:spcPts val="0"/>
              </a:spcBef>
              <a:spcAft>
                <a:spcPts val="0"/>
              </a:spcAft>
              <a:buSzPts val="1500"/>
              <a:buChar char="●"/>
            </a:pPr>
            <a:r>
              <a:rPr lang="en" sz="1500"/>
              <a:t>RMSprop optimizer (learning rate=1e-2)</a:t>
            </a:r>
            <a:endParaRPr sz="1500"/>
          </a:p>
          <a:p>
            <a:pPr indent="-323850" lvl="0" marL="457200" rtl="0" algn="l">
              <a:spcBef>
                <a:spcPts val="0"/>
              </a:spcBef>
              <a:spcAft>
                <a:spcPts val="0"/>
              </a:spcAft>
              <a:buSzPts val="1500"/>
              <a:buChar char="●"/>
            </a:pPr>
            <a:r>
              <a:rPr lang="en" sz="1500"/>
              <a:t>Batch size = 64</a:t>
            </a:r>
            <a:endParaRPr sz="1500"/>
          </a:p>
          <a:p>
            <a:pPr indent="-323850" lvl="0" marL="457200" rtl="0" algn="l">
              <a:spcBef>
                <a:spcPts val="0"/>
              </a:spcBef>
              <a:spcAft>
                <a:spcPts val="0"/>
              </a:spcAft>
              <a:buSzPts val="1500"/>
              <a:buChar char="●"/>
            </a:pPr>
            <a:r>
              <a:rPr lang="en" sz="1500"/>
              <a:t>Epochs = 50</a:t>
            </a:r>
            <a:endParaRPr sz="1500"/>
          </a:p>
          <a:p>
            <a:pPr indent="-323850" lvl="0" marL="457200" rtl="0" algn="l">
              <a:spcBef>
                <a:spcPts val="0"/>
              </a:spcBef>
              <a:spcAft>
                <a:spcPts val="0"/>
              </a:spcAft>
              <a:buSzPts val="1500"/>
              <a:buChar char="●"/>
            </a:pPr>
            <a:r>
              <a:rPr lang="en" sz="1500"/>
              <a:t>Google Collab GPU runtime session</a:t>
            </a:r>
            <a:endParaRPr sz="1500"/>
          </a:p>
          <a:p>
            <a:pPr indent="0" lvl="0" marL="0" rtl="0" algn="l">
              <a:spcBef>
                <a:spcPts val="1200"/>
              </a:spcBef>
              <a:spcAft>
                <a:spcPts val="0"/>
              </a:spcAft>
              <a:buNone/>
            </a:pPr>
            <a:r>
              <a:rPr lang="en" sz="1500"/>
              <a:t>~ 120 minutes training time</a:t>
            </a:r>
            <a:endParaRPr sz="1500"/>
          </a:p>
          <a:p>
            <a:pPr indent="0" lvl="0" marL="45720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3215650" y="3078250"/>
            <a:ext cx="4972849" cy="188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Test data set with 634 test samples</a:t>
            </a:r>
            <a:endParaRPr/>
          </a:p>
          <a:p>
            <a:pPr indent="0" lvl="0" marL="0" rtl="0" algn="l">
              <a:spcBef>
                <a:spcPts val="1200"/>
              </a:spcBef>
              <a:spcAft>
                <a:spcPts val="0"/>
              </a:spcAft>
              <a:buNone/>
            </a:pPr>
            <a:r>
              <a:rPr lang="en"/>
              <a:t>Achieved ~81% accuracy </a:t>
            </a:r>
            <a:endParaRPr/>
          </a:p>
          <a:p>
            <a:pPr indent="0" lvl="0" marL="0" rtl="0" algn="l">
              <a:spcBef>
                <a:spcPts val="1200"/>
              </a:spcBef>
              <a:spcAft>
                <a:spcPts val="0"/>
              </a:spcAft>
              <a:buNone/>
            </a:pPr>
            <a:r>
              <a:rPr lang="en"/>
              <a:t>For ‘Normal’ test samples:</a:t>
            </a:r>
            <a:endParaRPr/>
          </a:p>
          <a:p>
            <a:pPr indent="-300037" lvl="0" marL="457200" rtl="0" algn="l">
              <a:spcBef>
                <a:spcPts val="1200"/>
              </a:spcBef>
              <a:spcAft>
                <a:spcPts val="0"/>
              </a:spcAft>
              <a:buSzPct val="100000"/>
              <a:buChar char="●"/>
            </a:pPr>
            <a:r>
              <a:rPr lang="en"/>
              <a:t>Precision = 0.98</a:t>
            </a:r>
            <a:endParaRPr/>
          </a:p>
          <a:p>
            <a:pPr indent="-300037" lvl="0" marL="457200" rtl="0" algn="l">
              <a:spcBef>
                <a:spcPts val="0"/>
              </a:spcBef>
              <a:spcAft>
                <a:spcPts val="0"/>
              </a:spcAft>
              <a:buSzPct val="100000"/>
              <a:buChar char="●"/>
            </a:pPr>
            <a:r>
              <a:rPr lang="en"/>
              <a:t>Recall = 0.52</a:t>
            </a:r>
            <a:endParaRPr/>
          </a:p>
          <a:p>
            <a:pPr indent="-300037" lvl="0" marL="457200" rtl="0" algn="l">
              <a:spcBef>
                <a:spcPts val="0"/>
              </a:spcBef>
              <a:spcAft>
                <a:spcPts val="0"/>
              </a:spcAft>
              <a:buSzPct val="100000"/>
              <a:buChar char="●"/>
            </a:pPr>
            <a:r>
              <a:rPr lang="en"/>
              <a:t>F1-Score = 0.68</a:t>
            </a:r>
            <a:endParaRPr/>
          </a:p>
          <a:p>
            <a:pPr indent="0" lvl="0" marL="0" rtl="0" algn="l">
              <a:spcBef>
                <a:spcPts val="1200"/>
              </a:spcBef>
              <a:spcAft>
                <a:spcPts val="0"/>
              </a:spcAft>
              <a:buNone/>
            </a:pPr>
            <a:r>
              <a:rPr lang="en"/>
              <a:t>For ‘Pneumonia’ test samples:</a:t>
            </a:r>
            <a:endParaRPr/>
          </a:p>
          <a:p>
            <a:pPr indent="-300037" lvl="0" marL="457200" rtl="0" algn="l">
              <a:spcBef>
                <a:spcPts val="1200"/>
              </a:spcBef>
              <a:spcAft>
                <a:spcPts val="0"/>
              </a:spcAft>
              <a:buSzPct val="100000"/>
              <a:buChar char="●"/>
            </a:pPr>
            <a:r>
              <a:rPr lang="en"/>
              <a:t>Precision = 0.77</a:t>
            </a:r>
            <a:endParaRPr/>
          </a:p>
          <a:p>
            <a:pPr indent="-300037" lvl="0" marL="457200" rtl="0" algn="l">
              <a:spcBef>
                <a:spcPts val="0"/>
              </a:spcBef>
              <a:spcAft>
                <a:spcPts val="0"/>
              </a:spcAft>
              <a:buSzPct val="100000"/>
              <a:buChar char="●"/>
            </a:pPr>
            <a:r>
              <a:rPr lang="en"/>
              <a:t>Recall = 0.99</a:t>
            </a:r>
            <a:endParaRPr/>
          </a:p>
          <a:p>
            <a:pPr indent="-300037" lvl="0" marL="457200" rtl="0" algn="l">
              <a:spcBef>
                <a:spcPts val="0"/>
              </a:spcBef>
              <a:spcAft>
                <a:spcPts val="0"/>
              </a:spcAft>
              <a:buSzPct val="100000"/>
              <a:buChar char="●"/>
            </a:pPr>
            <a:r>
              <a:rPr lang="en"/>
              <a:t>F1-Score = 0.87</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6011275" y="1597450"/>
            <a:ext cx="2295525" cy="18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endParaRPr/>
          </a:p>
        </p:txBody>
      </p:sp>
      <p:sp>
        <p:nvSpPr>
          <p:cNvPr id="152" name="Google Shape;152;p26"/>
          <p:cNvSpPr txBox="1"/>
          <p:nvPr>
            <p:ph idx="1" type="body"/>
          </p:nvPr>
        </p:nvSpPr>
        <p:spPr>
          <a:xfrm>
            <a:off x="311700" y="1152475"/>
            <a:ext cx="577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a:p>
            <a:pPr indent="-342900" lvl="0" marL="457200" rtl="0" algn="l">
              <a:spcBef>
                <a:spcPts val="1200"/>
              </a:spcBef>
              <a:spcAft>
                <a:spcPts val="0"/>
              </a:spcAft>
              <a:buSzPts val="1800"/>
              <a:buChar char="●"/>
            </a:pPr>
            <a:r>
              <a:rPr lang="en"/>
              <a:t>Convolutional neural network</a:t>
            </a:r>
            <a:endParaRPr/>
          </a:p>
          <a:p>
            <a:pPr indent="-342900" lvl="0" marL="457200" rtl="0" algn="l">
              <a:spcBef>
                <a:spcPts val="0"/>
              </a:spcBef>
              <a:spcAft>
                <a:spcPts val="0"/>
              </a:spcAft>
              <a:buSzPts val="1800"/>
              <a:buChar char="●"/>
            </a:pPr>
            <a:r>
              <a:rPr lang="en"/>
              <a:t>50 layers deep: 48 Convolution layers, 1 MaxPool and 1 Average Pool</a:t>
            </a:r>
            <a:endParaRPr/>
          </a:p>
          <a:p>
            <a:pPr indent="-342900" lvl="0" marL="457200" rtl="0" algn="l">
              <a:spcBef>
                <a:spcPts val="0"/>
              </a:spcBef>
              <a:spcAft>
                <a:spcPts val="0"/>
              </a:spcAft>
              <a:buSzPts val="1800"/>
              <a:buChar char="●"/>
            </a:pPr>
            <a:r>
              <a:rPr lang="en"/>
              <a:t>Addresses the issue of vanishing/exploding gradients using shortcut connections</a:t>
            </a:r>
            <a:endParaRPr/>
          </a:p>
          <a:p>
            <a:pPr indent="-342900" lvl="0" marL="457200" rtl="0" algn="l">
              <a:spcBef>
                <a:spcPts val="0"/>
              </a:spcBef>
              <a:spcAft>
                <a:spcPts val="0"/>
              </a:spcAft>
              <a:buSzPts val="1800"/>
              <a:buChar char="●"/>
            </a:pPr>
            <a:r>
              <a:rPr lang="en"/>
              <a:t>Able to train extremely deep neural networks, while maintaining performance</a:t>
            </a:r>
            <a:endParaRPr/>
          </a:p>
        </p:txBody>
      </p:sp>
      <p:pic>
        <p:nvPicPr>
          <p:cNvPr id="153" name="Google Shape;153;p26"/>
          <p:cNvPicPr preferRelativeResize="0"/>
          <p:nvPr/>
        </p:nvPicPr>
        <p:blipFill>
          <a:blip r:embed="rId3">
            <a:alphaModFix/>
          </a:blip>
          <a:stretch>
            <a:fillRect/>
          </a:stretch>
        </p:blipFill>
        <p:spPr>
          <a:xfrm>
            <a:off x="5995525" y="1372600"/>
            <a:ext cx="2943350" cy="2536550"/>
          </a:xfrm>
          <a:prstGeom prst="rect">
            <a:avLst/>
          </a:prstGeom>
          <a:noFill/>
          <a:ln>
            <a:noFill/>
          </a:ln>
        </p:spPr>
      </p:pic>
      <p:sp>
        <p:nvSpPr>
          <p:cNvPr id="154" name="Google Shape;154;p26"/>
          <p:cNvSpPr txBox="1"/>
          <p:nvPr/>
        </p:nvSpPr>
        <p:spPr>
          <a:xfrm>
            <a:off x="5995525" y="3999475"/>
            <a:ext cx="29433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Residual Blocks of ResNet50</a:t>
            </a:r>
            <a:endParaRPr sz="1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https://iq.opengenus.org/resnet50-architecture/</a:t>
            </a:r>
            <a:endParaRPr/>
          </a:p>
        </p:txBody>
      </p:sp>
      <p:pic>
        <p:nvPicPr>
          <p:cNvPr id="155" name="Google Shape;155;p26" title="slide1.wav">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
        <p:nvSpPr>
          <p:cNvPr id="156" name="Google Shape;156;p26"/>
          <p:cNvSpPr/>
          <p:nvPr/>
        </p:nvSpPr>
        <p:spPr>
          <a:xfrm>
            <a:off x="114725" y="4644550"/>
            <a:ext cx="394200" cy="4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Implementation</a:t>
            </a:r>
            <a:endParaRPr/>
          </a:p>
          <a:p>
            <a:pPr indent="-342900" lvl="0" marL="457200" rtl="0" algn="l">
              <a:spcBef>
                <a:spcPts val="1200"/>
              </a:spcBef>
              <a:spcAft>
                <a:spcPts val="0"/>
              </a:spcAft>
              <a:buSzPts val="1800"/>
              <a:buChar char="●"/>
            </a:pPr>
            <a:r>
              <a:rPr lang="en"/>
              <a:t>Base model: tensorflow ResNet50 trained on imagenet dataset</a:t>
            </a:r>
            <a:endParaRPr/>
          </a:p>
          <a:p>
            <a:pPr indent="-342900" lvl="0" marL="457200" rtl="0" algn="l">
              <a:spcBef>
                <a:spcPts val="0"/>
              </a:spcBef>
              <a:spcAft>
                <a:spcPts val="0"/>
              </a:spcAft>
              <a:buSzPts val="1800"/>
              <a:buChar char="●"/>
            </a:pPr>
            <a:r>
              <a:rPr lang="en"/>
              <a:t>Remove the top layers while freezing the remaining layers</a:t>
            </a:r>
            <a:endParaRPr/>
          </a:p>
          <a:p>
            <a:pPr indent="-342900" lvl="0" marL="457200" rtl="0" algn="l">
              <a:spcBef>
                <a:spcPts val="0"/>
              </a:spcBef>
              <a:spcAft>
                <a:spcPts val="0"/>
              </a:spcAft>
              <a:buSzPts val="1800"/>
              <a:buChar char="●"/>
            </a:pPr>
            <a:r>
              <a:rPr lang="en"/>
              <a:t>Added a dropout layer and a sigmoid activated output neuron</a:t>
            </a:r>
            <a:endParaRPr/>
          </a:p>
          <a:p>
            <a:pPr indent="-342900" lvl="0" marL="457200" rtl="0" algn="l">
              <a:spcBef>
                <a:spcPts val="0"/>
              </a:spcBef>
              <a:spcAft>
                <a:spcPts val="0"/>
              </a:spcAft>
              <a:buSzPts val="1800"/>
              <a:buChar char="●"/>
            </a:pPr>
            <a:r>
              <a:rPr lang="en"/>
              <a:t>Train model and save weights</a:t>
            </a:r>
            <a:endParaRPr/>
          </a:p>
          <a:p>
            <a:pPr indent="-342900" lvl="0" marL="457200" rtl="0" algn="l">
              <a:spcBef>
                <a:spcPts val="0"/>
              </a:spcBef>
              <a:spcAft>
                <a:spcPts val="0"/>
              </a:spcAft>
              <a:buSzPts val="1800"/>
              <a:buChar char="●"/>
            </a:pPr>
            <a:r>
              <a:rPr lang="en"/>
              <a:t>Fine-tuning: unfreeze a user specified number of layers and retrain the model</a:t>
            </a:r>
            <a:endParaRPr/>
          </a:p>
          <a:p>
            <a:pPr indent="-342900" lvl="0" marL="457200" rtl="0" algn="l">
              <a:spcBef>
                <a:spcPts val="0"/>
              </a:spcBef>
              <a:spcAft>
                <a:spcPts val="0"/>
              </a:spcAft>
              <a:buSzPts val="1800"/>
              <a:buChar char="●"/>
            </a:pPr>
            <a:r>
              <a:rPr lang="en"/>
              <a:t>Make predictions on test data set</a:t>
            </a:r>
            <a:endParaRPr/>
          </a:p>
        </p:txBody>
      </p:sp>
      <p:pic>
        <p:nvPicPr>
          <p:cNvPr id="163" name="Google Shape;163;p27" title="slide2.wav">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
        <p:nvSpPr>
          <p:cNvPr id="164" name="Google Shape;164;p27"/>
          <p:cNvSpPr/>
          <p:nvPr/>
        </p:nvSpPr>
        <p:spPr>
          <a:xfrm>
            <a:off x="114725" y="4644550"/>
            <a:ext cx="394200" cy="4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about Fine-Tuning</a:t>
            </a:r>
            <a:endParaRPr/>
          </a:p>
          <a:p>
            <a:pPr indent="-342900" lvl="0" marL="457200" rtl="0" algn="l">
              <a:spcBef>
                <a:spcPts val="1200"/>
              </a:spcBef>
              <a:spcAft>
                <a:spcPts val="0"/>
              </a:spcAft>
              <a:buSzPts val="1800"/>
              <a:buChar char="●"/>
            </a:pPr>
            <a:r>
              <a:rPr lang="en"/>
              <a:t>Earlier layers identify more general features</a:t>
            </a:r>
            <a:endParaRPr/>
          </a:p>
          <a:p>
            <a:pPr indent="-342900" lvl="0" marL="457200" rtl="0" algn="l">
              <a:spcBef>
                <a:spcPts val="0"/>
              </a:spcBef>
              <a:spcAft>
                <a:spcPts val="0"/>
              </a:spcAft>
              <a:buSzPts val="1800"/>
              <a:buChar char="●"/>
            </a:pPr>
            <a:r>
              <a:rPr lang="en"/>
              <a:t>Later layers identify task specific features</a:t>
            </a:r>
            <a:endParaRPr/>
          </a:p>
          <a:p>
            <a:pPr indent="-342900" lvl="0" marL="457200" rtl="0" algn="l">
              <a:spcBef>
                <a:spcPts val="0"/>
              </a:spcBef>
              <a:spcAft>
                <a:spcPts val="0"/>
              </a:spcAft>
              <a:buSzPts val="1800"/>
              <a:buChar char="●"/>
            </a:pPr>
            <a:r>
              <a:rPr lang="en"/>
              <a:t>Number of top layers to unfreeze is a tunable hyperparameter</a:t>
            </a:r>
            <a:endParaRPr/>
          </a:p>
          <a:p>
            <a:pPr indent="-342900" lvl="0" marL="457200" rtl="0" algn="l">
              <a:spcBef>
                <a:spcPts val="0"/>
              </a:spcBef>
              <a:spcAft>
                <a:spcPts val="0"/>
              </a:spcAft>
              <a:buSzPts val="1800"/>
              <a:buChar char="●"/>
            </a:pPr>
            <a:r>
              <a:rPr lang="en"/>
              <a:t>For a blackbox method, only way is to do testing for hyperparameter tuning</a:t>
            </a:r>
            <a:endParaRPr/>
          </a:p>
          <a:p>
            <a:pPr indent="-342900" lvl="0" marL="457200" rtl="0" algn="l">
              <a:spcBef>
                <a:spcPts val="0"/>
              </a:spcBef>
              <a:spcAft>
                <a:spcPts val="0"/>
              </a:spcAft>
              <a:buSzPts val="1800"/>
              <a:buChar char="●"/>
            </a:pPr>
            <a:r>
              <a:rPr lang="en"/>
              <a:t>Total number of layers = 176, tested with 110 to 140 freezed layers</a:t>
            </a:r>
            <a:endParaRPr/>
          </a:p>
          <a:p>
            <a:pPr indent="-342900" lvl="0" marL="457200" rtl="0" algn="l">
              <a:spcBef>
                <a:spcPts val="0"/>
              </a:spcBef>
              <a:spcAft>
                <a:spcPts val="0"/>
              </a:spcAft>
              <a:buSzPts val="1800"/>
              <a:buChar char="●"/>
            </a:pPr>
            <a:r>
              <a:rPr lang="en"/>
              <a:t>Optimal number of frozen layers are determined through comparison of minimum loss</a:t>
            </a:r>
            <a:endParaRPr/>
          </a:p>
        </p:txBody>
      </p:sp>
      <p:pic>
        <p:nvPicPr>
          <p:cNvPr id="171" name="Google Shape;171;p28" title="slide 3.wav">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
        <p:nvSpPr>
          <p:cNvPr id="172" name="Google Shape;172;p28"/>
          <p:cNvSpPr/>
          <p:nvPr/>
        </p:nvSpPr>
        <p:spPr>
          <a:xfrm>
            <a:off x="114725" y="4644550"/>
            <a:ext cx="394200" cy="4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Performance</a:t>
            </a:r>
            <a:endParaRPr/>
          </a:p>
          <a:p>
            <a:pPr indent="-342900" lvl="0" marL="457200" rtl="0" algn="l">
              <a:spcBef>
                <a:spcPts val="1200"/>
              </a:spcBef>
              <a:spcAft>
                <a:spcPts val="0"/>
              </a:spcAft>
              <a:buSzPts val="1800"/>
              <a:buChar char="●"/>
            </a:pPr>
            <a:r>
              <a:rPr lang="en"/>
              <a:t>Making predictions on 624 unseen images</a:t>
            </a:r>
            <a:endParaRPr/>
          </a:p>
          <a:p>
            <a:pPr indent="-342900" lvl="0" marL="457200" rtl="0" algn="l">
              <a:spcBef>
                <a:spcPts val="0"/>
              </a:spcBef>
              <a:spcAft>
                <a:spcPts val="0"/>
              </a:spcAft>
              <a:buSzPts val="1800"/>
              <a:buChar char="●"/>
            </a:pPr>
            <a:r>
              <a:rPr lang="en"/>
              <a:t>Model manage to hit an accuracy of 88%</a:t>
            </a:r>
            <a:endParaRPr/>
          </a:p>
          <a:p>
            <a:pPr indent="-342900" lvl="0" marL="457200" rtl="0" algn="l">
              <a:spcBef>
                <a:spcPts val="0"/>
              </a:spcBef>
              <a:spcAft>
                <a:spcPts val="0"/>
              </a:spcAft>
              <a:buSzPts val="1800"/>
              <a:buChar char="●"/>
            </a:pPr>
            <a:r>
              <a:rPr lang="en"/>
              <a:t>High false positive proportion is alarming, making it unusable in reality</a:t>
            </a:r>
            <a:endParaRPr/>
          </a:p>
          <a:p>
            <a:pPr indent="0" lvl="0" marL="0" rtl="0" algn="l">
              <a:spcBef>
                <a:spcPts val="1200"/>
              </a:spcBef>
              <a:spcAft>
                <a:spcPts val="1200"/>
              </a:spcAft>
              <a:buNone/>
            </a:pPr>
            <a:r>
              <a:t/>
            </a:r>
            <a:endParaRPr/>
          </a:p>
        </p:txBody>
      </p:sp>
      <p:pic>
        <p:nvPicPr>
          <p:cNvPr id="179" name="Google Shape;179;p29"/>
          <p:cNvPicPr preferRelativeResize="0"/>
          <p:nvPr/>
        </p:nvPicPr>
        <p:blipFill>
          <a:blip r:embed="rId3">
            <a:alphaModFix/>
          </a:blip>
          <a:stretch>
            <a:fillRect/>
          </a:stretch>
        </p:blipFill>
        <p:spPr>
          <a:xfrm>
            <a:off x="3171825" y="2740725"/>
            <a:ext cx="2220976" cy="1828150"/>
          </a:xfrm>
          <a:prstGeom prst="rect">
            <a:avLst/>
          </a:prstGeom>
          <a:noFill/>
          <a:ln>
            <a:noFill/>
          </a:ln>
        </p:spPr>
      </p:pic>
      <p:sp>
        <p:nvSpPr>
          <p:cNvPr id="180" name="Google Shape;180;p29"/>
          <p:cNvSpPr txBox="1"/>
          <p:nvPr/>
        </p:nvSpPr>
        <p:spPr>
          <a:xfrm>
            <a:off x="2256850" y="3347000"/>
            <a:ext cx="777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Actual values</a:t>
            </a:r>
            <a:endParaRPr b="1"/>
          </a:p>
        </p:txBody>
      </p:sp>
      <p:sp>
        <p:nvSpPr>
          <p:cNvPr id="181" name="Google Shape;181;p29"/>
          <p:cNvSpPr txBox="1"/>
          <p:nvPr/>
        </p:nvSpPr>
        <p:spPr>
          <a:xfrm>
            <a:off x="3730750" y="4568875"/>
            <a:ext cx="1222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Predicted values</a:t>
            </a:r>
            <a:endParaRPr b="1"/>
          </a:p>
        </p:txBody>
      </p:sp>
      <p:pic>
        <p:nvPicPr>
          <p:cNvPr id="182" name="Google Shape;182;p29" title="slide4.wav">
            <a:hlinkClick r:id="rId4"/>
          </p:cNvPr>
          <p:cNvPicPr preferRelativeResize="0"/>
          <p:nvPr/>
        </p:nvPicPr>
        <p:blipFill>
          <a:blip r:embed="rId5">
            <a:alphaModFix/>
          </a:blip>
          <a:stretch>
            <a:fillRect/>
          </a:stretch>
        </p:blipFill>
        <p:spPr>
          <a:xfrm>
            <a:off x="5105650" y="4721275"/>
            <a:ext cx="269825" cy="269825"/>
          </a:xfrm>
          <a:prstGeom prst="rect">
            <a:avLst/>
          </a:prstGeom>
          <a:noFill/>
          <a:ln>
            <a:noFill/>
          </a:ln>
        </p:spPr>
      </p:pic>
      <p:sp>
        <p:nvSpPr>
          <p:cNvPr id="183" name="Google Shape;183;p29"/>
          <p:cNvSpPr/>
          <p:nvPr/>
        </p:nvSpPr>
        <p:spPr>
          <a:xfrm>
            <a:off x="5043463" y="4703625"/>
            <a:ext cx="394200" cy="4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improvements</a:t>
            </a:r>
            <a:endParaRPr/>
          </a:p>
          <a:p>
            <a:pPr indent="-342900" lvl="0" marL="457200" rtl="0" algn="l">
              <a:spcBef>
                <a:spcPts val="1200"/>
              </a:spcBef>
              <a:spcAft>
                <a:spcPts val="0"/>
              </a:spcAft>
              <a:buSzPts val="1800"/>
              <a:buChar char="●"/>
            </a:pPr>
            <a:r>
              <a:rPr lang="en"/>
              <a:t>Generative </a:t>
            </a:r>
            <a:r>
              <a:rPr lang="en"/>
              <a:t>Adversarial</a:t>
            </a:r>
            <a:r>
              <a:rPr lang="en"/>
              <a:t> Networks to address data imbalance</a:t>
            </a:r>
            <a:endParaRPr/>
          </a:p>
          <a:p>
            <a:pPr indent="-342900" lvl="0" marL="457200" rtl="0" algn="l">
              <a:spcBef>
                <a:spcPts val="0"/>
              </a:spcBef>
              <a:spcAft>
                <a:spcPts val="0"/>
              </a:spcAft>
              <a:buSzPts val="1800"/>
              <a:buChar char="●"/>
            </a:pPr>
            <a:r>
              <a:rPr lang="en"/>
              <a:t>Include bounding boxes on labelled data</a:t>
            </a:r>
            <a:endParaRPr/>
          </a:p>
          <a:p>
            <a:pPr indent="0" lvl="0" marL="0" rtl="0" algn="l">
              <a:spcBef>
                <a:spcPts val="1200"/>
              </a:spcBef>
              <a:spcAft>
                <a:spcPts val="0"/>
              </a:spcAft>
              <a:buNone/>
            </a:pPr>
            <a:r>
              <a:rPr lang="en"/>
              <a:t>Future application</a:t>
            </a:r>
            <a:endParaRPr/>
          </a:p>
          <a:p>
            <a:pPr indent="-342900" lvl="0" marL="457200" rtl="0" algn="l">
              <a:spcBef>
                <a:spcPts val="1200"/>
              </a:spcBef>
              <a:spcAft>
                <a:spcPts val="0"/>
              </a:spcAft>
              <a:buSzPts val="1800"/>
              <a:buChar char="●"/>
            </a:pPr>
            <a:r>
              <a:rPr lang="en"/>
              <a:t>Adapt model to identify other lung diseases </a:t>
            </a:r>
            <a:endParaRPr/>
          </a:p>
          <a:p>
            <a:pPr indent="-317500" lvl="1" marL="914400" rtl="0" algn="l">
              <a:spcBef>
                <a:spcPts val="0"/>
              </a:spcBef>
              <a:spcAft>
                <a:spcPts val="0"/>
              </a:spcAft>
              <a:buSzPts val="1400"/>
              <a:buChar char="○"/>
            </a:pPr>
            <a:r>
              <a:rPr lang="en"/>
              <a:t>Covid19</a:t>
            </a:r>
            <a:endParaRPr/>
          </a:p>
          <a:p>
            <a:pPr indent="-317500" lvl="1" marL="914400" rtl="0" algn="l">
              <a:spcBef>
                <a:spcPts val="0"/>
              </a:spcBef>
              <a:spcAft>
                <a:spcPts val="0"/>
              </a:spcAft>
              <a:buSzPts val="1400"/>
              <a:buChar char="○"/>
            </a:pPr>
            <a:r>
              <a:rPr lang="en"/>
              <a:t>Early stages of cancer</a:t>
            </a:r>
            <a:endParaRPr/>
          </a:p>
        </p:txBody>
      </p:sp>
      <p:pic>
        <p:nvPicPr>
          <p:cNvPr id="190" name="Google Shape;190;p30" title="slide 5.wav">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
        <p:nvSpPr>
          <p:cNvPr id="191" name="Google Shape;191;p30"/>
          <p:cNvSpPr/>
          <p:nvPr/>
        </p:nvSpPr>
        <p:spPr>
          <a:xfrm>
            <a:off x="114725" y="4644550"/>
            <a:ext cx="394200" cy="4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Diagnosing Pneumonia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u="sng"/>
              <a:t>Dataset</a:t>
            </a:r>
            <a:endParaRPr b="1" sz="2400" u="sng"/>
          </a:p>
        </p:txBody>
      </p:sp>
      <p:pic>
        <p:nvPicPr>
          <p:cNvPr id="63" name="Google Shape;63;p14"/>
          <p:cNvPicPr preferRelativeResize="0"/>
          <p:nvPr/>
        </p:nvPicPr>
        <p:blipFill>
          <a:blip r:embed="rId3">
            <a:alphaModFix/>
          </a:blip>
          <a:stretch>
            <a:fillRect/>
          </a:stretch>
        </p:blipFill>
        <p:spPr>
          <a:xfrm>
            <a:off x="105875" y="1915857"/>
            <a:ext cx="8932250" cy="294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200000"/>
              </a:lnSpc>
              <a:spcBef>
                <a:spcPts val="0"/>
              </a:spcBef>
              <a:spcAft>
                <a:spcPts val="0"/>
              </a:spcAft>
              <a:buSzPts val="2400"/>
              <a:buAutoNum type="arabicPeriod"/>
            </a:pPr>
            <a:r>
              <a:rPr lang="en" sz="2400"/>
              <a:t>Data Preprocessing to improve accuracy</a:t>
            </a:r>
            <a:endParaRPr sz="2400"/>
          </a:p>
          <a:p>
            <a:pPr indent="-381000" lvl="0" marL="457200" rtl="0" algn="l">
              <a:lnSpc>
                <a:spcPct val="200000"/>
              </a:lnSpc>
              <a:spcBef>
                <a:spcPts val="0"/>
              </a:spcBef>
              <a:spcAft>
                <a:spcPts val="0"/>
              </a:spcAft>
              <a:buSzPts val="2400"/>
              <a:buAutoNum type="arabicPeriod"/>
            </a:pPr>
            <a:r>
              <a:rPr lang="en" sz="2400"/>
              <a:t>Improving on VGG16</a:t>
            </a:r>
            <a:endParaRPr sz="2400"/>
          </a:p>
          <a:p>
            <a:pPr indent="-381000" lvl="0" marL="457200" rtl="0" algn="l">
              <a:lnSpc>
                <a:spcPct val="200000"/>
              </a:lnSpc>
              <a:spcBef>
                <a:spcPts val="0"/>
              </a:spcBef>
              <a:spcAft>
                <a:spcPts val="0"/>
              </a:spcAft>
              <a:buSzPts val="2400"/>
              <a:buAutoNum type="arabicPeriod"/>
            </a:pPr>
            <a:r>
              <a:rPr lang="en" sz="2400"/>
              <a:t>Improving on ResNet50</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a:t>
            </a:r>
            <a:endParaRPr/>
          </a:p>
        </p:txBody>
      </p:sp>
      <p:sp>
        <p:nvSpPr>
          <p:cNvPr id="75" name="Google Shape;75;p16"/>
          <p:cNvSpPr txBox="1"/>
          <p:nvPr>
            <p:ph idx="1" type="body"/>
          </p:nvPr>
        </p:nvSpPr>
        <p:spPr>
          <a:xfrm>
            <a:off x="311700" y="1152475"/>
            <a:ext cx="2277300" cy="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Data imbalance</a:t>
            </a:r>
            <a:endParaRPr b="1" sz="2000"/>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11700" y="1742650"/>
            <a:ext cx="4260300" cy="2986456"/>
          </a:xfrm>
          <a:prstGeom prst="rect">
            <a:avLst/>
          </a:prstGeom>
          <a:noFill/>
          <a:ln>
            <a:noFill/>
          </a:ln>
        </p:spPr>
      </p:pic>
      <p:pic>
        <p:nvPicPr>
          <p:cNvPr id="77" name="Google Shape;77;p16"/>
          <p:cNvPicPr preferRelativeResize="0"/>
          <p:nvPr/>
        </p:nvPicPr>
        <p:blipFill>
          <a:blip r:embed="rId4">
            <a:alphaModFix/>
          </a:blip>
          <a:stretch>
            <a:fillRect/>
          </a:stretch>
        </p:blipFill>
        <p:spPr>
          <a:xfrm>
            <a:off x="6767187" y="1742964"/>
            <a:ext cx="1953963" cy="1657575"/>
          </a:xfrm>
          <a:prstGeom prst="rect">
            <a:avLst/>
          </a:prstGeom>
          <a:noFill/>
          <a:ln>
            <a:noFill/>
          </a:ln>
        </p:spPr>
      </p:pic>
      <p:pic>
        <p:nvPicPr>
          <p:cNvPr id="78" name="Google Shape;78;p16"/>
          <p:cNvPicPr preferRelativeResize="0"/>
          <p:nvPr/>
        </p:nvPicPr>
        <p:blipFill>
          <a:blip r:embed="rId5">
            <a:alphaModFix/>
          </a:blip>
          <a:stretch>
            <a:fillRect/>
          </a:stretch>
        </p:blipFill>
        <p:spPr>
          <a:xfrm>
            <a:off x="4572000" y="3400550"/>
            <a:ext cx="2578450" cy="1657575"/>
          </a:xfrm>
          <a:prstGeom prst="rect">
            <a:avLst/>
          </a:prstGeom>
          <a:noFill/>
          <a:ln>
            <a:noFill/>
          </a:ln>
        </p:spPr>
      </p:pic>
      <p:pic>
        <p:nvPicPr>
          <p:cNvPr id="79" name="Google Shape;79;p16"/>
          <p:cNvPicPr preferRelativeResize="0"/>
          <p:nvPr/>
        </p:nvPicPr>
        <p:blipFill>
          <a:blip r:embed="rId6">
            <a:alphaModFix/>
          </a:blip>
          <a:stretch>
            <a:fillRect/>
          </a:stretch>
        </p:blipFill>
        <p:spPr>
          <a:xfrm>
            <a:off x="4572008" y="1742975"/>
            <a:ext cx="2195167" cy="1657575"/>
          </a:xfrm>
          <a:prstGeom prst="rect">
            <a:avLst/>
          </a:prstGeom>
          <a:noFill/>
          <a:ln>
            <a:noFill/>
          </a:ln>
        </p:spPr>
      </p:pic>
      <p:sp>
        <p:nvSpPr>
          <p:cNvPr id="80" name="Google Shape;80;p16"/>
          <p:cNvSpPr txBox="1"/>
          <p:nvPr>
            <p:ph idx="1" type="body"/>
          </p:nvPr>
        </p:nvSpPr>
        <p:spPr>
          <a:xfrm>
            <a:off x="4572000" y="1152475"/>
            <a:ext cx="1776900" cy="90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Data Noise</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Mitigating </a:t>
            </a:r>
            <a:r>
              <a:rPr lang="en"/>
              <a:t>Dataset Imbalance</a:t>
            </a:r>
            <a:endParaRPr/>
          </a:p>
        </p:txBody>
      </p:sp>
      <p:graphicFrame>
        <p:nvGraphicFramePr>
          <p:cNvPr id="86" name="Google Shape;86;p17"/>
          <p:cNvGraphicFramePr/>
          <p:nvPr/>
        </p:nvGraphicFramePr>
        <p:xfrm>
          <a:off x="1300800" y="1017725"/>
          <a:ext cx="3000000" cy="3000000"/>
        </p:xfrm>
        <a:graphic>
          <a:graphicData uri="http://schemas.openxmlformats.org/drawingml/2006/table">
            <a:tbl>
              <a:tblPr>
                <a:noFill/>
                <a:tableStyleId>{35ADA5C2-8CA6-45AB-A8EE-7FAD475F681D}</a:tableStyleId>
              </a:tblPr>
              <a:tblGrid>
                <a:gridCol w="1635600"/>
                <a:gridCol w="1635600"/>
                <a:gridCol w="1635600"/>
                <a:gridCol w="1635600"/>
              </a:tblGrid>
              <a:tr h="650150">
                <a:tc>
                  <a:txBody>
                    <a:bodyPr/>
                    <a:lstStyle/>
                    <a:p>
                      <a:pPr indent="0" lvl="0" marL="0" rtl="0" algn="l">
                        <a:spcBef>
                          <a:spcPts val="0"/>
                        </a:spcBef>
                        <a:spcAft>
                          <a:spcPts val="0"/>
                        </a:spcAft>
                        <a:buNone/>
                      </a:pPr>
                      <a:r>
                        <a:rPr lang="en" sz="1050">
                          <a:solidFill>
                            <a:schemeClr val="dk1"/>
                          </a:solidFill>
                        </a:rPr>
                        <a:t>1583  Normal </a:t>
                      </a:r>
                      <a:endParaRPr sz="1050">
                        <a:solidFill>
                          <a:schemeClr val="dk1"/>
                        </a:solidFill>
                      </a:endParaRPr>
                    </a:p>
                    <a:p>
                      <a:pPr indent="0" lvl="0" marL="0" rtl="0" algn="l">
                        <a:spcBef>
                          <a:spcPts val="0"/>
                        </a:spcBef>
                        <a:spcAft>
                          <a:spcPts val="0"/>
                        </a:spcAft>
                        <a:buNone/>
                      </a:pPr>
                      <a:r>
                        <a:rPr lang="en" sz="1050">
                          <a:solidFill>
                            <a:schemeClr val="dk1"/>
                          </a:solidFill>
                        </a:rPr>
                        <a:t>4273  Pneumonia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b="1" lang="en" u="sng"/>
                        <a:t>A</a:t>
                      </a:r>
                      <a:endParaRPr b="1" u="sng"/>
                    </a:p>
                    <a:p>
                      <a:pPr indent="0" lvl="0" marL="0" rtl="0" algn="ctr">
                        <a:spcBef>
                          <a:spcPts val="0"/>
                        </a:spcBef>
                        <a:spcAft>
                          <a:spcPts val="0"/>
                        </a:spcAft>
                        <a:buNone/>
                      </a:pPr>
                      <a:r>
                        <a:rPr lang="en"/>
                        <a:t>Class Weights</a:t>
                      </a:r>
                      <a:endParaRPr/>
                    </a:p>
                  </a:txBody>
                  <a:tcPr marT="91425" marB="91425" marR="91425" marL="91425"/>
                </a:tc>
                <a:tc>
                  <a:txBody>
                    <a:bodyPr/>
                    <a:lstStyle/>
                    <a:p>
                      <a:pPr indent="0" lvl="0" marL="0" rtl="0" algn="ctr">
                        <a:spcBef>
                          <a:spcPts val="0"/>
                        </a:spcBef>
                        <a:spcAft>
                          <a:spcPts val="0"/>
                        </a:spcAft>
                        <a:buNone/>
                      </a:pPr>
                      <a:r>
                        <a:rPr b="1" lang="en" u="sng"/>
                        <a:t>B</a:t>
                      </a:r>
                      <a:endParaRPr b="1" u="sng"/>
                    </a:p>
                    <a:p>
                      <a:pPr indent="0" lvl="0" marL="0" rtl="0" algn="ctr">
                        <a:spcBef>
                          <a:spcPts val="0"/>
                        </a:spcBef>
                        <a:spcAft>
                          <a:spcPts val="0"/>
                        </a:spcAft>
                        <a:buNone/>
                      </a:pPr>
                      <a:r>
                        <a:rPr lang="en"/>
                        <a:t>Augment</a:t>
                      </a:r>
                      <a:endParaRPr/>
                    </a:p>
                    <a:p>
                      <a:pPr indent="0" lvl="0" marL="0" rtl="0" algn="ctr">
                        <a:spcBef>
                          <a:spcPts val="0"/>
                        </a:spcBef>
                        <a:spcAft>
                          <a:spcPts val="0"/>
                        </a:spcAft>
                        <a:buNone/>
                      </a:pPr>
                      <a:r>
                        <a:rPr lang="en"/>
                        <a:t>t</a:t>
                      </a:r>
                      <a:r>
                        <a:rPr lang="en"/>
                        <a:t>ill 50/50</a:t>
                      </a:r>
                      <a:endParaRPr/>
                    </a:p>
                  </a:txBody>
                  <a:tcPr marT="91425" marB="91425" marR="91425" marL="91425"/>
                </a:tc>
                <a:tc>
                  <a:txBody>
                    <a:bodyPr/>
                    <a:lstStyle/>
                    <a:p>
                      <a:pPr indent="0" lvl="0" marL="0" rtl="0" algn="ctr">
                        <a:spcBef>
                          <a:spcPts val="0"/>
                        </a:spcBef>
                        <a:spcAft>
                          <a:spcPts val="0"/>
                        </a:spcAft>
                        <a:buNone/>
                      </a:pPr>
                      <a:r>
                        <a:rPr b="1" lang="en" u="sng"/>
                        <a:t>C</a:t>
                      </a:r>
                      <a:endParaRPr b="1" u="sng"/>
                    </a:p>
                    <a:p>
                      <a:pPr indent="0" lvl="0" marL="0" rtl="0" algn="ctr">
                        <a:spcBef>
                          <a:spcPts val="0"/>
                        </a:spcBef>
                        <a:spcAft>
                          <a:spcPts val="0"/>
                        </a:spcAft>
                        <a:buNone/>
                      </a:pPr>
                      <a:r>
                        <a:rPr lang="en"/>
                        <a:t>Augment</a:t>
                      </a:r>
                      <a:endParaRPr/>
                    </a:p>
                    <a:p>
                      <a:pPr indent="0" lvl="0" marL="0" rtl="0" algn="ctr">
                        <a:spcBef>
                          <a:spcPts val="0"/>
                        </a:spcBef>
                        <a:spcAft>
                          <a:spcPts val="0"/>
                        </a:spcAft>
                        <a:buNone/>
                      </a:pPr>
                      <a:r>
                        <a:rPr lang="en"/>
                        <a:t>Half of Normal</a:t>
                      </a:r>
                      <a:endParaRPr/>
                    </a:p>
                  </a:txBody>
                  <a:tcPr marT="91425" marB="91425" marR="91425" marL="91425"/>
                </a:tc>
              </a:tr>
              <a:tr h="335250">
                <a:tc>
                  <a:txBody>
                    <a:bodyPr/>
                    <a:lstStyle/>
                    <a:p>
                      <a:pPr indent="0" lvl="0" marL="0" rtl="0" algn="l">
                        <a:spcBef>
                          <a:spcPts val="0"/>
                        </a:spcBef>
                        <a:spcAft>
                          <a:spcPts val="0"/>
                        </a:spcAft>
                        <a:buNone/>
                      </a:pPr>
                      <a:r>
                        <a:rPr lang="en"/>
                        <a:t>Val</a:t>
                      </a:r>
                      <a:r>
                        <a:rPr lang="en"/>
                        <a:t> Loss</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0.539438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0.309689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0.434598     </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Val</a:t>
                      </a:r>
                      <a:r>
                        <a:rPr lang="en"/>
                        <a:t> Accuracy</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0.740607</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0.849648</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0.791549</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Val Precision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0.892862</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0.850699</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0.768821</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Val Recall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0.777865</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0.882657</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0.981380</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Test Loss</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0.655411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0.453824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0.231218     </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Test Accuracy</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0.844710</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0.790102</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0.909556</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Test Precision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0.978916</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0.769811</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0.929952</a:t>
                      </a:r>
                      <a:endParaRPr>
                        <a:solidFill>
                          <a:schemeClr val="dk1"/>
                        </a:solidFill>
                      </a:endParaRPr>
                    </a:p>
                  </a:txBody>
                  <a:tcPr marT="91425" marB="91425" marR="91425" marL="91425"/>
                </a:tc>
              </a:tr>
              <a:tr h="335250">
                <a:tc>
                  <a:txBody>
                    <a:bodyPr/>
                    <a:lstStyle/>
                    <a:p>
                      <a:pPr indent="0" lvl="0" marL="0" rtl="0" algn="l">
                        <a:spcBef>
                          <a:spcPts val="0"/>
                        </a:spcBef>
                        <a:spcAft>
                          <a:spcPts val="0"/>
                        </a:spcAft>
                        <a:buNone/>
                      </a:pPr>
                      <a:r>
                        <a:rPr lang="en"/>
                        <a:t>Test Recall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0.794621</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0.997555</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0.941320</a:t>
                      </a:r>
                      <a:endParaRPr>
                        <a:solidFill>
                          <a:schemeClr val="dk1"/>
                        </a:solidFill>
                      </a:endParaRPr>
                    </a:p>
                  </a:txBody>
                  <a:tcPr marT="91425" marB="91425" marR="91425" marL="91425"/>
                </a:tc>
              </a:tr>
            </a:tbl>
          </a:graphicData>
        </a:graphic>
      </p:graphicFrame>
      <p:sp>
        <p:nvSpPr>
          <p:cNvPr id="87" name="Google Shape;87;p17"/>
          <p:cNvSpPr/>
          <p:nvPr/>
        </p:nvSpPr>
        <p:spPr>
          <a:xfrm>
            <a:off x="1300800" y="1840650"/>
            <a:ext cx="6542400" cy="1584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300800" y="3425550"/>
            <a:ext cx="6542400" cy="1584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pic>
        <p:nvPicPr>
          <p:cNvPr id="94" name="Google Shape;94;p18"/>
          <p:cNvPicPr preferRelativeResize="0"/>
          <p:nvPr/>
        </p:nvPicPr>
        <p:blipFill>
          <a:blip r:embed="rId3">
            <a:alphaModFix/>
          </a:blip>
          <a:stretch>
            <a:fillRect/>
          </a:stretch>
        </p:blipFill>
        <p:spPr>
          <a:xfrm>
            <a:off x="1254525" y="1017725"/>
            <a:ext cx="6634945"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grpSp>
        <p:nvGrpSpPr>
          <p:cNvPr id="100" name="Google Shape;100;p19"/>
          <p:cNvGrpSpPr/>
          <p:nvPr/>
        </p:nvGrpSpPr>
        <p:grpSpPr>
          <a:xfrm>
            <a:off x="1330663" y="1017725"/>
            <a:ext cx="6482700" cy="3114813"/>
            <a:chOff x="1330663" y="1017725"/>
            <a:chExt cx="6482700" cy="3114813"/>
          </a:xfrm>
        </p:grpSpPr>
        <p:pic>
          <p:nvPicPr>
            <p:cNvPr id="101" name="Google Shape;101;p19"/>
            <p:cNvPicPr preferRelativeResize="0"/>
            <p:nvPr/>
          </p:nvPicPr>
          <p:blipFill>
            <a:blip r:embed="rId3">
              <a:alphaModFix/>
            </a:blip>
            <a:stretch>
              <a:fillRect/>
            </a:stretch>
          </p:blipFill>
          <p:spPr>
            <a:xfrm>
              <a:off x="2043100" y="1417913"/>
              <a:ext cx="5057775" cy="2714625"/>
            </a:xfrm>
            <a:prstGeom prst="rect">
              <a:avLst/>
            </a:prstGeom>
            <a:noFill/>
            <a:ln>
              <a:noFill/>
            </a:ln>
          </p:spPr>
        </p:pic>
        <p:sp>
          <p:nvSpPr>
            <p:cNvPr id="102" name="Google Shape;102;p19"/>
            <p:cNvSpPr txBox="1"/>
            <p:nvPr/>
          </p:nvSpPr>
          <p:spPr>
            <a:xfrm>
              <a:off x="1330663" y="1017725"/>
              <a:ext cx="6482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Histogram Equalization</a:t>
              </a:r>
              <a:endParaRPr b="1" sz="1600" u="sng"/>
            </a:p>
          </p:txBody>
        </p:sp>
      </p:grpSp>
      <p:grpSp>
        <p:nvGrpSpPr>
          <p:cNvPr id="103" name="Google Shape;103;p19"/>
          <p:cNvGrpSpPr/>
          <p:nvPr/>
        </p:nvGrpSpPr>
        <p:grpSpPr>
          <a:xfrm>
            <a:off x="1330650" y="1017725"/>
            <a:ext cx="6482700" cy="3562500"/>
            <a:chOff x="-846687" y="1856675"/>
            <a:chExt cx="6482700" cy="3562500"/>
          </a:xfrm>
        </p:grpSpPr>
        <p:pic>
          <p:nvPicPr>
            <p:cNvPr id="104" name="Google Shape;104;p19"/>
            <p:cNvPicPr preferRelativeResize="0"/>
            <p:nvPr/>
          </p:nvPicPr>
          <p:blipFill>
            <a:blip r:embed="rId4">
              <a:alphaModFix/>
            </a:blip>
            <a:stretch>
              <a:fillRect/>
            </a:stretch>
          </p:blipFill>
          <p:spPr>
            <a:xfrm>
              <a:off x="-577150" y="2256875"/>
              <a:ext cx="5943600" cy="3162300"/>
            </a:xfrm>
            <a:prstGeom prst="rect">
              <a:avLst/>
            </a:prstGeom>
            <a:noFill/>
            <a:ln>
              <a:noFill/>
            </a:ln>
          </p:spPr>
        </p:pic>
        <p:sp>
          <p:nvSpPr>
            <p:cNvPr id="105" name="Google Shape;105;p19"/>
            <p:cNvSpPr txBox="1"/>
            <p:nvPr/>
          </p:nvSpPr>
          <p:spPr>
            <a:xfrm>
              <a:off x="-846687" y="1856675"/>
              <a:ext cx="6482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Custom Algorithm</a:t>
              </a:r>
              <a:endParaRPr b="1" sz="1600" u="sng"/>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graphicFrame>
        <p:nvGraphicFramePr>
          <p:cNvPr id="111" name="Google Shape;111;p20"/>
          <p:cNvGraphicFramePr/>
          <p:nvPr/>
        </p:nvGraphicFramePr>
        <p:xfrm>
          <a:off x="952500" y="1619250"/>
          <a:ext cx="3000000" cy="3000000"/>
        </p:xfrm>
        <a:graphic>
          <a:graphicData uri="http://schemas.openxmlformats.org/drawingml/2006/table">
            <a:tbl>
              <a:tblPr>
                <a:noFill/>
                <a:tableStyleId>{35ADA5C2-8CA6-45AB-A8EE-7FAD475F681D}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u="sng"/>
                        <a:t>A</a:t>
                      </a:r>
                      <a:endParaRPr/>
                    </a:p>
                    <a:p>
                      <a:pPr indent="0" lvl="0" marL="0" rtl="0" algn="ctr">
                        <a:spcBef>
                          <a:spcPts val="0"/>
                        </a:spcBef>
                        <a:spcAft>
                          <a:spcPts val="0"/>
                        </a:spcAft>
                        <a:buNone/>
                      </a:pPr>
                      <a:r>
                        <a:rPr lang="en"/>
                        <a:t>Default Dataset</a:t>
                      </a:r>
                      <a:endParaRPr/>
                    </a:p>
                  </a:txBody>
                  <a:tcPr marT="91425" marB="91425" marR="91425" marL="91425"/>
                </a:tc>
                <a:tc>
                  <a:txBody>
                    <a:bodyPr/>
                    <a:lstStyle/>
                    <a:p>
                      <a:pPr indent="0" lvl="0" marL="0" rtl="0" algn="ctr">
                        <a:spcBef>
                          <a:spcPts val="0"/>
                        </a:spcBef>
                        <a:spcAft>
                          <a:spcPts val="0"/>
                        </a:spcAft>
                        <a:buNone/>
                      </a:pPr>
                      <a:r>
                        <a:rPr b="1" lang="en" u="sng"/>
                        <a:t>B</a:t>
                      </a:r>
                      <a:endParaRPr b="1" u="sng"/>
                    </a:p>
                    <a:p>
                      <a:pPr indent="0" lvl="0" marL="0" rtl="0" algn="ctr">
                        <a:spcBef>
                          <a:spcPts val="0"/>
                        </a:spcBef>
                        <a:spcAft>
                          <a:spcPts val="0"/>
                        </a:spcAft>
                        <a:buNone/>
                      </a:pPr>
                      <a:r>
                        <a:rPr lang="en"/>
                        <a:t>Equalized Dataset</a:t>
                      </a:r>
                      <a:endParaRPr/>
                    </a:p>
                  </a:txBody>
                  <a:tcPr marT="91425" marB="91425" marR="91425" marL="91425"/>
                </a:tc>
                <a:tc>
                  <a:txBody>
                    <a:bodyPr/>
                    <a:lstStyle/>
                    <a:p>
                      <a:pPr indent="0" lvl="0" marL="0" rtl="0" algn="ctr">
                        <a:spcBef>
                          <a:spcPts val="0"/>
                        </a:spcBef>
                        <a:spcAft>
                          <a:spcPts val="0"/>
                        </a:spcAft>
                        <a:buNone/>
                      </a:pPr>
                      <a:r>
                        <a:rPr b="1" lang="en" u="sng"/>
                        <a:t>C</a:t>
                      </a:r>
                      <a:endParaRPr b="1" u="sng"/>
                    </a:p>
                    <a:p>
                      <a:pPr indent="0" lvl="0" marL="0" rtl="0" algn="ctr">
                        <a:spcBef>
                          <a:spcPts val="0"/>
                        </a:spcBef>
                        <a:spcAft>
                          <a:spcPts val="0"/>
                        </a:spcAft>
                        <a:buNone/>
                      </a:pPr>
                      <a:r>
                        <a:rPr lang="en"/>
                        <a:t>Custom Dataset</a:t>
                      </a:r>
                      <a:endParaRPr/>
                    </a:p>
                  </a:txBody>
                  <a:tcPr marT="91425" marB="91425" marR="91425" marL="91425"/>
                </a:tc>
              </a:tr>
              <a:tr h="381000">
                <a:tc>
                  <a:txBody>
                    <a:bodyPr/>
                    <a:lstStyle/>
                    <a:p>
                      <a:pPr indent="0" lvl="0" marL="0" rtl="0" algn="l">
                        <a:spcBef>
                          <a:spcPts val="0"/>
                        </a:spcBef>
                        <a:spcAft>
                          <a:spcPts val="0"/>
                        </a:spcAft>
                        <a:buNone/>
                      </a:pPr>
                      <a:r>
                        <a:rPr lang="en"/>
                        <a:t>Test Loss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Test Accuracy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Test Precision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Test Recall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VGG16</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CNN architecture model that won Imagenet ILSVRC 2014</a:t>
            </a:r>
            <a:endParaRPr sz="1600"/>
          </a:p>
          <a:p>
            <a:pPr indent="-330200" lvl="0" marL="457200" rtl="0" algn="l">
              <a:spcBef>
                <a:spcPts val="0"/>
              </a:spcBef>
              <a:spcAft>
                <a:spcPts val="0"/>
              </a:spcAft>
              <a:buSzPts val="1600"/>
              <a:buChar char="●"/>
            </a:pPr>
            <a:r>
              <a:rPr lang="en" sz="1600"/>
              <a:t>13 Convolutional, 5 MaxPooling, 3 Dense layers</a:t>
            </a:r>
            <a:endParaRPr sz="1600"/>
          </a:p>
          <a:p>
            <a:pPr indent="-330200" lvl="0" marL="457200" rtl="0" algn="l">
              <a:spcBef>
                <a:spcPts val="0"/>
              </a:spcBef>
              <a:spcAft>
                <a:spcPts val="0"/>
              </a:spcAft>
              <a:buSzPts val="1600"/>
              <a:buChar char="●"/>
            </a:pPr>
            <a:r>
              <a:rPr lang="en" sz="1600"/>
              <a:t>Very small 3x3 receptive filters</a:t>
            </a:r>
            <a:endParaRPr sz="1600"/>
          </a:p>
          <a:p>
            <a:pPr indent="-330200" lvl="0" marL="457200" rtl="0" algn="l">
              <a:spcBef>
                <a:spcPts val="0"/>
              </a:spcBef>
              <a:spcAft>
                <a:spcPts val="0"/>
              </a:spcAft>
              <a:buSzPts val="1600"/>
              <a:buChar char="●"/>
            </a:pPr>
            <a:r>
              <a:rPr lang="en" sz="1600"/>
              <a:t>‘Same’ padding </a:t>
            </a:r>
            <a:endParaRPr sz="1600"/>
          </a:p>
          <a:p>
            <a:pPr indent="-330200" lvl="0" marL="457200" rtl="0" algn="l">
              <a:spcBef>
                <a:spcPts val="0"/>
              </a:spcBef>
              <a:spcAft>
                <a:spcPts val="0"/>
              </a:spcAft>
              <a:buSzPts val="1600"/>
              <a:buChar char="●"/>
            </a:pPr>
            <a:r>
              <a:rPr lang="en" sz="1600"/>
              <a:t>MaxPooling with 2x2 filters </a:t>
            </a:r>
            <a:endParaRPr sz="1600"/>
          </a:p>
        </p:txBody>
      </p:sp>
      <p:pic>
        <p:nvPicPr>
          <p:cNvPr id="118" name="Google Shape;118;p21"/>
          <p:cNvPicPr preferRelativeResize="0"/>
          <p:nvPr/>
        </p:nvPicPr>
        <p:blipFill>
          <a:blip r:embed="rId3">
            <a:alphaModFix/>
          </a:blip>
          <a:stretch>
            <a:fillRect/>
          </a:stretch>
        </p:blipFill>
        <p:spPr>
          <a:xfrm>
            <a:off x="4991975" y="2184025"/>
            <a:ext cx="3840325" cy="2036650"/>
          </a:xfrm>
          <a:prstGeom prst="rect">
            <a:avLst/>
          </a:prstGeom>
          <a:noFill/>
          <a:ln>
            <a:noFill/>
          </a:ln>
        </p:spPr>
      </p:pic>
      <p:sp>
        <p:nvSpPr>
          <p:cNvPr id="119" name="Google Shape;119;p21"/>
          <p:cNvSpPr txBox="1"/>
          <p:nvPr/>
        </p:nvSpPr>
        <p:spPr>
          <a:xfrm>
            <a:off x="4828750" y="4320825"/>
            <a:ext cx="43566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Source:https://towardsdatascience.com/step-by-step-vgg16-implementation-in-keras-for-beginners-a833c686ae6c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