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88" r:id="rId4"/>
    <p:sldId id="289" r:id="rId5"/>
    <p:sldId id="290" r:id="rId6"/>
    <p:sldId id="291" r:id="rId7"/>
    <p:sldId id="257" r:id="rId8"/>
    <p:sldId id="276" r:id="rId9"/>
    <p:sldId id="277" r:id="rId10"/>
    <p:sldId id="258" r:id="rId11"/>
    <p:sldId id="278" r:id="rId12"/>
    <p:sldId id="259" r:id="rId13"/>
    <p:sldId id="260" r:id="rId14"/>
    <p:sldId id="263" r:id="rId15"/>
    <p:sldId id="261" r:id="rId16"/>
    <p:sldId id="266" r:id="rId17"/>
    <p:sldId id="283" r:id="rId18"/>
    <p:sldId id="280" r:id="rId19"/>
    <p:sldId id="285" r:id="rId20"/>
    <p:sldId id="282" r:id="rId21"/>
    <p:sldId id="284" r:id="rId22"/>
    <p:sldId id="281" r:id="rId23"/>
    <p:sldId id="286" r:id="rId24"/>
    <p:sldId id="271"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9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B0B16-14CB-9172-8A38-A0DA1F79A4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CEFA2B-7ACB-99CA-A754-39FB2827DF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6268F8-42C9-E558-F884-810398A0062A}"/>
              </a:ext>
            </a:extLst>
          </p:cNvPr>
          <p:cNvSpPr>
            <a:spLocks noGrp="1"/>
          </p:cNvSpPr>
          <p:nvPr>
            <p:ph type="dt" sz="half" idx="10"/>
          </p:nvPr>
        </p:nvSpPr>
        <p:spPr/>
        <p:txBody>
          <a:bodyPr/>
          <a:lstStyle/>
          <a:p>
            <a:fld id="{46DD100B-5AB9-4590-AE66-FFAD9C5F5F5A}" type="datetimeFigureOut">
              <a:rPr lang="en-US" smtClean="0"/>
              <a:t>5/24/2023</a:t>
            </a:fld>
            <a:endParaRPr lang="en-US"/>
          </a:p>
        </p:txBody>
      </p:sp>
      <p:sp>
        <p:nvSpPr>
          <p:cNvPr id="5" name="Footer Placeholder 4">
            <a:extLst>
              <a:ext uri="{FF2B5EF4-FFF2-40B4-BE49-F238E27FC236}">
                <a16:creationId xmlns:a16="http://schemas.microsoft.com/office/drawing/2014/main" id="{379C974F-75DE-BA7C-7EB7-208C6021D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969CAF-E873-7CD5-888F-CAD0F7338EC0}"/>
              </a:ext>
            </a:extLst>
          </p:cNvPr>
          <p:cNvSpPr>
            <a:spLocks noGrp="1"/>
          </p:cNvSpPr>
          <p:nvPr>
            <p:ph type="sldNum" sz="quarter" idx="12"/>
          </p:nvPr>
        </p:nvSpPr>
        <p:spPr/>
        <p:txBody>
          <a:bodyPr/>
          <a:lstStyle/>
          <a:p>
            <a:fld id="{601A4F72-29B8-4FB8-9F4E-5BE39E706B36}" type="slidenum">
              <a:rPr lang="en-US" smtClean="0"/>
              <a:t>‹#›</a:t>
            </a:fld>
            <a:endParaRPr lang="en-US"/>
          </a:p>
        </p:txBody>
      </p:sp>
    </p:spTree>
    <p:extLst>
      <p:ext uri="{BB962C8B-B14F-4D97-AF65-F5344CB8AC3E}">
        <p14:creationId xmlns:p14="http://schemas.microsoft.com/office/powerpoint/2010/main" val="1794060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4F5E-9672-5E7F-F836-10A73A0E93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27FA33-DC19-3310-63BA-C73548F86D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0E3E12-E349-07B8-780C-16E5BFE55D8E}"/>
              </a:ext>
            </a:extLst>
          </p:cNvPr>
          <p:cNvSpPr>
            <a:spLocks noGrp="1"/>
          </p:cNvSpPr>
          <p:nvPr>
            <p:ph type="dt" sz="half" idx="10"/>
          </p:nvPr>
        </p:nvSpPr>
        <p:spPr/>
        <p:txBody>
          <a:bodyPr/>
          <a:lstStyle/>
          <a:p>
            <a:fld id="{46DD100B-5AB9-4590-AE66-FFAD9C5F5F5A}" type="datetimeFigureOut">
              <a:rPr lang="en-US" smtClean="0"/>
              <a:t>5/24/2023</a:t>
            </a:fld>
            <a:endParaRPr lang="en-US"/>
          </a:p>
        </p:txBody>
      </p:sp>
      <p:sp>
        <p:nvSpPr>
          <p:cNvPr id="5" name="Footer Placeholder 4">
            <a:extLst>
              <a:ext uri="{FF2B5EF4-FFF2-40B4-BE49-F238E27FC236}">
                <a16:creationId xmlns:a16="http://schemas.microsoft.com/office/drawing/2014/main" id="{9DBA45C9-C4A4-E6B1-02D1-19A6C309AA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063E0F-29CD-D32D-BA02-4AC2EB06B46A}"/>
              </a:ext>
            </a:extLst>
          </p:cNvPr>
          <p:cNvSpPr>
            <a:spLocks noGrp="1"/>
          </p:cNvSpPr>
          <p:nvPr>
            <p:ph type="sldNum" sz="quarter" idx="12"/>
          </p:nvPr>
        </p:nvSpPr>
        <p:spPr/>
        <p:txBody>
          <a:bodyPr/>
          <a:lstStyle/>
          <a:p>
            <a:fld id="{601A4F72-29B8-4FB8-9F4E-5BE39E706B36}" type="slidenum">
              <a:rPr lang="en-US" smtClean="0"/>
              <a:t>‹#›</a:t>
            </a:fld>
            <a:endParaRPr lang="en-US"/>
          </a:p>
        </p:txBody>
      </p:sp>
    </p:spTree>
    <p:extLst>
      <p:ext uri="{BB962C8B-B14F-4D97-AF65-F5344CB8AC3E}">
        <p14:creationId xmlns:p14="http://schemas.microsoft.com/office/powerpoint/2010/main" val="649523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D91AEC-44DA-4709-2FEF-2197A3F2A4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F8BAF7-BDBE-E436-1703-D59973B063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B0ACE6-5D6F-1D11-B85E-88B29D9EA2F1}"/>
              </a:ext>
            </a:extLst>
          </p:cNvPr>
          <p:cNvSpPr>
            <a:spLocks noGrp="1"/>
          </p:cNvSpPr>
          <p:nvPr>
            <p:ph type="dt" sz="half" idx="10"/>
          </p:nvPr>
        </p:nvSpPr>
        <p:spPr/>
        <p:txBody>
          <a:bodyPr/>
          <a:lstStyle/>
          <a:p>
            <a:fld id="{46DD100B-5AB9-4590-AE66-FFAD9C5F5F5A}" type="datetimeFigureOut">
              <a:rPr lang="en-US" smtClean="0"/>
              <a:t>5/24/2023</a:t>
            </a:fld>
            <a:endParaRPr lang="en-US"/>
          </a:p>
        </p:txBody>
      </p:sp>
      <p:sp>
        <p:nvSpPr>
          <p:cNvPr id="5" name="Footer Placeholder 4">
            <a:extLst>
              <a:ext uri="{FF2B5EF4-FFF2-40B4-BE49-F238E27FC236}">
                <a16:creationId xmlns:a16="http://schemas.microsoft.com/office/drawing/2014/main" id="{98EEF089-7346-C9B7-6305-D0740D3ED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96DA94-F352-ACE2-8DDF-1D7B020B58F0}"/>
              </a:ext>
            </a:extLst>
          </p:cNvPr>
          <p:cNvSpPr>
            <a:spLocks noGrp="1"/>
          </p:cNvSpPr>
          <p:nvPr>
            <p:ph type="sldNum" sz="quarter" idx="12"/>
          </p:nvPr>
        </p:nvSpPr>
        <p:spPr/>
        <p:txBody>
          <a:bodyPr/>
          <a:lstStyle/>
          <a:p>
            <a:fld id="{601A4F72-29B8-4FB8-9F4E-5BE39E706B36}" type="slidenum">
              <a:rPr lang="en-US" smtClean="0"/>
              <a:t>‹#›</a:t>
            </a:fld>
            <a:endParaRPr lang="en-US"/>
          </a:p>
        </p:txBody>
      </p:sp>
    </p:spTree>
    <p:extLst>
      <p:ext uri="{BB962C8B-B14F-4D97-AF65-F5344CB8AC3E}">
        <p14:creationId xmlns:p14="http://schemas.microsoft.com/office/powerpoint/2010/main" val="702468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DD100B-5AB9-4590-AE66-FFAD9C5F5F5A}"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A4F72-29B8-4FB8-9F4E-5BE39E706B3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0076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DD100B-5AB9-4590-AE66-FFAD9C5F5F5A}"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A4F72-29B8-4FB8-9F4E-5BE39E706B36}" type="slidenum">
              <a:rPr lang="en-US" smtClean="0"/>
              <a:t>‹#›</a:t>
            </a:fld>
            <a:endParaRPr lang="en-US"/>
          </a:p>
        </p:txBody>
      </p:sp>
    </p:spTree>
    <p:extLst>
      <p:ext uri="{BB962C8B-B14F-4D97-AF65-F5344CB8AC3E}">
        <p14:creationId xmlns:p14="http://schemas.microsoft.com/office/powerpoint/2010/main" val="722598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DD100B-5AB9-4590-AE66-FFAD9C5F5F5A}"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A4F72-29B8-4FB8-9F4E-5BE39E706B3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102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DD100B-5AB9-4590-AE66-FFAD9C5F5F5A}"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1A4F72-29B8-4FB8-9F4E-5BE39E706B36}" type="slidenum">
              <a:rPr lang="en-US" smtClean="0"/>
              <a:t>‹#›</a:t>
            </a:fld>
            <a:endParaRPr lang="en-US"/>
          </a:p>
        </p:txBody>
      </p:sp>
    </p:spTree>
    <p:extLst>
      <p:ext uri="{BB962C8B-B14F-4D97-AF65-F5344CB8AC3E}">
        <p14:creationId xmlns:p14="http://schemas.microsoft.com/office/powerpoint/2010/main" val="631555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DD100B-5AB9-4590-AE66-FFAD9C5F5F5A}" type="datetimeFigureOut">
              <a:rPr lang="en-US" smtClean="0"/>
              <a:t>5/24/2023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1A4F72-29B8-4FB8-9F4E-5BE39E706B36}" type="slidenum">
              <a:rPr lang="en-US" smtClean="0"/>
              <a:t>‹#›</a:t>
            </a:fld>
            <a:endParaRPr lang="en-US"/>
          </a:p>
        </p:txBody>
      </p:sp>
    </p:spTree>
    <p:extLst>
      <p:ext uri="{BB962C8B-B14F-4D97-AF65-F5344CB8AC3E}">
        <p14:creationId xmlns:p14="http://schemas.microsoft.com/office/powerpoint/2010/main" val="33039197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DD100B-5AB9-4590-AE66-FFAD9C5F5F5A}" type="datetimeFigureOut">
              <a:rPr lang="en-US" smtClean="0"/>
              <a:t>5/24/2023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1A4F72-29B8-4FB8-9F4E-5BE39E706B36}" type="slidenum">
              <a:rPr lang="en-US" smtClean="0"/>
              <a:t>‹#›</a:t>
            </a:fld>
            <a:endParaRPr lang="en-US"/>
          </a:p>
        </p:txBody>
      </p:sp>
    </p:spTree>
    <p:extLst>
      <p:ext uri="{BB962C8B-B14F-4D97-AF65-F5344CB8AC3E}">
        <p14:creationId xmlns:p14="http://schemas.microsoft.com/office/powerpoint/2010/main" val="32705421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6DD100B-5AB9-4590-AE66-FFAD9C5F5F5A}" type="datetimeFigureOut">
              <a:rPr lang="en-US" smtClean="0"/>
              <a:t>5/24/2023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01A4F72-29B8-4FB8-9F4E-5BE39E706B36}" type="slidenum">
              <a:rPr lang="en-US" smtClean="0"/>
              <a:t>‹#›</a:t>
            </a:fld>
            <a:endParaRPr lang="en-US"/>
          </a:p>
        </p:txBody>
      </p:sp>
    </p:spTree>
    <p:extLst>
      <p:ext uri="{BB962C8B-B14F-4D97-AF65-F5344CB8AC3E}">
        <p14:creationId xmlns:p14="http://schemas.microsoft.com/office/powerpoint/2010/main" val="37849060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6DD100B-5AB9-4590-AE66-FFAD9C5F5F5A}" type="datetimeFigureOut">
              <a:rPr lang="en-US" smtClean="0"/>
              <a:t>5/24/2023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01A4F72-29B8-4FB8-9F4E-5BE39E706B36}" type="slidenum">
              <a:rPr lang="en-US" smtClean="0"/>
              <a:t>‹#›</a:t>
            </a:fld>
            <a:endParaRPr lang="en-US"/>
          </a:p>
        </p:txBody>
      </p:sp>
    </p:spTree>
    <p:extLst>
      <p:ext uri="{BB962C8B-B14F-4D97-AF65-F5344CB8AC3E}">
        <p14:creationId xmlns:p14="http://schemas.microsoft.com/office/powerpoint/2010/main" val="19089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7E2CA-D89C-2A9F-1D1E-5DD107D69D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5F5AB7-DF0C-8FE8-1E2A-930D1D242A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23FE11-0D10-9873-5FD8-CE60826065C1}"/>
              </a:ext>
            </a:extLst>
          </p:cNvPr>
          <p:cNvSpPr>
            <a:spLocks noGrp="1"/>
          </p:cNvSpPr>
          <p:nvPr>
            <p:ph type="dt" sz="half" idx="10"/>
          </p:nvPr>
        </p:nvSpPr>
        <p:spPr/>
        <p:txBody>
          <a:bodyPr/>
          <a:lstStyle/>
          <a:p>
            <a:fld id="{46DD100B-5AB9-4590-AE66-FFAD9C5F5F5A}" type="datetimeFigureOut">
              <a:rPr lang="en-US" smtClean="0"/>
              <a:t>5/24/2023</a:t>
            </a:fld>
            <a:endParaRPr lang="en-US"/>
          </a:p>
        </p:txBody>
      </p:sp>
      <p:sp>
        <p:nvSpPr>
          <p:cNvPr id="5" name="Footer Placeholder 4">
            <a:extLst>
              <a:ext uri="{FF2B5EF4-FFF2-40B4-BE49-F238E27FC236}">
                <a16:creationId xmlns:a16="http://schemas.microsoft.com/office/drawing/2014/main" id="{61A514B0-D25C-226F-1CEA-410AC1996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B42EE7-51CA-6E9A-70CE-A06FB3BFFF90}"/>
              </a:ext>
            </a:extLst>
          </p:cNvPr>
          <p:cNvSpPr>
            <a:spLocks noGrp="1"/>
          </p:cNvSpPr>
          <p:nvPr>
            <p:ph type="sldNum" sz="quarter" idx="12"/>
          </p:nvPr>
        </p:nvSpPr>
        <p:spPr/>
        <p:txBody>
          <a:bodyPr/>
          <a:lstStyle/>
          <a:p>
            <a:fld id="{601A4F72-29B8-4FB8-9F4E-5BE39E706B36}" type="slidenum">
              <a:rPr lang="en-US" smtClean="0"/>
              <a:t>‹#›</a:t>
            </a:fld>
            <a:endParaRPr lang="en-US"/>
          </a:p>
        </p:txBody>
      </p:sp>
    </p:spTree>
    <p:extLst>
      <p:ext uri="{BB962C8B-B14F-4D97-AF65-F5344CB8AC3E}">
        <p14:creationId xmlns:p14="http://schemas.microsoft.com/office/powerpoint/2010/main" val="27684113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DD100B-5AB9-4590-AE66-FFAD9C5F5F5A}"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1A4F72-29B8-4FB8-9F4E-5BE39E706B36}" type="slidenum">
              <a:rPr lang="en-US" smtClean="0"/>
              <a:t>‹#›</a:t>
            </a:fld>
            <a:endParaRPr lang="en-US"/>
          </a:p>
        </p:txBody>
      </p:sp>
    </p:spTree>
    <p:extLst>
      <p:ext uri="{BB962C8B-B14F-4D97-AF65-F5344CB8AC3E}">
        <p14:creationId xmlns:p14="http://schemas.microsoft.com/office/powerpoint/2010/main" val="31150304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DD100B-5AB9-4590-AE66-FFAD9C5F5F5A}"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A4F72-29B8-4FB8-9F4E-5BE39E706B36}" type="slidenum">
              <a:rPr lang="en-US" smtClean="0"/>
              <a:t>‹#›</a:t>
            </a:fld>
            <a:endParaRPr lang="en-US"/>
          </a:p>
        </p:txBody>
      </p:sp>
    </p:spTree>
    <p:extLst>
      <p:ext uri="{BB962C8B-B14F-4D97-AF65-F5344CB8AC3E}">
        <p14:creationId xmlns:p14="http://schemas.microsoft.com/office/powerpoint/2010/main" val="20931128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DD100B-5AB9-4590-AE66-FFAD9C5F5F5A}"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A4F72-29B8-4FB8-9F4E-5BE39E706B36}" type="slidenum">
              <a:rPr lang="en-US" smtClean="0"/>
              <a:t>‹#›</a:t>
            </a:fld>
            <a:endParaRPr lang="en-US"/>
          </a:p>
        </p:txBody>
      </p:sp>
    </p:spTree>
    <p:extLst>
      <p:ext uri="{BB962C8B-B14F-4D97-AF65-F5344CB8AC3E}">
        <p14:creationId xmlns:p14="http://schemas.microsoft.com/office/powerpoint/2010/main" val="906171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34BE5-8F93-9257-DCC2-0231621A09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6C0F66-5118-5D95-FFDD-434845F7C5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8AD5C4-621D-C386-7BB8-2C9FBAADDFFA}"/>
              </a:ext>
            </a:extLst>
          </p:cNvPr>
          <p:cNvSpPr>
            <a:spLocks noGrp="1"/>
          </p:cNvSpPr>
          <p:nvPr>
            <p:ph type="dt" sz="half" idx="10"/>
          </p:nvPr>
        </p:nvSpPr>
        <p:spPr/>
        <p:txBody>
          <a:bodyPr/>
          <a:lstStyle/>
          <a:p>
            <a:fld id="{46DD100B-5AB9-4590-AE66-FFAD9C5F5F5A}" type="datetimeFigureOut">
              <a:rPr lang="en-US" smtClean="0"/>
              <a:t>5/24/2023</a:t>
            </a:fld>
            <a:endParaRPr lang="en-US"/>
          </a:p>
        </p:txBody>
      </p:sp>
      <p:sp>
        <p:nvSpPr>
          <p:cNvPr id="5" name="Footer Placeholder 4">
            <a:extLst>
              <a:ext uri="{FF2B5EF4-FFF2-40B4-BE49-F238E27FC236}">
                <a16:creationId xmlns:a16="http://schemas.microsoft.com/office/drawing/2014/main" id="{A7AFC044-562A-28CD-495E-D10E3844EE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66F1D6-5089-39AD-BEFA-3FED45220F52}"/>
              </a:ext>
            </a:extLst>
          </p:cNvPr>
          <p:cNvSpPr>
            <a:spLocks noGrp="1"/>
          </p:cNvSpPr>
          <p:nvPr>
            <p:ph type="sldNum" sz="quarter" idx="12"/>
          </p:nvPr>
        </p:nvSpPr>
        <p:spPr/>
        <p:txBody>
          <a:bodyPr/>
          <a:lstStyle/>
          <a:p>
            <a:fld id="{601A4F72-29B8-4FB8-9F4E-5BE39E706B36}" type="slidenum">
              <a:rPr lang="en-US" smtClean="0"/>
              <a:t>‹#›</a:t>
            </a:fld>
            <a:endParaRPr lang="en-US"/>
          </a:p>
        </p:txBody>
      </p:sp>
    </p:spTree>
    <p:extLst>
      <p:ext uri="{BB962C8B-B14F-4D97-AF65-F5344CB8AC3E}">
        <p14:creationId xmlns:p14="http://schemas.microsoft.com/office/powerpoint/2010/main" val="313306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93282-8DC9-850C-A425-01E3A33AD6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5AA4D3-C174-8196-978F-635B655B4D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EF4780-B8AE-473E-52B9-87D4E7A568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4506AB-8268-8DB4-01C2-17885E78B0D4}"/>
              </a:ext>
            </a:extLst>
          </p:cNvPr>
          <p:cNvSpPr>
            <a:spLocks noGrp="1"/>
          </p:cNvSpPr>
          <p:nvPr>
            <p:ph type="dt" sz="half" idx="10"/>
          </p:nvPr>
        </p:nvSpPr>
        <p:spPr/>
        <p:txBody>
          <a:bodyPr/>
          <a:lstStyle/>
          <a:p>
            <a:fld id="{46DD100B-5AB9-4590-AE66-FFAD9C5F5F5A}" type="datetimeFigureOut">
              <a:rPr lang="en-US" smtClean="0"/>
              <a:t>5/24/2023</a:t>
            </a:fld>
            <a:endParaRPr lang="en-US"/>
          </a:p>
        </p:txBody>
      </p:sp>
      <p:sp>
        <p:nvSpPr>
          <p:cNvPr id="6" name="Footer Placeholder 5">
            <a:extLst>
              <a:ext uri="{FF2B5EF4-FFF2-40B4-BE49-F238E27FC236}">
                <a16:creationId xmlns:a16="http://schemas.microsoft.com/office/drawing/2014/main" id="{6398FE79-0649-24DF-2E07-6CF1746717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C72526-4C90-2B3F-181A-83623F60F8E3}"/>
              </a:ext>
            </a:extLst>
          </p:cNvPr>
          <p:cNvSpPr>
            <a:spLocks noGrp="1"/>
          </p:cNvSpPr>
          <p:nvPr>
            <p:ph type="sldNum" sz="quarter" idx="12"/>
          </p:nvPr>
        </p:nvSpPr>
        <p:spPr/>
        <p:txBody>
          <a:bodyPr/>
          <a:lstStyle/>
          <a:p>
            <a:fld id="{601A4F72-29B8-4FB8-9F4E-5BE39E706B36}" type="slidenum">
              <a:rPr lang="en-US" smtClean="0"/>
              <a:t>‹#›</a:t>
            </a:fld>
            <a:endParaRPr lang="en-US"/>
          </a:p>
        </p:txBody>
      </p:sp>
    </p:spTree>
    <p:extLst>
      <p:ext uri="{BB962C8B-B14F-4D97-AF65-F5344CB8AC3E}">
        <p14:creationId xmlns:p14="http://schemas.microsoft.com/office/powerpoint/2010/main" val="1560187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A70E6-AD1A-0773-450D-094952696C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2703E8-E3D3-52E8-728E-55DC42030D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F33CEB-3D1E-643C-4FC1-5000586C6B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6C8F04-65BA-6E0C-73EC-602956AF4D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D0178E-E7E7-54F1-5F90-E2B6DAB99C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D9EAF2-6D0A-614E-0845-9E4466104EC0}"/>
              </a:ext>
            </a:extLst>
          </p:cNvPr>
          <p:cNvSpPr>
            <a:spLocks noGrp="1"/>
          </p:cNvSpPr>
          <p:nvPr>
            <p:ph type="dt" sz="half" idx="10"/>
          </p:nvPr>
        </p:nvSpPr>
        <p:spPr/>
        <p:txBody>
          <a:bodyPr/>
          <a:lstStyle/>
          <a:p>
            <a:fld id="{46DD100B-5AB9-4590-AE66-FFAD9C5F5F5A}" type="datetimeFigureOut">
              <a:rPr lang="en-US" smtClean="0"/>
              <a:t>5/24/2023</a:t>
            </a:fld>
            <a:endParaRPr lang="en-US"/>
          </a:p>
        </p:txBody>
      </p:sp>
      <p:sp>
        <p:nvSpPr>
          <p:cNvPr id="8" name="Footer Placeholder 7">
            <a:extLst>
              <a:ext uri="{FF2B5EF4-FFF2-40B4-BE49-F238E27FC236}">
                <a16:creationId xmlns:a16="http://schemas.microsoft.com/office/drawing/2014/main" id="{608E9A26-E554-46B4-6BC6-A3283394BF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7AD8EF-0E03-DA70-59BB-44ED0AAC8D29}"/>
              </a:ext>
            </a:extLst>
          </p:cNvPr>
          <p:cNvSpPr>
            <a:spLocks noGrp="1"/>
          </p:cNvSpPr>
          <p:nvPr>
            <p:ph type="sldNum" sz="quarter" idx="12"/>
          </p:nvPr>
        </p:nvSpPr>
        <p:spPr/>
        <p:txBody>
          <a:bodyPr/>
          <a:lstStyle/>
          <a:p>
            <a:fld id="{601A4F72-29B8-4FB8-9F4E-5BE39E706B36}" type="slidenum">
              <a:rPr lang="en-US" smtClean="0"/>
              <a:t>‹#›</a:t>
            </a:fld>
            <a:endParaRPr lang="en-US"/>
          </a:p>
        </p:txBody>
      </p:sp>
    </p:spTree>
    <p:extLst>
      <p:ext uri="{BB962C8B-B14F-4D97-AF65-F5344CB8AC3E}">
        <p14:creationId xmlns:p14="http://schemas.microsoft.com/office/powerpoint/2010/main" val="1115901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BE599-3F9F-9CCE-1336-1D7921C326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E03A12-7F5F-C55D-3F7B-CE6532899021}"/>
              </a:ext>
            </a:extLst>
          </p:cNvPr>
          <p:cNvSpPr>
            <a:spLocks noGrp="1"/>
          </p:cNvSpPr>
          <p:nvPr>
            <p:ph type="dt" sz="half" idx="10"/>
          </p:nvPr>
        </p:nvSpPr>
        <p:spPr/>
        <p:txBody>
          <a:bodyPr/>
          <a:lstStyle/>
          <a:p>
            <a:fld id="{46DD100B-5AB9-4590-AE66-FFAD9C5F5F5A}" type="datetimeFigureOut">
              <a:rPr lang="en-US" smtClean="0"/>
              <a:t>5/24/2023</a:t>
            </a:fld>
            <a:endParaRPr lang="en-US"/>
          </a:p>
        </p:txBody>
      </p:sp>
      <p:sp>
        <p:nvSpPr>
          <p:cNvPr id="4" name="Footer Placeholder 3">
            <a:extLst>
              <a:ext uri="{FF2B5EF4-FFF2-40B4-BE49-F238E27FC236}">
                <a16:creationId xmlns:a16="http://schemas.microsoft.com/office/drawing/2014/main" id="{6D2B97C8-A796-6F7A-25FC-B8DB48DBED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EE69FF-E7AD-ACD0-0D5B-DF2795C1D6B7}"/>
              </a:ext>
            </a:extLst>
          </p:cNvPr>
          <p:cNvSpPr>
            <a:spLocks noGrp="1"/>
          </p:cNvSpPr>
          <p:nvPr>
            <p:ph type="sldNum" sz="quarter" idx="12"/>
          </p:nvPr>
        </p:nvSpPr>
        <p:spPr/>
        <p:txBody>
          <a:bodyPr/>
          <a:lstStyle/>
          <a:p>
            <a:fld id="{601A4F72-29B8-4FB8-9F4E-5BE39E706B36}" type="slidenum">
              <a:rPr lang="en-US" smtClean="0"/>
              <a:t>‹#›</a:t>
            </a:fld>
            <a:endParaRPr lang="en-US"/>
          </a:p>
        </p:txBody>
      </p:sp>
    </p:spTree>
    <p:extLst>
      <p:ext uri="{BB962C8B-B14F-4D97-AF65-F5344CB8AC3E}">
        <p14:creationId xmlns:p14="http://schemas.microsoft.com/office/powerpoint/2010/main" val="1278769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AC72D9-D43F-6A40-AC57-DEF0B5AB5828}"/>
              </a:ext>
            </a:extLst>
          </p:cNvPr>
          <p:cNvSpPr>
            <a:spLocks noGrp="1"/>
          </p:cNvSpPr>
          <p:nvPr>
            <p:ph type="dt" sz="half" idx="10"/>
          </p:nvPr>
        </p:nvSpPr>
        <p:spPr/>
        <p:txBody>
          <a:bodyPr/>
          <a:lstStyle/>
          <a:p>
            <a:fld id="{46DD100B-5AB9-4590-AE66-FFAD9C5F5F5A}" type="datetimeFigureOut">
              <a:rPr lang="en-US" smtClean="0"/>
              <a:t>5/24/2023</a:t>
            </a:fld>
            <a:endParaRPr lang="en-US"/>
          </a:p>
        </p:txBody>
      </p:sp>
      <p:sp>
        <p:nvSpPr>
          <p:cNvPr id="3" name="Footer Placeholder 2">
            <a:extLst>
              <a:ext uri="{FF2B5EF4-FFF2-40B4-BE49-F238E27FC236}">
                <a16:creationId xmlns:a16="http://schemas.microsoft.com/office/drawing/2014/main" id="{36B104EC-155E-F01F-4C85-A2B3B027B8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868009-DA9A-3A03-CB61-396438909DCC}"/>
              </a:ext>
            </a:extLst>
          </p:cNvPr>
          <p:cNvSpPr>
            <a:spLocks noGrp="1"/>
          </p:cNvSpPr>
          <p:nvPr>
            <p:ph type="sldNum" sz="quarter" idx="12"/>
          </p:nvPr>
        </p:nvSpPr>
        <p:spPr/>
        <p:txBody>
          <a:bodyPr/>
          <a:lstStyle/>
          <a:p>
            <a:fld id="{601A4F72-29B8-4FB8-9F4E-5BE39E706B36}" type="slidenum">
              <a:rPr lang="en-US" smtClean="0"/>
              <a:t>‹#›</a:t>
            </a:fld>
            <a:endParaRPr lang="en-US"/>
          </a:p>
        </p:txBody>
      </p:sp>
    </p:spTree>
    <p:extLst>
      <p:ext uri="{BB962C8B-B14F-4D97-AF65-F5344CB8AC3E}">
        <p14:creationId xmlns:p14="http://schemas.microsoft.com/office/powerpoint/2010/main" val="3620531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588E6-0897-1F0A-9EA4-90702E6F29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FD62C2-41B5-2CAF-0B60-A66971B1C9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5DBE91-290E-BF5B-9C45-182246AA8E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87EBE1-1179-A796-EE97-BAE9E7135846}"/>
              </a:ext>
            </a:extLst>
          </p:cNvPr>
          <p:cNvSpPr>
            <a:spLocks noGrp="1"/>
          </p:cNvSpPr>
          <p:nvPr>
            <p:ph type="dt" sz="half" idx="10"/>
          </p:nvPr>
        </p:nvSpPr>
        <p:spPr/>
        <p:txBody>
          <a:bodyPr/>
          <a:lstStyle/>
          <a:p>
            <a:fld id="{46DD100B-5AB9-4590-AE66-FFAD9C5F5F5A}" type="datetimeFigureOut">
              <a:rPr lang="en-US" smtClean="0"/>
              <a:t>5/24/2023</a:t>
            </a:fld>
            <a:endParaRPr lang="en-US"/>
          </a:p>
        </p:txBody>
      </p:sp>
      <p:sp>
        <p:nvSpPr>
          <p:cNvPr id="6" name="Footer Placeholder 5">
            <a:extLst>
              <a:ext uri="{FF2B5EF4-FFF2-40B4-BE49-F238E27FC236}">
                <a16:creationId xmlns:a16="http://schemas.microsoft.com/office/drawing/2014/main" id="{CC022FD0-717E-4A6C-6B85-CDFDA0ABC9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9101A7-B057-6335-18B7-0BC6360FAFDE}"/>
              </a:ext>
            </a:extLst>
          </p:cNvPr>
          <p:cNvSpPr>
            <a:spLocks noGrp="1"/>
          </p:cNvSpPr>
          <p:nvPr>
            <p:ph type="sldNum" sz="quarter" idx="12"/>
          </p:nvPr>
        </p:nvSpPr>
        <p:spPr/>
        <p:txBody>
          <a:bodyPr/>
          <a:lstStyle/>
          <a:p>
            <a:fld id="{601A4F72-29B8-4FB8-9F4E-5BE39E706B36}" type="slidenum">
              <a:rPr lang="en-US" smtClean="0"/>
              <a:t>‹#›</a:t>
            </a:fld>
            <a:endParaRPr lang="en-US"/>
          </a:p>
        </p:txBody>
      </p:sp>
    </p:spTree>
    <p:extLst>
      <p:ext uri="{BB962C8B-B14F-4D97-AF65-F5344CB8AC3E}">
        <p14:creationId xmlns:p14="http://schemas.microsoft.com/office/powerpoint/2010/main" val="4187893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D0A8E-1CC3-DFB1-93BB-16CBF3F964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71360E-CD68-B220-3AE4-0BE1DD5CEA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92071B-F2FD-C48E-4A59-DE223C4338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211131-340B-0F6D-DA6B-9DC270FC6F7A}"/>
              </a:ext>
            </a:extLst>
          </p:cNvPr>
          <p:cNvSpPr>
            <a:spLocks noGrp="1"/>
          </p:cNvSpPr>
          <p:nvPr>
            <p:ph type="dt" sz="half" idx="10"/>
          </p:nvPr>
        </p:nvSpPr>
        <p:spPr/>
        <p:txBody>
          <a:bodyPr/>
          <a:lstStyle/>
          <a:p>
            <a:fld id="{46DD100B-5AB9-4590-AE66-FFAD9C5F5F5A}" type="datetimeFigureOut">
              <a:rPr lang="en-US" smtClean="0"/>
              <a:t>5/24/2023</a:t>
            </a:fld>
            <a:endParaRPr lang="en-US"/>
          </a:p>
        </p:txBody>
      </p:sp>
      <p:sp>
        <p:nvSpPr>
          <p:cNvPr id="6" name="Footer Placeholder 5">
            <a:extLst>
              <a:ext uri="{FF2B5EF4-FFF2-40B4-BE49-F238E27FC236}">
                <a16:creationId xmlns:a16="http://schemas.microsoft.com/office/drawing/2014/main" id="{813705CB-13E4-EF05-10A9-0700DD67B5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BBD05-C1E7-57BF-D48D-C6F9381B7A7C}"/>
              </a:ext>
            </a:extLst>
          </p:cNvPr>
          <p:cNvSpPr>
            <a:spLocks noGrp="1"/>
          </p:cNvSpPr>
          <p:nvPr>
            <p:ph type="sldNum" sz="quarter" idx="12"/>
          </p:nvPr>
        </p:nvSpPr>
        <p:spPr/>
        <p:txBody>
          <a:bodyPr/>
          <a:lstStyle/>
          <a:p>
            <a:fld id="{601A4F72-29B8-4FB8-9F4E-5BE39E706B36}" type="slidenum">
              <a:rPr lang="en-US" smtClean="0"/>
              <a:t>‹#›</a:t>
            </a:fld>
            <a:endParaRPr lang="en-US"/>
          </a:p>
        </p:txBody>
      </p:sp>
    </p:spTree>
    <p:extLst>
      <p:ext uri="{BB962C8B-B14F-4D97-AF65-F5344CB8AC3E}">
        <p14:creationId xmlns:p14="http://schemas.microsoft.com/office/powerpoint/2010/main" val="3576807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66F3AB-8F61-761D-2EBC-87CA4856B1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B72C03-692B-219E-7552-950230A5BF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B144B2-FC1A-A8E0-8241-FA45E695AA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DD100B-5AB9-4590-AE66-FFAD9C5F5F5A}" type="datetimeFigureOut">
              <a:rPr lang="en-US" smtClean="0"/>
              <a:t>5/24/2023</a:t>
            </a:fld>
            <a:endParaRPr lang="en-US"/>
          </a:p>
        </p:txBody>
      </p:sp>
      <p:sp>
        <p:nvSpPr>
          <p:cNvPr id="5" name="Footer Placeholder 4">
            <a:extLst>
              <a:ext uri="{FF2B5EF4-FFF2-40B4-BE49-F238E27FC236}">
                <a16:creationId xmlns:a16="http://schemas.microsoft.com/office/drawing/2014/main" id="{A7E38621-2EE5-4AE1-1DE4-D59EC105C5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0C3571-3BB0-6CDB-2736-9E9295E7E9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1A4F72-29B8-4FB8-9F4E-5BE39E706B36}" type="slidenum">
              <a:rPr lang="en-US" smtClean="0"/>
              <a:t>‹#›</a:t>
            </a:fld>
            <a:endParaRPr lang="en-US"/>
          </a:p>
        </p:txBody>
      </p:sp>
    </p:spTree>
    <p:extLst>
      <p:ext uri="{BB962C8B-B14F-4D97-AF65-F5344CB8AC3E}">
        <p14:creationId xmlns:p14="http://schemas.microsoft.com/office/powerpoint/2010/main" val="4094114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6DD100B-5AB9-4590-AE66-FFAD9C5F5F5A}" type="datetimeFigureOut">
              <a:rPr lang="en-US" smtClean="0"/>
              <a:t>5/24/2023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01A4F72-29B8-4FB8-9F4E-5BE39E706B3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66289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6.jpg"/><Relationship Id="rId3" Type="http://schemas.openxmlformats.org/officeDocument/2006/relationships/image" Target="../media/image31.jpg"/><Relationship Id="rId7" Type="http://schemas.openxmlformats.org/officeDocument/2006/relationships/image" Target="../media/image35.jpg"/><Relationship Id="rId2" Type="http://schemas.openxmlformats.org/officeDocument/2006/relationships/image" Target="../media/image30.jpg"/><Relationship Id="rId1" Type="http://schemas.openxmlformats.org/officeDocument/2006/relationships/slideLayout" Target="../slideLayouts/slideLayout2.xml"/><Relationship Id="rId6" Type="http://schemas.openxmlformats.org/officeDocument/2006/relationships/image" Target="../media/image34.jpg"/><Relationship Id="rId5" Type="http://schemas.openxmlformats.org/officeDocument/2006/relationships/image" Target="../media/image33.jpg"/><Relationship Id="rId10" Type="http://schemas.openxmlformats.org/officeDocument/2006/relationships/image" Target="../media/image38.jpg"/><Relationship Id="rId4" Type="http://schemas.openxmlformats.org/officeDocument/2006/relationships/image" Target="../media/image32.jpg"/><Relationship Id="rId9" Type="http://schemas.openxmlformats.org/officeDocument/2006/relationships/image" Target="../media/image3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45.jpg"/><Relationship Id="rId3" Type="http://schemas.openxmlformats.org/officeDocument/2006/relationships/image" Target="../media/image40.jpg"/><Relationship Id="rId7" Type="http://schemas.openxmlformats.org/officeDocument/2006/relationships/image" Target="../media/image44.jpg"/><Relationship Id="rId2" Type="http://schemas.openxmlformats.org/officeDocument/2006/relationships/image" Target="../media/image39.jpg"/><Relationship Id="rId1" Type="http://schemas.openxmlformats.org/officeDocument/2006/relationships/slideLayout" Target="../slideLayouts/slideLayout2.xml"/><Relationship Id="rId6" Type="http://schemas.openxmlformats.org/officeDocument/2006/relationships/image" Target="../media/image43.jpg"/><Relationship Id="rId5" Type="http://schemas.openxmlformats.org/officeDocument/2006/relationships/image" Target="../media/image42.jpg"/><Relationship Id="rId10" Type="http://schemas.openxmlformats.org/officeDocument/2006/relationships/image" Target="../media/image47.jpg"/><Relationship Id="rId4" Type="http://schemas.openxmlformats.org/officeDocument/2006/relationships/image" Target="../media/image41.jpg"/><Relationship Id="rId9" Type="http://schemas.openxmlformats.org/officeDocument/2006/relationships/image" Target="../media/image4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54.jpg"/><Relationship Id="rId3" Type="http://schemas.openxmlformats.org/officeDocument/2006/relationships/image" Target="../media/image49.jpg"/><Relationship Id="rId7" Type="http://schemas.openxmlformats.org/officeDocument/2006/relationships/image" Target="../media/image53.jpg"/><Relationship Id="rId2" Type="http://schemas.openxmlformats.org/officeDocument/2006/relationships/image" Target="../media/image48.jpg"/><Relationship Id="rId1" Type="http://schemas.openxmlformats.org/officeDocument/2006/relationships/slideLayout" Target="../slideLayouts/slideLayout2.xml"/><Relationship Id="rId6" Type="http://schemas.openxmlformats.org/officeDocument/2006/relationships/image" Target="../media/image52.jpg"/><Relationship Id="rId5" Type="http://schemas.openxmlformats.org/officeDocument/2006/relationships/image" Target="../media/image51.jpg"/><Relationship Id="rId10" Type="http://schemas.openxmlformats.org/officeDocument/2006/relationships/image" Target="../media/image56.jpg"/><Relationship Id="rId4" Type="http://schemas.openxmlformats.org/officeDocument/2006/relationships/image" Target="../media/image50.jpg"/><Relationship Id="rId9" Type="http://schemas.openxmlformats.org/officeDocument/2006/relationships/image" Target="../media/image5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848148-D7E8-559C-F5AF-01ACC6050A14}"/>
              </a:ext>
            </a:extLst>
          </p:cNvPr>
          <p:cNvSpPr>
            <a:spLocks noGrp="1"/>
          </p:cNvSpPr>
          <p:nvPr>
            <p:ph type="ctrTitle"/>
          </p:nvPr>
        </p:nvSpPr>
        <p:spPr>
          <a:xfrm>
            <a:off x="686834" y="591344"/>
            <a:ext cx="3200400" cy="5585619"/>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Comparison Between Disk Scheduling Algorithms</a:t>
            </a:r>
          </a:p>
        </p:txBody>
      </p:sp>
      <p:sp>
        <p:nvSpPr>
          <p:cNvPr id="29" name="Arc 2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id="{B1A77F50-C66A-CD64-1C4E-641443DC0B61}"/>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indent="-228600" algn="l">
              <a:buFont typeface="Arial" panose="020B0604020202020204" pitchFamily="34" charset="0"/>
              <a:buChar char="•"/>
            </a:pPr>
            <a:endParaRPr lang="en-US" dirty="0"/>
          </a:p>
          <a:p>
            <a:pPr indent="-228600" algn="l">
              <a:buFont typeface="Arial" panose="020B0604020202020204" pitchFamily="34" charset="0"/>
              <a:buChar char="•"/>
            </a:pPr>
            <a:r>
              <a:rPr lang="en-US" b="1" dirty="0"/>
              <a:t>Presented by:</a:t>
            </a:r>
          </a:p>
          <a:p>
            <a:pPr indent="-228600" algn="l">
              <a:buFont typeface="Arial" panose="020B0604020202020204" pitchFamily="34" charset="0"/>
              <a:buChar char="•"/>
            </a:pPr>
            <a:r>
              <a:rPr lang="en-US" b="1" dirty="0"/>
              <a:t>Bola Nader(202000645)</a:t>
            </a:r>
          </a:p>
          <a:p>
            <a:pPr indent="-228600" algn="l">
              <a:buFont typeface="Arial" panose="020B0604020202020204" pitchFamily="34" charset="0"/>
              <a:buChar char="•"/>
            </a:pPr>
            <a:r>
              <a:rPr lang="en-US" b="1" dirty="0" err="1"/>
              <a:t>Kerolos</a:t>
            </a:r>
            <a:r>
              <a:rPr lang="en-US" b="1" dirty="0"/>
              <a:t> </a:t>
            </a:r>
            <a:r>
              <a:rPr lang="en-US" b="1" dirty="0" err="1"/>
              <a:t>salama</a:t>
            </a:r>
            <a:r>
              <a:rPr lang="en-US" b="1" dirty="0"/>
              <a:t>(202001113)</a:t>
            </a:r>
          </a:p>
          <a:p>
            <a:pPr indent="-228600" algn="l">
              <a:buFont typeface="Arial" panose="020B0604020202020204" pitchFamily="34" charset="0"/>
              <a:buChar char="•"/>
            </a:pPr>
            <a:r>
              <a:rPr lang="en-US" b="1" dirty="0"/>
              <a:t>Aya </a:t>
            </a:r>
            <a:r>
              <a:rPr lang="en-US" b="1" dirty="0" err="1"/>
              <a:t>Elneanaei</a:t>
            </a:r>
            <a:r>
              <a:rPr lang="en-US" b="1" dirty="0"/>
              <a:t> </a:t>
            </a:r>
            <a:r>
              <a:rPr lang="en-US" b="1" dirty="0" err="1"/>
              <a:t>Fouda</a:t>
            </a:r>
            <a:r>
              <a:rPr lang="en-US" b="1" dirty="0"/>
              <a:t> (202002609)</a:t>
            </a:r>
          </a:p>
          <a:p>
            <a:pPr indent="-228600" algn="l">
              <a:buFont typeface="Arial" panose="020B0604020202020204" pitchFamily="34" charset="0"/>
              <a:buChar char="•"/>
            </a:pPr>
            <a:r>
              <a:rPr lang="en-US" b="1" dirty="0"/>
              <a:t>Lina </a:t>
            </a:r>
            <a:r>
              <a:rPr lang="en-US" b="1" dirty="0" err="1"/>
              <a:t>Eyad</a:t>
            </a:r>
            <a:r>
              <a:rPr lang="en-US" b="1" dirty="0"/>
              <a:t>(202000202)</a:t>
            </a:r>
          </a:p>
          <a:p>
            <a:pPr indent="-228600" algn="l">
              <a:buFont typeface="Arial" panose="020B0604020202020204" pitchFamily="34" charset="0"/>
              <a:buChar char="•"/>
            </a:pPr>
            <a:endParaRPr lang="en-US" dirty="0"/>
          </a:p>
        </p:txBody>
      </p:sp>
    </p:spTree>
    <p:extLst>
      <p:ext uri="{BB962C8B-B14F-4D97-AF65-F5344CB8AC3E}">
        <p14:creationId xmlns:p14="http://schemas.microsoft.com/office/powerpoint/2010/main" val="1174251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9" name="Flowchart: Document 1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738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1FF993-230F-2E2D-6C63-DC78E6C12879}"/>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Output sample</a:t>
            </a:r>
          </a:p>
        </p:txBody>
      </p:sp>
      <p:pic>
        <p:nvPicPr>
          <p:cNvPr id="7" name="Content Placeholder 6" descr="A screenshot of a computer&#10;&#10;Description automatically generated">
            <a:extLst>
              <a:ext uri="{FF2B5EF4-FFF2-40B4-BE49-F238E27FC236}">
                <a16:creationId xmlns:a16="http://schemas.microsoft.com/office/drawing/2014/main" id="{699501B7-EAC9-9B95-CA33-1725F92851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0463" y="140181"/>
            <a:ext cx="6263362" cy="6577637"/>
          </a:xfrm>
          <a:prstGeom prst="rect">
            <a:avLst/>
          </a:prstGeom>
        </p:spPr>
      </p:pic>
    </p:spTree>
    <p:extLst>
      <p:ext uri="{BB962C8B-B14F-4D97-AF65-F5344CB8AC3E}">
        <p14:creationId xmlns:p14="http://schemas.microsoft.com/office/powerpoint/2010/main" val="3374407617"/>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625404-2027-4993-D6EB-EBAE2A3C5CDE}"/>
              </a:ext>
            </a:extLst>
          </p:cNvPr>
          <p:cNvSpPr>
            <a:spLocks noGrp="1"/>
          </p:cNvSpPr>
          <p:nvPr>
            <p:ph type="title"/>
          </p:nvPr>
        </p:nvSpPr>
        <p:spPr>
          <a:xfrm>
            <a:off x="1171074" y="1396686"/>
            <a:ext cx="3240506" cy="4064628"/>
          </a:xfrm>
        </p:spPr>
        <p:txBody>
          <a:bodyPr>
            <a:normAutofit/>
          </a:bodyPr>
          <a:lstStyle/>
          <a:p>
            <a:pPr marL="0" marR="0" algn="ctr">
              <a:spcBef>
                <a:spcPts val="0"/>
              </a:spcBef>
              <a:spcAft>
                <a:spcPts val="0"/>
              </a:spcAft>
            </a:pPr>
            <a:r>
              <a:rPr lang="en-US" b="1" kern="100" dirty="0">
                <a:solidFill>
                  <a:srgbClr val="FFFFFF"/>
                </a:solidFill>
                <a:effectLst/>
                <a:latin typeface="Times New Roman" panose="02020603050405020304" pitchFamily="18" charset="0"/>
                <a:ea typeface="Noto Sans CJK SC"/>
              </a:rPr>
              <a:t>Case 1</a:t>
            </a:r>
            <a:br>
              <a:rPr lang="en-US" kern="100" dirty="0">
                <a:solidFill>
                  <a:srgbClr val="FFFFFF"/>
                </a:solidFill>
                <a:effectLst/>
                <a:latin typeface="Liberation Serif"/>
                <a:ea typeface="Noto Sans CJK SC"/>
                <a:cs typeface="Lohit Devanagari"/>
              </a:rPr>
            </a:br>
            <a:endParaRPr lang="en-US" dirty="0">
              <a:solidFill>
                <a:srgbClr val="FFFFFF"/>
              </a:solidFill>
            </a:endParaRPr>
          </a:p>
        </p:txBody>
      </p:sp>
      <p:sp>
        <p:nvSpPr>
          <p:cNvPr id="29" name="Arc 28">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1" name="Oval 30">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3F91D7B-0502-414F-163B-DA4E33B2C7F8}"/>
              </a:ext>
            </a:extLst>
          </p:cNvPr>
          <p:cNvSpPr>
            <a:spLocks noGrp="1"/>
          </p:cNvSpPr>
          <p:nvPr>
            <p:ph idx="1"/>
          </p:nvPr>
        </p:nvSpPr>
        <p:spPr>
          <a:xfrm>
            <a:off x="5370153" y="1526033"/>
            <a:ext cx="5536397" cy="3935281"/>
          </a:xfrm>
        </p:spPr>
        <p:txBody>
          <a:bodyPr>
            <a:normAutofit/>
          </a:bodyPr>
          <a:lstStyle/>
          <a:p>
            <a:pPr>
              <a:lnSpc>
                <a:spcPct val="120000"/>
              </a:lnSpc>
              <a:spcAft>
                <a:spcPts val="800"/>
              </a:spcAft>
            </a:pPr>
            <a:r>
              <a:rPr lang="en-US" sz="2200" kern="0" dirty="0">
                <a:solidFill>
                  <a:srgbClr val="000000"/>
                </a:solidFill>
                <a:effectLst/>
                <a:ea typeface="SimSun" panose="02010600030101010101" pitchFamily="2" charset="-122"/>
                <a:cs typeface="Arial" panose="020B0604020202020204" pitchFamily="34" charset="0"/>
              </a:rPr>
              <a:t>Suppose a disk drive has 200 cylinders, numbered 0 to 199. Consider a disk queue with requests for </a:t>
            </a:r>
            <a:r>
              <a:rPr lang="en-US" sz="2200" kern="0" dirty="0" err="1">
                <a:solidFill>
                  <a:srgbClr val="000000"/>
                </a:solidFill>
                <a:effectLst/>
                <a:ea typeface="SimSun" panose="02010600030101010101" pitchFamily="2" charset="-122"/>
                <a:cs typeface="Arial" panose="020B0604020202020204" pitchFamily="34" charset="0"/>
              </a:rPr>
              <a:t>i</a:t>
            </a:r>
            <a:r>
              <a:rPr lang="en-US" sz="2200" kern="0" dirty="0">
                <a:solidFill>
                  <a:srgbClr val="000000"/>
                </a:solidFill>
                <a:effectLst/>
                <a:ea typeface="SimSun" panose="02010600030101010101" pitchFamily="2" charset="-122"/>
                <a:cs typeface="Arial" panose="020B0604020202020204" pitchFamily="34" charset="0"/>
              </a:rPr>
              <a:t>/o to blocks on cylinder: 101, 67, 50, 95, 160, 159, 152, 16, 102, 23. Assume that disk head is currently at cylinder 50. The figures below show the representation of FCFS, SSTF, SSTF, SCAN, C-SCAN, LOOK, C-LOOK, IFCFS, SMCC and HDSA disk scheduling algorithm </a:t>
            </a:r>
            <a:endParaRPr lang="en-US" sz="2200" kern="100" dirty="0">
              <a:effectLst/>
              <a:ea typeface="Times New Roman" panose="02020603050405020304" pitchFamily="18" charset="0"/>
              <a:cs typeface="Arial" panose="020B0604020202020204" pitchFamily="34" charset="0"/>
            </a:endParaRPr>
          </a:p>
          <a:p>
            <a:endParaRPr lang="en-US" sz="2400" dirty="0"/>
          </a:p>
        </p:txBody>
      </p:sp>
    </p:spTree>
    <p:extLst>
      <p:ext uri="{BB962C8B-B14F-4D97-AF65-F5344CB8AC3E}">
        <p14:creationId xmlns:p14="http://schemas.microsoft.com/office/powerpoint/2010/main" val="3017728008"/>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text, diagram, line, plot&#10;&#10;Description automatically generated">
            <a:extLst>
              <a:ext uri="{FF2B5EF4-FFF2-40B4-BE49-F238E27FC236}">
                <a16:creationId xmlns:a16="http://schemas.microsoft.com/office/drawing/2014/main" id="{33FEB833-B3CB-65BD-51C2-1BF44A2B96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0" y="2163081"/>
            <a:ext cx="3863675" cy="1878935"/>
          </a:xfrm>
          <a:prstGeom prst="rect">
            <a:avLst/>
          </a:prstGeom>
        </p:spPr>
      </p:pic>
      <p:pic>
        <p:nvPicPr>
          <p:cNvPr id="5" name="Picture 4" descr="A picture containing text, diagram, line, plot&#10;&#10;Description automatically generated">
            <a:extLst>
              <a:ext uri="{FF2B5EF4-FFF2-40B4-BE49-F238E27FC236}">
                <a16:creationId xmlns:a16="http://schemas.microsoft.com/office/drawing/2014/main" id="{EE7E48F3-B3BB-2C90-76E5-00A1E091E8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50" y="8722"/>
            <a:ext cx="3848433" cy="1878936"/>
          </a:xfrm>
          <a:prstGeom prst="rect">
            <a:avLst/>
          </a:prstGeom>
        </p:spPr>
      </p:pic>
      <p:pic>
        <p:nvPicPr>
          <p:cNvPr id="7" name="Picture 6" descr="A picture containing text, line, plot, diagram">
            <a:extLst>
              <a:ext uri="{FF2B5EF4-FFF2-40B4-BE49-F238E27FC236}">
                <a16:creationId xmlns:a16="http://schemas.microsoft.com/office/drawing/2014/main" id="{EBF03BE1-F963-7C1B-335D-0681FFF97A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8322" y="8721"/>
            <a:ext cx="3863675" cy="1878936"/>
          </a:xfrm>
          <a:prstGeom prst="rect">
            <a:avLst/>
          </a:prstGeom>
        </p:spPr>
      </p:pic>
      <p:pic>
        <p:nvPicPr>
          <p:cNvPr id="9" name="Picture 8" descr="A picture containing text, line, diagram, plot">
            <a:extLst>
              <a:ext uri="{FF2B5EF4-FFF2-40B4-BE49-F238E27FC236}">
                <a16:creationId xmlns:a16="http://schemas.microsoft.com/office/drawing/2014/main" id="{E7711D1F-296A-A37D-CAEF-7A836F3F96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8320" y="2038411"/>
            <a:ext cx="3863675" cy="2331922"/>
          </a:xfrm>
          <a:prstGeom prst="rect">
            <a:avLst/>
          </a:prstGeom>
        </p:spPr>
      </p:pic>
      <p:pic>
        <p:nvPicPr>
          <p:cNvPr id="12" name="Picture 11" descr="A picture containing text, line, diagram, plot&#10;&#10;Description automatically generated">
            <a:extLst>
              <a:ext uri="{FF2B5EF4-FFF2-40B4-BE49-F238E27FC236}">
                <a16:creationId xmlns:a16="http://schemas.microsoft.com/office/drawing/2014/main" id="{60726E67-7291-C3B0-4C84-E1EBD209F2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63930" y="312295"/>
            <a:ext cx="3833192" cy="1575363"/>
          </a:xfrm>
          <a:prstGeom prst="rect">
            <a:avLst/>
          </a:prstGeom>
        </p:spPr>
      </p:pic>
      <p:pic>
        <p:nvPicPr>
          <p:cNvPr id="14" name="Picture 13" descr="A picture containing text, diagram, line, plot&#10;&#10;Description automatically generated">
            <a:extLst>
              <a:ext uri="{FF2B5EF4-FFF2-40B4-BE49-F238E27FC236}">
                <a16:creationId xmlns:a16="http://schemas.microsoft.com/office/drawing/2014/main" id="{136249EE-A310-FE85-FC74-DC788897AD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57646" y="2163081"/>
            <a:ext cx="3871295" cy="2082581"/>
          </a:xfrm>
          <a:prstGeom prst="rect">
            <a:avLst/>
          </a:prstGeom>
        </p:spPr>
      </p:pic>
      <p:pic>
        <p:nvPicPr>
          <p:cNvPr id="16" name="Picture 15" descr="A graph with a line&#10;&#10;Description automatically generated with low confidence">
            <a:extLst>
              <a:ext uri="{FF2B5EF4-FFF2-40B4-BE49-F238E27FC236}">
                <a16:creationId xmlns:a16="http://schemas.microsoft.com/office/drawing/2014/main" id="{81AC3AC6-0D79-D48D-E45B-959B8E9FDFE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246" y="4230583"/>
            <a:ext cx="3764934" cy="2082581"/>
          </a:xfrm>
          <a:prstGeom prst="rect">
            <a:avLst/>
          </a:prstGeom>
        </p:spPr>
      </p:pic>
      <p:pic>
        <p:nvPicPr>
          <p:cNvPr id="18" name="Picture 17" descr="A picture containing text, line, diagram, plot&#10;&#10;Description automatically generated">
            <a:extLst>
              <a:ext uri="{FF2B5EF4-FFF2-40B4-BE49-F238E27FC236}">
                <a16:creationId xmlns:a16="http://schemas.microsoft.com/office/drawing/2014/main" id="{66C22854-8E28-3054-4E9C-0CABFEC96B3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69994" y="4521085"/>
            <a:ext cx="3856054" cy="1792080"/>
          </a:xfrm>
          <a:prstGeom prst="rect">
            <a:avLst/>
          </a:prstGeom>
        </p:spPr>
      </p:pic>
      <p:pic>
        <p:nvPicPr>
          <p:cNvPr id="23" name="Picture 22" descr="A picture containing text, diagram, plot, number&#10;&#10;Description automatically generated">
            <a:extLst>
              <a:ext uri="{FF2B5EF4-FFF2-40B4-BE49-F238E27FC236}">
                <a16:creationId xmlns:a16="http://schemas.microsoft.com/office/drawing/2014/main" id="{3A59F705-15CD-036C-8734-8AA3349D570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80996" y="4370333"/>
            <a:ext cx="3871295" cy="1792080"/>
          </a:xfrm>
          <a:prstGeom prst="rect">
            <a:avLst/>
          </a:prstGeom>
        </p:spPr>
      </p:pic>
    </p:spTree>
    <p:extLst>
      <p:ext uri="{BB962C8B-B14F-4D97-AF65-F5344CB8AC3E}">
        <p14:creationId xmlns:p14="http://schemas.microsoft.com/office/powerpoint/2010/main" val="234606745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D66E9B-00A2-3AE7-C1ED-2BFBA6A858A9}"/>
              </a:ext>
            </a:extLst>
          </p:cNvPr>
          <p:cNvSpPr>
            <a:spLocks noGrp="1"/>
          </p:cNvSpPr>
          <p:nvPr>
            <p:ph type="title"/>
          </p:nvPr>
        </p:nvSpPr>
        <p:spPr>
          <a:xfrm>
            <a:off x="1171074" y="1396686"/>
            <a:ext cx="3240506" cy="4064628"/>
          </a:xfrm>
        </p:spPr>
        <p:txBody>
          <a:bodyPr>
            <a:normAutofit/>
          </a:bodyPr>
          <a:lstStyle/>
          <a:p>
            <a:pPr algn="ctr"/>
            <a:r>
              <a:rPr lang="en-US" b="1" dirty="0">
                <a:solidFill>
                  <a:srgbClr val="FFFFFF"/>
                </a:solidFill>
              </a:rPr>
              <a:t>Case 2</a:t>
            </a:r>
          </a:p>
        </p:txBody>
      </p:sp>
      <p:sp>
        <p:nvSpPr>
          <p:cNvPr id="38" name="Arc 37">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0" name="Oval 39">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81CEDA8-23E3-40F2-7F2C-44714079F96B}"/>
              </a:ext>
            </a:extLst>
          </p:cNvPr>
          <p:cNvSpPr>
            <a:spLocks noGrp="1"/>
          </p:cNvSpPr>
          <p:nvPr>
            <p:ph idx="1"/>
          </p:nvPr>
        </p:nvSpPr>
        <p:spPr>
          <a:xfrm>
            <a:off x="5370153" y="1526033"/>
            <a:ext cx="5536397" cy="3935281"/>
          </a:xfrm>
        </p:spPr>
        <p:txBody>
          <a:bodyPr>
            <a:normAutofit fontScale="47500" lnSpcReduction="20000"/>
          </a:bodyPr>
          <a:lstStyle/>
          <a:p>
            <a:pPr>
              <a:lnSpc>
                <a:spcPct val="120000"/>
              </a:lnSpc>
              <a:spcAft>
                <a:spcPts val="800"/>
              </a:spcAft>
            </a:pPr>
            <a:r>
              <a:rPr lang="en-US" sz="5000" kern="0" dirty="0">
                <a:solidFill>
                  <a:srgbClr val="000000"/>
                </a:solidFill>
                <a:effectLst/>
                <a:ea typeface="SimSun" panose="02010600030101010101" pitchFamily="2" charset="-122"/>
                <a:cs typeface="Arial" panose="020B0604020202020204" pitchFamily="34" charset="0"/>
              </a:rPr>
              <a:t>Suppose a disk drive has 200 cylinders, numbered 0 to 199. Consider a disk queue with requests for </a:t>
            </a:r>
            <a:r>
              <a:rPr lang="en-US" sz="5000" kern="0" dirty="0" err="1">
                <a:solidFill>
                  <a:srgbClr val="000000"/>
                </a:solidFill>
                <a:effectLst/>
                <a:ea typeface="SimSun" panose="02010600030101010101" pitchFamily="2" charset="-122"/>
                <a:cs typeface="Arial" panose="020B0604020202020204" pitchFamily="34" charset="0"/>
              </a:rPr>
              <a:t>i</a:t>
            </a:r>
            <a:r>
              <a:rPr lang="en-US" sz="5000" kern="0" dirty="0">
                <a:solidFill>
                  <a:srgbClr val="000000"/>
                </a:solidFill>
                <a:effectLst/>
                <a:ea typeface="SimSun" panose="02010600030101010101" pitchFamily="2" charset="-122"/>
                <a:cs typeface="Arial" panose="020B0604020202020204" pitchFamily="34" charset="0"/>
              </a:rPr>
              <a:t>/o to blocks on cylinder:36, 154, 147, 62, 26, 25, 141, 47, 10, 27. Assume that disk head is currently at cylinder 30. </a:t>
            </a:r>
            <a:r>
              <a:rPr lang="en-US" sz="5400" dirty="0"/>
              <a:t>The figures below show </a:t>
            </a:r>
            <a:r>
              <a:rPr lang="en-US" sz="5000" kern="0" dirty="0">
                <a:solidFill>
                  <a:srgbClr val="000000"/>
                </a:solidFill>
                <a:effectLst/>
                <a:ea typeface="SimSun" panose="02010600030101010101" pitchFamily="2" charset="-122"/>
                <a:cs typeface="Arial" panose="020B0604020202020204" pitchFamily="34" charset="0"/>
              </a:rPr>
              <a:t>the representation of FCFS, SSTF, SSTF, SCAN, C-SCAN, LOOK, C-LOOK, IFCFS, SMCC and HDSA disk scheduling algorithm.</a:t>
            </a:r>
            <a:endParaRPr lang="en-US" sz="5000" kern="100" dirty="0">
              <a:effectLst/>
              <a:ea typeface="Times New Roman" panose="02020603050405020304" pitchFamily="18" charset="0"/>
              <a:cs typeface="Arial" panose="020B0604020202020204" pitchFamily="34" charset="0"/>
            </a:endParaRPr>
          </a:p>
          <a:p>
            <a:pPr marL="0" indent="0">
              <a:buNone/>
            </a:pPr>
            <a:endParaRPr lang="en-US" sz="2400" dirty="0"/>
          </a:p>
        </p:txBody>
      </p:sp>
    </p:spTree>
    <p:extLst>
      <p:ext uri="{BB962C8B-B14F-4D97-AF65-F5344CB8AC3E}">
        <p14:creationId xmlns:p14="http://schemas.microsoft.com/office/powerpoint/2010/main" val="3045223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1">
            <a:extLst>
              <a:ext uri="{FF2B5EF4-FFF2-40B4-BE49-F238E27FC236}">
                <a16:creationId xmlns:a16="http://schemas.microsoft.com/office/drawing/2014/main" id="{1557A916-FDD1-44A1-A7A1-70009FD6B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text, line, plot, diagram&#10;&#10;Description automatically generated">
            <a:extLst>
              <a:ext uri="{FF2B5EF4-FFF2-40B4-BE49-F238E27FC236}">
                <a16:creationId xmlns:a16="http://schemas.microsoft.com/office/drawing/2014/main" id="{1BC9F375-9B5A-E1A0-A746-B30265FD73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94" y="2422454"/>
            <a:ext cx="3886537" cy="2247498"/>
          </a:xfrm>
          <a:prstGeom prst="rect">
            <a:avLst/>
          </a:prstGeom>
        </p:spPr>
      </p:pic>
      <p:pic>
        <p:nvPicPr>
          <p:cNvPr id="5" name="Picture 4" descr="A picture containing text, diagram, line, plot&#10;&#10;Description automatically generated">
            <a:extLst>
              <a:ext uri="{FF2B5EF4-FFF2-40B4-BE49-F238E27FC236}">
                <a16:creationId xmlns:a16="http://schemas.microsoft.com/office/drawing/2014/main" id="{F03329DF-5CA7-F7BB-51B4-F899E072A0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164" y="4669954"/>
            <a:ext cx="3871295" cy="2015981"/>
          </a:xfrm>
          <a:prstGeom prst="rect">
            <a:avLst/>
          </a:prstGeom>
        </p:spPr>
      </p:pic>
      <p:pic>
        <p:nvPicPr>
          <p:cNvPr id="8" name="Picture 7" descr="A picture containing text, line, diagram, plot&#10;&#10;Description automatically generated">
            <a:extLst>
              <a:ext uri="{FF2B5EF4-FFF2-40B4-BE49-F238E27FC236}">
                <a16:creationId xmlns:a16="http://schemas.microsoft.com/office/drawing/2014/main" id="{A8AED0EA-5D03-3D7D-1CE8-79F86E2739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94" y="121014"/>
            <a:ext cx="4016037" cy="2301437"/>
          </a:xfrm>
          <a:prstGeom prst="rect">
            <a:avLst/>
          </a:prstGeom>
        </p:spPr>
      </p:pic>
      <p:pic>
        <p:nvPicPr>
          <p:cNvPr id="10" name="Picture 9" descr="A picture containing text, plot, diagram, line&#10;&#10;Description automatically generated">
            <a:extLst>
              <a:ext uri="{FF2B5EF4-FFF2-40B4-BE49-F238E27FC236}">
                <a16:creationId xmlns:a16="http://schemas.microsoft.com/office/drawing/2014/main" id="{CFAA1DAC-9F81-D6E2-670B-E2F7273A45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93351" y="105024"/>
            <a:ext cx="3833192" cy="2309057"/>
          </a:xfrm>
          <a:prstGeom prst="rect">
            <a:avLst/>
          </a:prstGeom>
        </p:spPr>
      </p:pic>
      <p:pic>
        <p:nvPicPr>
          <p:cNvPr id="12" name="Picture 11" descr="A picture containing text, line, diagram, plot&#10;&#10;Description automatically generated">
            <a:extLst>
              <a:ext uri="{FF2B5EF4-FFF2-40B4-BE49-F238E27FC236}">
                <a16:creationId xmlns:a16="http://schemas.microsoft.com/office/drawing/2014/main" id="{8E2987A3-495D-A65D-6F7B-12178DB980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97161" y="2422451"/>
            <a:ext cx="3825572" cy="2255119"/>
          </a:xfrm>
          <a:prstGeom prst="rect">
            <a:avLst/>
          </a:prstGeom>
        </p:spPr>
      </p:pic>
      <p:pic>
        <p:nvPicPr>
          <p:cNvPr id="15" name="Picture 14" descr="A picture containing text, line, diagram, plot&#10;&#10;Description automatically generated">
            <a:extLst>
              <a:ext uri="{FF2B5EF4-FFF2-40B4-BE49-F238E27FC236}">
                <a16:creationId xmlns:a16="http://schemas.microsoft.com/office/drawing/2014/main" id="{4AF5B89C-0DB8-E2F4-54D0-AB1A640233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06414" y="4560415"/>
            <a:ext cx="3833192" cy="2188046"/>
          </a:xfrm>
          <a:prstGeom prst="rect">
            <a:avLst/>
          </a:prstGeom>
        </p:spPr>
      </p:pic>
      <p:pic>
        <p:nvPicPr>
          <p:cNvPr id="17" name="Picture 16" descr="A picture containing line, diagram, plot, text&#10;&#10;Description automatically generated">
            <a:extLst>
              <a:ext uri="{FF2B5EF4-FFF2-40B4-BE49-F238E27FC236}">
                <a16:creationId xmlns:a16="http://schemas.microsoft.com/office/drawing/2014/main" id="{04C155D7-BCBA-AF2E-15A3-CC637234641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75529" y="4669954"/>
            <a:ext cx="3863675" cy="2078507"/>
          </a:xfrm>
          <a:prstGeom prst="rect">
            <a:avLst/>
          </a:prstGeom>
        </p:spPr>
      </p:pic>
      <p:pic>
        <p:nvPicPr>
          <p:cNvPr id="19" name="Picture 18" descr="A graph with a line&#10;&#10;Description automatically generated with low confidence">
            <a:extLst>
              <a:ext uri="{FF2B5EF4-FFF2-40B4-BE49-F238E27FC236}">
                <a16:creationId xmlns:a16="http://schemas.microsoft.com/office/drawing/2014/main" id="{589F4D14-7140-312C-F382-95ED0F994E9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11688" y="2422454"/>
            <a:ext cx="3871295" cy="2247498"/>
          </a:xfrm>
          <a:prstGeom prst="rect">
            <a:avLst/>
          </a:prstGeom>
        </p:spPr>
      </p:pic>
      <p:pic>
        <p:nvPicPr>
          <p:cNvPr id="21" name="Picture 20" descr="A picture containing text, line, plot, diagram">
            <a:extLst>
              <a:ext uri="{FF2B5EF4-FFF2-40B4-BE49-F238E27FC236}">
                <a16:creationId xmlns:a16="http://schemas.microsoft.com/office/drawing/2014/main" id="{493A71FF-4A6B-54C9-C694-307E02039C1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90771" y="-2256"/>
            <a:ext cx="3848433" cy="2416337"/>
          </a:xfrm>
          <a:prstGeom prst="rect">
            <a:avLst/>
          </a:prstGeom>
        </p:spPr>
      </p:pic>
    </p:spTree>
    <p:extLst>
      <p:ext uri="{BB962C8B-B14F-4D97-AF65-F5344CB8AC3E}">
        <p14:creationId xmlns:p14="http://schemas.microsoft.com/office/powerpoint/2010/main" val="273429646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0B50D5-87CE-9094-6FED-15BCC18C8AEF}"/>
              </a:ext>
            </a:extLst>
          </p:cNvPr>
          <p:cNvSpPr>
            <a:spLocks noGrp="1"/>
          </p:cNvSpPr>
          <p:nvPr>
            <p:ph type="title"/>
          </p:nvPr>
        </p:nvSpPr>
        <p:spPr>
          <a:xfrm>
            <a:off x="1171074" y="1396686"/>
            <a:ext cx="3240506" cy="4064628"/>
          </a:xfrm>
        </p:spPr>
        <p:txBody>
          <a:bodyPr>
            <a:normAutofit/>
          </a:bodyPr>
          <a:lstStyle/>
          <a:p>
            <a:pPr algn="ctr"/>
            <a:r>
              <a:rPr lang="en-US" dirty="0">
                <a:solidFill>
                  <a:srgbClr val="FFFFFF"/>
                </a:solidFill>
              </a:rPr>
              <a:t>Case 3</a:t>
            </a:r>
          </a:p>
        </p:txBody>
      </p:sp>
      <p:sp>
        <p:nvSpPr>
          <p:cNvPr id="29" name="Arc 28">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1" name="Oval 30">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482383F-948F-1189-2E6B-61B9F9C9AB21}"/>
              </a:ext>
            </a:extLst>
          </p:cNvPr>
          <p:cNvSpPr>
            <a:spLocks noGrp="1"/>
          </p:cNvSpPr>
          <p:nvPr>
            <p:ph idx="1"/>
          </p:nvPr>
        </p:nvSpPr>
        <p:spPr>
          <a:xfrm>
            <a:off x="5370153" y="1526033"/>
            <a:ext cx="5536397" cy="3935281"/>
          </a:xfrm>
        </p:spPr>
        <p:txBody>
          <a:bodyPr>
            <a:normAutofit/>
          </a:bodyPr>
          <a:lstStyle/>
          <a:p>
            <a:r>
              <a:rPr lang="en-US" sz="2400" dirty="0"/>
              <a:t>Suppose a disk drive has 200 cylinders, numbered 0 to 199. Consider a disk queue with requests for I/o to blocks on cylinder: 2, 130, 21, 44, 104, 197, 50, 98, 13, 31. Assume that disk head is currently at cylinder 66. The figures below show the representation of FCFS, SSTF, SSTF, SCAN, C-SCAN, LOOK, C-LOOK, IFCFS, SMCC and HDSA disk scheduling algorithm </a:t>
            </a:r>
          </a:p>
        </p:txBody>
      </p:sp>
    </p:spTree>
    <p:extLst>
      <p:ext uri="{BB962C8B-B14F-4D97-AF65-F5344CB8AC3E}">
        <p14:creationId xmlns:p14="http://schemas.microsoft.com/office/powerpoint/2010/main" val="2518945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line, diagram, plot, text&#10;&#10;Description automatically generated">
            <a:extLst>
              <a:ext uri="{FF2B5EF4-FFF2-40B4-BE49-F238E27FC236}">
                <a16:creationId xmlns:a16="http://schemas.microsoft.com/office/drawing/2014/main" id="{D1E4D904-377B-5D9E-3D83-462E65772D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299" y="2373935"/>
            <a:ext cx="3856054" cy="2005351"/>
          </a:xfrm>
          <a:prstGeom prst="rect">
            <a:avLst/>
          </a:prstGeom>
        </p:spPr>
      </p:pic>
      <p:pic>
        <p:nvPicPr>
          <p:cNvPr id="7" name="Picture 6" descr="A picture containing line, diagram, plot, text&#10;&#10;Description automatically generated">
            <a:extLst>
              <a:ext uri="{FF2B5EF4-FFF2-40B4-BE49-F238E27FC236}">
                <a16:creationId xmlns:a16="http://schemas.microsoft.com/office/drawing/2014/main" id="{AE071D7F-9689-C627-49C2-19DDEF4270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437" y="4663769"/>
            <a:ext cx="3886537" cy="2032000"/>
          </a:xfrm>
          <a:prstGeom prst="rect">
            <a:avLst/>
          </a:prstGeom>
        </p:spPr>
      </p:pic>
      <p:pic>
        <p:nvPicPr>
          <p:cNvPr id="9" name="Picture 8" descr="A picture containing line, plot, diagram, text&#10;&#10;Description automatically generated">
            <a:extLst>
              <a:ext uri="{FF2B5EF4-FFF2-40B4-BE49-F238E27FC236}">
                <a16:creationId xmlns:a16="http://schemas.microsoft.com/office/drawing/2014/main" id="{3A4CBCFB-83CB-CB11-B255-734013104E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666" y="53620"/>
            <a:ext cx="3871295" cy="2339543"/>
          </a:xfrm>
          <a:prstGeom prst="rect">
            <a:avLst/>
          </a:prstGeom>
        </p:spPr>
      </p:pic>
      <p:pic>
        <p:nvPicPr>
          <p:cNvPr id="13" name="Picture 12" descr="A picture containing line, diagram, plot, slope&#10;&#10;Description automatically generated">
            <a:extLst>
              <a:ext uri="{FF2B5EF4-FFF2-40B4-BE49-F238E27FC236}">
                <a16:creationId xmlns:a16="http://schemas.microsoft.com/office/drawing/2014/main" id="{9F29D520-D57F-D0BA-AC0D-3D78C50B95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9410" y="0"/>
            <a:ext cx="3848433" cy="2309060"/>
          </a:xfrm>
          <a:prstGeom prst="rect">
            <a:avLst/>
          </a:prstGeom>
        </p:spPr>
      </p:pic>
      <p:pic>
        <p:nvPicPr>
          <p:cNvPr id="15" name="Picture 14" descr="A picture containing line, diagram, plot, slope&#10;&#10;Description automatically generated">
            <a:extLst>
              <a:ext uri="{FF2B5EF4-FFF2-40B4-BE49-F238E27FC236}">
                <a16:creationId xmlns:a16="http://schemas.microsoft.com/office/drawing/2014/main" id="{7AE18BCF-D7AF-BEC9-F773-2AE720654F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97843" y="4642081"/>
            <a:ext cx="3863675" cy="2005351"/>
          </a:xfrm>
          <a:prstGeom prst="rect">
            <a:avLst/>
          </a:prstGeom>
        </p:spPr>
      </p:pic>
      <p:pic>
        <p:nvPicPr>
          <p:cNvPr id="17" name="Picture 16" descr="A picture containing line, diagram, plot, text&#10;&#10;Description automatically generated">
            <a:extLst>
              <a:ext uri="{FF2B5EF4-FFF2-40B4-BE49-F238E27FC236}">
                <a16:creationId xmlns:a16="http://schemas.microsoft.com/office/drawing/2014/main" id="{8B7D0D9F-5290-F37A-D164-399562ACE71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97843" y="2355883"/>
            <a:ext cx="3894157" cy="1998689"/>
          </a:xfrm>
          <a:prstGeom prst="rect">
            <a:avLst/>
          </a:prstGeom>
        </p:spPr>
      </p:pic>
      <p:pic>
        <p:nvPicPr>
          <p:cNvPr id="21" name="Picture 20" descr="A picture containing line, diagram, plot, text">
            <a:extLst>
              <a:ext uri="{FF2B5EF4-FFF2-40B4-BE49-F238E27FC236}">
                <a16:creationId xmlns:a16="http://schemas.microsoft.com/office/drawing/2014/main" id="{91631119-5359-B390-AFDC-3452395F970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97843" y="53620"/>
            <a:ext cx="3894157" cy="2301439"/>
          </a:xfrm>
          <a:prstGeom prst="rect">
            <a:avLst/>
          </a:prstGeom>
        </p:spPr>
      </p:pic>
      <p:pic>
        <p:nvPicPr>
          <p:cNvPr id="3" name="Picture 2" descr="A picture containing line, diagram, plot, text">
            <a:extLst>
              <a:ext uri="{FF2B5EF4-FFF2-40B4-BE49-F238E27FC236}">
                <a16:creationId xmlns:a16="http://schemas.microsoft.com/office/drawing/2014/main" id="{80C607E5-801E-565B-7120-9D845C3A0CF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31961" y="2314034"/>
            <a:ext cx="4065882" cy="2065252"/>
          </a:xfrm>
          <a:prstGeom prst="rect">
            <a:avLst/>
          </a:prstGeom>
        </p:spPr>
      </p:pic>
      <p:pic>
        <p:nvPicPr>
          <p:cNvPr id="6" name="Picture 5" descr="A picture containing line, diagram, plot, slope&#10;&#10;Description automatically generated">
            <a:extLst>
              <a:ext uri="{FF2B5EF4-FFF2-40B4-BE49-F238E27FC236}">
                <a16:creationId xmlns:a16="http://schemas.microsoft.com/office/drawing/2014/main" id="{FAB0247A-1529-18DA-07F2-AD70D6A41F7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53581" y="4653577"/>
            <a:ext cx="4154656" cy="2065252"/>
          </a:xfrm>
          <a:prstGeom prst="rect">
            <a:avLst/>
          </a:prstGeom>
        </p:spPr>
      </p:pic>
    </p:spTree>
    <p:extLst>
      <p:ext uri="{BB962C8B-B14F-4D97-AF65-F5344CB8AC3E}">
        <p14:creationId xmlns:p14="http://schemas.microsoft.com/office/powerpoint/2010/main" val="217280170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0B50D5-87CE-9094-6FED-15BCC18C8AEF}"/>
              </a:ext>
            </a:extLst>
          </p:cNvPr>
          <p:cNvSpPr>
            <a:spLocks noGrp="1"/>
          </p:cNvSpPr>
          <p:nvPr>
            <p:ph type="title"/>
          </p:nvPr>
        </p:nvSpPr>
        <p:spPr>
          <a:xfrm>
            <a:off x="1171074" y="1396686"/>
            <a:ext cx="3240506" cy="4064628"/>
          </a:xfrm>
        </p:spPr>
        <p:txBody>
          <a:bodyPr>
            <a:normAutofit/>
          </a:bodyPr>
          <a:lstStyle/>
          <a:p>
            <a:pPr algn="ctr"/>
            <a:r>
              <a:rPr lang="en-US" dirty="0">
                <a:solidFill>
                  <a:srgbClr val="FFFFFF"/>
                </a:solidFill>
              </a:rPr>
              <a:t>Case 4</a:t>
            </a:r>
          </a:p>
        </p:txBody>
      </p:sp>
      <p:sp>
        <p:nvSpPr>
          <p:cNvPr id="29" name="Arc 28">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1" name="Oval 30">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482383F-948F-1189-2E6B-61B9F9C9AB21}"/>
              </a:ext>
            </a:extLst>
          </p:cNvPr>
          <p:cNvSpPr>
            <a:spLocks noGrp="1"/>
          </p:cNvSpPr>
          <p:nvPr>
            <p:ph idx="1"/>
          </p:nvPr>
        </p:nvSpPr>
        <p:spPr>
          <a:xfrm>
            <a:off x="5370153" y="1526033"/>
            <a:ext cx="5536397" cy="3935281"/>
          </a:xfrm>
        </p:spPr>
        <p:txBody>
          <a:bodyPr>
            <a:normAutofit/>
          </a:bodyPr>
          <a:lstStyle/>
          <a:p>
            <a:r>
              <a:rPr lang="en-US" sz="2400" dirty="0"/>
              <a:t>Suppose a disk drive has 200 cylinders, numbered 0 to 199. Consider a disk queue with requests for I/o to blocks on cylinder: 176, 79, 34, 60, 92, 11, 41, 114. Assume that disk head is currently at cylinder 50. The figures below show the representation of FCFS, SSTF, SSTF, SCAN, C-SCAN, LOOK, C-LOOK, IFCFS, SMCC and HDSA disk scheduling algorithm </a:t>
            </a:r>
          </a:p>
        </p:txBody>
      </p:sp>
    </p:spTree>
    <p:extLst>
      <p:ext uri="{BB962C8B-B14F-4D97-AF65-F5344CB8AC3E}">
        <p14:creationId xmlns:p14="http://schemas.microsoft.com/office/powerpoint/2010/main" val="24203666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line, plot, diagram, text&#10;&#10;Description automatically generated">
            <a:extLst>
              <a:ext uri="{FF2B5EF4-FFF2-40B4-BE49-F238E27FC236}">
                <a16:creationId xmlns:a16="http://schemas.microsoft.com/office/drawing/2014/main" id="{4611645B-B78E-8A6E-4B2D-F4181A145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7115" y="4683761"/>
            <a:ext cx="3823659" cy="1983723"/>
          </a:xfrm>
          <a:prstGeom prst="rect">
            <a:avLst/>
          </a:prstGeom>
        </p:spPr>
      </p:pic>
      <p:pic>
        <p:nvPicPr>
          <p:cNvPr id="7" name="Picture 6" descr="A picture containing line, plot, diagram, text&#10;&#10;Description automatically generated">
            <a:extLst>
              <a:ext uri="{FF2B5EF4-FFF2-40B4-BE49-F238E27FC236}">
                <a16:creationId xmlns:a16="http://schemas.microsoft.com/office/drawing/2014/main" id="{D7316819-BD1C-C120-542C-07345A943B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24" y="37541"/>
            <a:ext cx="3787495" cy="1983723"/>
          </a:xfrm>
          <a:prstGeom prst="rect">
            <a:avLst/>
          </a:prstGeom>
        </p:spPr>
      </p:pic>
      <p:pic>
        <p:nvPicPr>
          <p:cNvPr id="9" name="Picture 8" descr="A picture containing text, line, plot, diagram&#10;&#10;Description automatically generated">
            <a:extLst>
              <a:ext uri="{FF2B5EF4-FFF2-40B4-BE49-F238E27FC236}">
                <a16:creationId xmlns:a16="http://schemas.microsoft.com/office/drawing/2014/main" id="{52CEEE80-FE5D-17F3-7E69-2B5E191890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4320" y="4683761"/>
            <a:ext cx="4424665" cy="2072640"/>
          </a:xfrm>
          <a:prstGeom prst="rect">
            <a:avLst/>
          </a:prstGeom>
        </p:spPr>
      </p:pic>
      <p:pic>
        <p:nvPicPr>
          <p:cNvPr id="11" name="Picture 10" descr="A picture containing line, diagram, plot&#10;&#10;Description automatically generated">
            <a:extLst>
              <a:ext uri="{FF2B5EF4-FFF2-40B4-BE49-F238E27FC236}">
                <a16:creationId xmlns:a16="http://schemas.microsoft.com/office/drawing/2014/main" id="{8F441611-A2A3-F477-9C61-126800E5BE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015" y="4493246"/>
            <a:ext cx="3694100" cy="2135386"/>
          </a:xfrm>
          <a:prstGeom prst="rect">
            <a:avLst/>
          </a:prstGeom>
        </p:spPr>
      </p:pic>
      <p:pic>
        <p:nvPicPr>
          <p:cNvPr id="13" name="Picture 12" descr="A picture containing line, plot, diagram&#10;&#10;Description automatically generated">
            <a:extLst>
              <a:ext uri="{FF2B5EF4-FFF2-40B4-BE49-F238E27FC236}">
                <a16:creationId xmlns:a16="http://schemas.microsoft.com/office/drawing/2014/main" id="{0031F3C2-884C-54C3-626F-1158DF941B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420" y="1983722"/>
            <a:ext cx="4292899" cy="2509521"/>
          </a:xfrm>
          <a:prstGeom prst="rect">
            <a:avLst/>
          </a:prstGeom>
        </p:spPr>
      </p:pic>
      <p:pic>
        <p:nvPicPr>
          <p:cNvPr id="15" name="Picture 14" descr="A picture containing line, diagram, plot&#10;&#10;Description automatically generated">
            <a:extLst>
              <a:ext uri="{FF2B5EF4-FFF2-40B4-BE49-F238E27FC236}">
                <a16:creationId xmlns:a16="http://schemas.microsoft.com/office/drawing/2014/main" id="{9A4F1047-36D5-271A-B4CE-32C3E7FCD23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44960" y="1983723"/>
            <a:ext cx="3756666" cy="2509522"/>
          </a:xfrm>
          <a:prstGeom prst="rect">
            <a:avLst/>
          </a:prstGeom>
        </p:spPr>
      </p:pic>
      <p:pic>
        <p:nvPicPr>
          <p:cNvPr id="17" name="Picture 16" descr="A picture containing line, diagram, plot, parallel&#10;&#10;Description automatically generated">
            <a:extLst>
              <a:ext uri="{FF2B5EF4-FFF2-40B4-BE49-F238E27FC236}">
                <a16:creationId xmlns:a16="http://schemas.microsoft.com/office/drawing/2014/main" id="{F50875D0-099C-ADC5-AB1C-FE6A58B343E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72622" y="1983723"/>
            <a:ext cx="4126363" cy="2700038"/>
          </a:xfrm>
          <a:prstGeom prst="rect">
            <a:avLst/>
          </a:prstGeom>
        </p:spPr>
      </p:pic>
      <p:pic>
        <p:nvPicPr>
          <p:cNvPr id="19" name="Picture 18" descr="A picture containing line, diagram, plot, parallel&#10;&#10;Description automatically generated">
            <a:extLst>
              <a:ext uri="{FF2B5EF4-FFF2-40B4-BE49-F238E27FC236}">
                <a16:creationId xmlns:a16="http://schemas.microsoft.com/office/drawing/2014/main" id="{97EDCF72-4D32-57A5-059A-FFDE2EAFF31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01625" y="1"/>
            <a:ext cx="4060906" cy="1983724"/>
          </a:xfrm>
          <a:prstGeom prst="rect">
            <a:avLst/>
          </a:prstGeom>
        </p:spPr>
      </p:pic>
      <p:pic>
        <p:nvPicPr>
          <p:cNvPr id="21" name="Picture 20" descr="A picture containing line, plot, diagram, text&#10;&#10;Description automatically generated">
            <a:extLst>
              <a:ext uri="{FF2B5EF4-FFF2-40B4-BE49-F238E27FC236}">
                <a16:creationId xmlns:a16="http://schemas.microsoft.com/office/drawing/2014/main" id="{F2935D9A-AA33-9415-7208-CC67EBA5ABD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44960" y="44458"/>
            <a:ext cx="3760269" cy="1983723"/>
          </a:xfrm>
          <a:prstGeom prst="rect">
            <a:avLst/>
          </a:prstGeom>
        </p:spPr>
      </p:pic>
    </p:spTree>
    <p:extLst>
      <p:ext uri="{BB962C8B-B14F-4D97-AF65-F5344CB8AC3E}">
        <p14:creationId xmlns:p14="http://schemas.microsoft.com/office/powerpoint/2010/main" val="336279153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0B50D5-87CE-9094-6FED-15BCC18C8AEF}"/>
              </a:ext>
            </a:extLst>
          </p:cNvPr>
          <p:cNvSpPr>
            <a:spLocks noGrp="1"/>
          </p:cNvSpPr>
          <p:nvPr>
            <p:ph type="title"/>
          </p:nvPr>
        </p:nvSpPr>
        <p:spPr>
          <a:xfrm>
            <a:off x="1171074" y="1396686"/>
            <a:ext cx="3240506" cy="4064628"/>
          </a:xfrm>
        </p:spPr>
        <p:txBody>
          <a:bodyPr>
            <a:normAutofit/>
          </a:bodyPr>
          <a:lstStyle/>
          <a:p>
            <a:pPr algn="ctr"/>
            <a:r>
              <a:rPr lang="en-US" dirty="0">
                <a:solidFill>
                  <a:srgbClr val="FFFFFF"/>
                </a:solidFill>
              </a:rPr>
              <a:t>Case 5</a:t>
            </a:r>
          </a:p>
        </p:txBody>
      </p:sp>
      <p:sp>
        <p:nvSpPr>
          <p:cNvPr id="29" name="Arc 28">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1" name="Oval 30">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482383F-948F-1189-2E6B-61B9F9C9AB21}"/>
              </a:ext>
            </a:extLst>
          </p:cNvPr>
          <p:cNvSpPr>
            <a:spLocks noGrp="1"/>
          </p:cNvSpPr>
          <p:nvPr>
            <p:ph idx="1"/>
          </p:nvPr>
        </p:nvSpPr>
        <p:spPr>
          <a:xfrm>
            <a:off x="5370153" y="1526033"/>
            <a:ext cx="5536397" cy="3935281"/>
          </a:xfrm>
        </p:spPr>
        <p:txBody>
          <a:bodyPr>
            <a:normAutofit/>
          </a:bodyPr>
          <a:lstStyle/>
          <a:p>
            <a:r>
              <a:rPr lang="en-US" sz="2400" dirty="0"/>
              <a:t>Suppose a disk drive has 200 cylinders, numbered 0 to 199. Consider a disk queue with requests for I/o to blocks on cylinder: 50,95, 180, 34, 119, 11, 123, 62, 64. Assume that disk head is currently at cylinder 20. The figures below show </a:t>
            </a:r>
            <a:r>
              <a:rPr lang="en-US" sz="2400" dirty="0" err="1"/>
              <a:t>show</a:t>
            </a:r>
            <a:r>
              <a:rPr lang="en-US" sz="2400" dirty="0"/>
              <a:t> the representation of FCFS, SSTF, SSTF, SCAN, C-SCAN, LOOK, C-LOOK, IFCFS, SMCC and HDSA disk scheduling algorithm Respectively.</a:t>
            </a:r>
          </a:p>
        </p:txBody>
      </p:sp>
    </p:spTree>
    <p:extLst>
      <p:ext uri="{BB962C8B-B14F-4D97-AF65-F5344CB8AC3E}">
        <p14:creationId xmlns:p14="http://schemas.microsoft.com/office/powerpoint/2010/main" val="22584869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848148-D7E8-559C-F5AF-01ACC6050A14}"/>
              </a:ext>
            </a:extLst>
          </p:cNvPr>
          <p:cNvSpPr>
            <a:spLocks noGrp="1"/>
          </p:cNvSpPr>
          <p:nvPr>
            <p:ph type="ctrTitle"/>
          </p:nvPr>
        </p:nvSpPr>
        <p:spPr>
          <a:xfrm>
            <a:off x="686834" y="591344"/>
            <a:ext cx="3200400" cy="5585619"/>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Introduction </a:t>
            </a:r>
          </a:p>
        </p:txBody>
      </p:sp>
      <p:sp>
        <p:nvSpPr>
          <p:cNvPr id="29" name="Arc 2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id="{B1A77F50-C66A-CD64-1C4E-641443DC0B61}"/>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indent="-228600" algn="l">
              <a:buFont typeface="Arial" panose="020B0604020202020204" pitchFamily="34" charset="0"/>
              <a:buChar char="•"/>
            </a:pPr>
            <a:r>
              <a:rPr lang="en-US" dirty="0"/>
              <a:t> Operating systems use disc scheduling as a method of determining which I/O request will be handled first.  Disc scheduling algorithms aim to increase throughput while reducing reaction times. In the current piece of research, 9 distinct disc scheduling methods are compared and analyzed.</a:t>
            </a:r>
          </a:p>
          <a:p>
            <a:pPr algn="l"/>
            <a:endParaRPr lang="en-US" dirty="0"/>
          </a:p>
          <a:p>
            <a:pPr marL="342900" indent="-342900" algn="l">
              <a:buFont typeface="Arial" panose="020B0604020202020204" pitchFamily="34" charset="0"/>
              <a:buChar char="•"/>
            </a:pPr>
            <a:r>
              <a:rPr lang="en-US" dirty="0"/>
              <a:t>Researchers are focusing their efforts on improving traditional disc scheduling algorithms including FCFS, SSTF, SCAN, C-SCAN, LOOK, and C-LOOK. According to our research we will focus on three new algorithms (IFCFS, SMCC </a:t>
            </a:r>
            <a:r>
              <a:rPr lang="en-US"/>
              <a:t>and HDSA).</a:t>
            </a:r>
            <a:endParaRPr lang="en-US" dirty="0"/>
          </a:p>
        </p:txBody>
      </p:sp>
    </p:spTree>
    <p:extLst>
      <p:ext uri="{BB962C8B-B14F-4D97-AF65-F5344CB8AC3E}">
        <p14:creationId xmlns:p14="http://schemas.microsoft.com/office/powerpoint/2010/main" val="90181204"/>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line, diagram, plot, text&#10;&#10;Description automatically generated">
            <a:extLst>
              <a:ext uri="{FF2B5EF4-FFF2-40B4-BE49-F238E27FC236}">
                <a16:creationId xmlns:a16="http://schemas.microsoft.com/office/drawing/2014/main" id="{61CDC51E-C3FE-0A40-919B-E993A3A831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862" y="118800"/>
            <a:ext cx="3866183" cy="1953840"/>
          </a:xfrm>
          <a:prstGeom prst="rect">
            <a:avLst/>
          </a:prstGeom>
        </p:spPr>
      </p:pic>
      <p:pic>
        <p:nvPicPr>
          <p:cNvPr id="9" name="Picture 8" descr="A picture containing line, plot, diagram&#10;&#10;Description automatically generated">
            <a:extLst>
              <a:ext uri="{FF2B5EF4-FFF2-40B4-BE49-F238E27FC236}">
                <a16:creationId xmlns:a16="http://schemas.microsoft.com/office/drawing/2014/main" id="{4203ED06-DD74-7AA4-3DB7-5C732951A1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096" y="2284774"/>
            <a:ext cx="3617950" cy="2003106"/>
          </a:xfrm>
          <a:prstGeom prst="rect">
            <a:avLst/>
          </a:prstGeom>
        </p:spPr>
      </p:pic>
      <p:pic>
        <p:nvPicPr>
          <p:cNvPr id="11" name="Picture 10" descr="A picture containing line, plot, diagram, number&#10;&#10;Description automatically generated">
            <a:extLst>
              <a:ext uri="{FF2B5EF4-FFF2-40B4-BE49-F238E27FC236}">
                <a16:creationId xmlns:a16="http://schemas.microsoft.com/office/drawing/2014/main" id="{B8EE00A6-D3FF-24BA-B2C3-8A8DEA19CB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776" y="4500014"/>
            <a:ext cx="3682421" cy="1931177"/>
          </a:xfrm>
          <a:prstGeom prst="rect">
            <a:avLst/>
          </a:prstGeom>
        </p:spPr>
      </p:pic>
      <p:pic>
        <p:nvPicPr>
          <p:cNvPr id="13" name="Picture 12" descr="A picture containing text, line, plot, diagram&#10;&#10;Description automatically generated">
            <a:extLst>
              <a:ext uri="{FF2B5EF4-FFF2-40B4-BE49-F238E27FC236}">
                <a16:creationId xmlns:a16="http://schemas.microsoft.com/office/drawing/2014/main" id="{D748E432-6D35-C783-074F-E48E1C8E01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7128" y="4530643"/>
            <a:ext cx="3682420" cy="1976815"/>
          </a:xfrm>
          <a:prstGeom prst="rect">
            <a:avLst/>
          </a:prstGeom>
        </p:spPr>
      </p:pic>
      <p:pic>
        <p:nvPicPr>
          <p:cNvPr id="15" name="Picture 14" descr="A picture containing line, diagram, plot, number&#10;&#10;Description automatically generated">
            <a:extLst>
              <a:ext uri="{FF2B5EF4-FFF2-40B4-BE49-F238E27FC236}">
                <a16:creationId xmlns:a16="http://schemas.microsoft.com/office/drawing/2014/main" id="{0F4DB2D7-BCA0-512F-D08A-0FA1438ECF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88273" y="2278342"/>
            <a:ext cx="4015453" cy="2188332"/>
          </a:xfrm>
          <a:prstGeom prst="rect">
            <a:avLst/>
          </a:prstGeom>
        </p:spPr>
      </p:pic>
      <p:pic>
        <p:nvPicPr>
          <p:cNvPr id="17" name="Picture 16" descr="A picture containing text, line, plot, diagram&#10;&#10;Description automatically generated">
            <a:extLst>
              <a:ext uri="{FF2B5EF4-FFF2-40B4-BE49-F238E27FC236}">
                <a16:creationId xmlns:a16="http://schemas.microsoft.com/office/drawing/2014/main" id="{8CBD265C-A195-021A-C1E1-0806DE04AF6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87128" y="186020"/>
            <a:ext cx="3625135" cy="2060337"/>
          </a:xfrm>
          <a:prstGeom prst="rect">
            <a:avLst/>
          </a:prstGeom>
        </p:spPr>
      </p:pic>
      <p:pic>
        <p:nvPicPr>
          <p:cNvPr id="19" name="Picture 18" descr="A picture containing line, plot, diagram, parallel&#10;&#10;Description automatically generated">
            <a:extLst>
              <a:ext uri="{FF2B5EF4-FFF2-40B4-BE49-F238E27FC236}">
                <a16:creationId xmlns:a16="http://schemas.microsoft.com/office/drawing/2014/main" id="{1224A70B-2972-1B80-344C-3B2E4E8A4A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57305" y="4531957"/>
            <a:ext cx="4300596" cy="2188332"/>
          </a:xfrm>
          <a:prstGeom prst="rect">
            <a:avLst/>
          </a:prstGeom>
        </p:spPr>
      </p:pic>
      <p:pic>
        <p:nvPicPr>
          <p:cNvPr id="21" name="Picture 20" descr="A picture containing line, plot, diagram, text&#10;&#10;Description automatically generated">
            <a:extLst>
              <a:ext uri="{FF2B5EF4-FFF2-40B4-BE49-F238E27FC236}">
                <a16:creationId xmlns:a16="http://schemas.microsoft.com/office/drawing/2014/main" id="{9EBBE6F0-0EFA-C43D-9C4A-17ACBB27A5F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92900" y="2481336"/>
            <a:ext cx="3865001" cy="1954226"/>
          </a:xfrm>
          <a:prstGeom prst="rect">
            <a:avLst/>
          </a:prstGeom>
        </p:spPr>
      </p:pic>
      <p:pic>
        <p:nvPicPr>
          <p:cNvPr id="23" name="Picture 22" descr="A picture containing line, diagram, plot, parallel&#10;&#10;Description automatically generated">
            <a:extLst>
              <a:ext uri="{FF2B5EF4-FFF2-40B4-BE49-F238E27FC236}">
                <a16:creationId xmlns:a16="http://schemas.microsoft.com/office/drawing/2014/main" id="{5792DB60-90C1-00E0-EFD8-23DD7F694BD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85346" y="137711"/>
            <a:ext cx="4144711" cy="2084487"/>
          </a:xfrm>
          <a:prstGeom prst="rect">
            <a:avLst/>
          </a:prstGeom>
        </p:spPr>
      </p:pic>
    </p:spTree>
    <p:extLst>
      <p:ext uri="{BB962C8B-B14F-4D97-AF65-F5344CB8AC3E}">
        <p14:creationId xmlns:p14="http://schemas.microsoft.com/office/powerpoint/2010/main" val="258366626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0B50D5-87CE-9094-6FED-15BCC18C8AEF}"/>
              </a:ext>
            </a:extLst>
          </p:cNvPr>
          <p:cNvSpPr>
            <a:spLocks noGrp="1"/>
          </p:cNvSpPr>
          <p:nvPr>
            <p:ph type="title"/>
          </p:nvPr>
        </p:nvSpPr>
        <p:spPr>
          <a:xfrm>
            <a:off x="1171074" y="1396686"/>
            <a:ext cx="3240506" cy="4064628"/>
          </a:xfrm>
        </p:spPr>
        <p:txBody>
          <a:bodyPr>
            <a:normAutofit/>
          </a:bodyPr>
          <a:lstStyle/>
          <a:p>
            <a:pPr algn="ctr"/>
            <a:r>
              <a:rPr lang="en-US" dirty="0">
                <a:solidFill>
                  <a:srgbClr val="FFFFFF"/>
                </a:solidFill>
              </a:rPr>
              <a:t>Case 6</a:t>
            </a:r>
          </a:p>
        </p:txBody>
      </p:sp>
      <p:sp>
        <p:nvSpPr>
          <p:cNvPr id="29" name="Arc 28">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1" name="Oval 30">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482383F-948F-1189-2E6B-61B9F9C9AB21}"/>
              </a:ext>
            </a:extLst>
          </p:cNvPr>
          <p:cNvSpPr>
            <a:spLocks noGrp="1"/>
          </p:cNvSpPr>
          <p:nvPr>
            <p:ph idx="1"/>
          </p:nvPr>
        </p:nvSpPr>
        <p:spPr>
          <a:xfrm>
            <a:off x="5370153" y="1526033"/>
            <a:ext cx="5536397" cy="3935281"/>
          </a:xfrm>
        </p:spPr>
        <p:txBody>
          <a:bodyPr>
            <a:normAutofit/>
          </a:bodyPr>
          <a:lstStyle/>
          <a:p>
            <a:r>
              <a:rPr lang="en-US" sz="2400" dirty="0"/>
              <a:t>Suppose a disk drive has 200 cylinders, numbered 0 to 199. Consider a disk queue with requests for I/o to blocks on cylinder: 95, 180, 34, 119, 11, 123, 62, 64. Assume that disk head is currently at cylinder 50. The figures below show the representation of FCFS, SSTF, SSTF, SCAN, C-SCAN, LOOK, C-LOOK, IFCFS, SMCC and HDSA disk scheduling algorithm.</a:t>
            </a:r>
          </a:p>
        </p:txBody>
      </p:sp>
    </p:spTree>
    <p:extLst>
      <p:ext uri="{BB962C8B-B14F-4D97-AF65-F5344CB8AC3E}">
        <p14:creationId xmlns:p14="http://schemas.microsoft.com/office/powerpoint/2010/main" val="301964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line, diagram, plot&#10;&#10;Description automatically generated">
            <a:extLst>
              <a:ext uri="{FF2B5EF4-FFF2-40B4-BE49-F238E27FC236}">
                <a16:creationId xmlns:a16="http://schemas.microsoft.com/office/drawing/2014/main" id="{B88BC7C6-5D89-40E4-B80E-976CF42F2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40" y="0"/>
            <a:ext cx="4005190" cy="2225040"/>
          </a:xfrm>
          <a:prstGeom prst="rect">
            <a:avLst/>
          </a:prstGeom>
        </p:spPr>
      </p:pic>
      <p:pic>
        <p:nvPicPr>
          <p:cNvPr id="7" name="Picture 6" descr="A picture containing line, diagram, plot, parallel&#10;&#10;Description automatically generated">
            <a:extLst>
              <a:ext uri="{FF2B5EF4-FFF2-40B4-BE49-F238E27FC236}">
                <a16:creationId xmlns:a16="http://schemas.microsoft.com/office/drawing/2014/main" id="{F077AD92-ECF5-1A6D-DFE4-ED79237D4A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5061" y="4531360"/>
            <a:ext cx="4021511" cy="2225040"/>
          </a:xfrm>
          <a:prstGeom prst="rect">
            <a:avLst/>
          </a:prstGeom>
        </p:spPr>
      </p:pic>
      <p:pic>
        <p:nvPicPr>
          <p:cNvPr id="9" name="Picture 8" descr="A picture containing line, diagram, plot, parallel&#10;&#10;Description automatically generated">
            <a:extLst>
              <a:ext uri="{FF2B5EF4-FFF2-40B4-BE49-F238E27FC236}">
                <a16:creationId xmlns:a16="http://schemas.microsoft.com/office/drawing/2014/main" id="{C33AFBC2-E15B-AEFA-8D4A-A765794B05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2433" y="4531360"/>
            <a:ext cx="4018435" cy="2225040"/>
          </a:xfrm>
          <a:prstGeom prst="rect">
            <a:avLst/>
          </a:prstGeom>
        </p:spPr>
      </p:pic>
      <p:pic>
        <p:nvPicPr>
          <p:cNvPr id="11" name="Picture 10" descr="A picture containing line, plot, diagram, parallel&#10;&#10;Description automatically generated">
            <a:extLst>
              <a:ext uri="{FF2B5EF4-FFF2-40B4-BE49-F238E27FC236}">
                <a16:creationId xmlns:a16="http://schemas.microsoft.com/office/drawing/2014/main" id="{E87D099E-6715-FD1B-34DE-40EA4BBEC2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80" y="4450080"/>
            <a:ext cx="3922768" cy="2225040"/>
          </a:xfrm>
          <a:prstGeom prst="rect">
            <a:avLst/>
          </a:prstGeom>
        </p:spPr>
      </p:pic>
      <p:pic>
        <p:nvPicPr>
          <p:cNvPr id="13" name="Picture 12" descr="A picture containing line, diagram, plot, text&#10;&#10;Description automatically generated">
            <a:extLst>
              <a:ext uri="{FF2B5EF4-FFF2-40B4-BE49-F238E27FC236}">
                <a16:creationId xmlns:a16="http://schemas.microsoft.com/office/drawing/2014/main" id="{076DA261-65F2-BD0C-3F4A-D7A7E46AA5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66676" y="2306320"/>
            <a:ext cx="3961869" cy="2225040"/>
          </a:xfrm>
          <a:prstGeom prst="rect">
            <a:avLst/>
          </a:prstGeom>
        </p:spPr>
      </p:pic>
      <p:pic>
        <p:nvPicPr>
          <p:cNvPr id="15" name="Picture 14" descr="A picture containing diagram, line, plot, text&#10;&#10;Description automatically generated">
            <a:extLst>
              <a:ext uri="{FF2B5EF4-FFF2-40B4-BE49-F238E27FC236}">
                <a16:creationId xmlns:a16="http://schemas.microsoft.com/office/drawing/2014/main" id="{2F562219-D7A4-F928-5D6B-339D85F0CF1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53278" y="2225040"/>
            <a:ext cx="4013398" cy="2225040"/>
          </a:xfrm>
          <a:prstGeom prst="rect">
            <a:avLst/>
          </a:prstGeom>
        </p:spPr>
      </p:pic>
      <p:pic>
        <p:nvPicPr>
          <p:cNvPr id="17" name="Picture 16" descr="A picture containing line, plot, diagram&#10;&#10;Description automatically generated">
            <a:extLst>
              <a:ext uri="{FF2B5EF4-FFF2-40B4-BE49-F238E27FC236}">
                <a16:creationId xmlns:a16="http://schemas.microsoft.com/office/drawing/2014/main" id="{FB84F1C7-CD99-E5A5-B50D-B41E9F16854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2225040"/>
            <a:ext cx="3967044" cy="2225040"/>
          </a:xfrm>
          <a:prstGeom prst="rect">
            <a:avLst/>
          </a:prstGeom>
        </p:spPr>
      </p:pic>
      <p:pic>
        <p:nvPicPr>
          <p:cNvPr id="19" name="Picture 18" descr="A picture containing line, diagram, plot, number&#10;&#10;Description automatically generated">
            <a:extLst>
              <a:ext uri="{FF2B5EF4-FFF2-40B4-BE49-F238E27FC236}">
                <a16:creationId xmlns:a16="http://schemas.microsoft.com/office/drawing/2014/main" id="{BDB7EDD3-EC22-819C-3CA3-2476FD7515F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55061" y="81280"/>
            <a:ext cx="4042104" cy="2225040"/>
          </a:xfrm>
          <a:prstGeom prst="rect">
            <a:avLst/>
          </a:prstGeom>
        </p:spPr>
      </p:pic>
      <p:pic>
        <p:nvPicPr>
          <p:cNvPr id="21" name="Picture 20" descr="A picture containing line, diagram, plot, parallel&#10;&#10;Description automatically generated">
            <a:extLst>
              <a:ext uri="{FF2B5EF4-FFF2-40B4-BE49-F238E27FC236}">
                <a16:creationId xmlns:a16="http://schemas.microsoft.com/office/drawing/2014/main" id="{E48DC110-FA3D-E56F-321B-5CB32FE7CC9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064893" y="0"/>
            <a:ext cx="3990168" cy="2225040"/>
          </a:xfrm>
          <a:prstGeom prst="rect">
            <a:avLst/>
          </a:prstGeom>
        </p:spPr>
      </p:pic>
    </p:spTree>
    <p:extLst>
      <p:ext uri="{BB962C8B-B14F-4D97-AF65-F5344CB8AC3E}">
        <p14:creationId xmlns:p14="http://schemas.microsoft.com/office/powerpoint/2010/main" val="2984232428"/>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34066D6-1B59-4642-A86D-39464CEE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527208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718653" y="70086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365507D-45D2-48C2-5D17-4A896327A518}"/>
              </a:ext>
            </a:extLst>
          </p:cNvPr>
          <p:cNvSpPr>
            <a:spLocks noGrp="1"/>
          </p:cNvSpPr>
          <p:nvPr>
            <p:ph type="title"/>
          </p:nvPr>
        </p:nvSpPr>
        <p:spPr>
          <a:xfrm>
            <a:off x="643467" y="795509"/>
            <a:ext cx="4092525" cy="2798604"/>
          </a:xfrm>
        </p:spPr>
        <p:txBody>
          <a:bodyPr vert="horz" lIns="91440" tIns="45720" rIns="91440" bIns="45720" rtlCol="0" anchor="b">
            <a:normAutofit/>
          </a:bodyPr>
          <a:lstStyle/>
          <a:p>
            <a:pPr algn="ctr"/>
            <a:r>
              <a:rPr lang="en-US" sz="6000" b="1" dirty="0">
                <a:solidFill>
                  <a:srgbClr val="FFFFFF"/>
                </a:solidFill>
              </a:rPr>
              <a:t>Results and Analysis</a:t>
            </a:r>
          </a:p>
        </p:txBody>
      </p:sp>
      <p:sp>
        <p:nvSpPr>
          <p:cNvPr id="27" name="Oval 26">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4626633"/>
            <a:ext cx="491961" cy="49196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CBF9EBB4-5078-47B2-AAA0-DF4A88D8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7932" y="5011563"/>
            <a:ext cx="731558" cy="731558"/>
          </a:xfrm>
          <a:prstGeom prst="rect">
            <a:avLst/>
          </a:prstGeom>
          <a:noFill/>
          <a:ln w="127000">
            <a:solidFill>
              <a:schemeClr val="accent4"/>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6" name="Table 5">
            <a:extLst>
              <a:ext uri="{FF2B5EF4-FFF2-40B4-BE49-F238E27FC236}">
                <a16:creationId xmlns:a16="http://schemas.microsoft.com/office/drawing/2014/main" id="{E73F1659-508B-035B-3881-43EBC582137C}"/>
              </a:ext>
            </a:extLst>
          </p:cNvPr>
          <p:cNvGraphicFramePr>
            <a:graphicFrameLocks noGrp="1"/>
          </p:cNvGraphicFramePr>
          <p:nvPr>
            <p:extLst>
              <p:ext uri="{D42A27DB-BD31-4B8C-83A1-F6EECF244321}">
                <p14:modId xmlns:p14="http://schemas.microsoft.com/office/powerpoint/2010/main" val="2111137187"/>
              </p:ext>
            </p:extLst>
          </p:nvPr>
        </p:nvGraphicFramePr>
        <p:xfrm>
          <a:off x="5272089" y="0"/>
          <a:ext cx="6919910" cy="6858001"/>
        </p:xfrm>
        <a:graphic>
          <a:graphicData uri="http://schemas.openxmlformats.org/drawingml/2006/table">
            <a:tbl>
              <a:tblPr firstRow="1" firstCol="1" bandRow="1">
                <a:tableStyleId>{5C22544A-7EE6-4342-B048-85BDC9FD1C3A}</a:tableStyleId>
              </a:tblPr>
              <a:tblGrid>
                <a:gridCol w="986471">
                  <a:extLst>
                    <a:ext uri="{9D8B030D-6E8A-4147-A177-3AD203B41FA5}">
                      <a16:colId xmlns:a16="http://schemas.microsoft.com/office/drawing/2014/main" val="2865528001"/>
                    </a:ext>
                  </a:extLst>
                </a:gridCol>
                <a:gridCol w="989439">
                  <a:extLst>
                    <a:ext uri="{9D8B030D-6E8A-4147-A177-3AD203B41FA5}">
                      <a16:colId xmlns:a16="http://schemas.microsoft.com/office/drawing/2014/main" val="3621591752"/>
                    </a:ext>
                  </a:extLst>
                </a:gridCol>
                <a:gridCol w="988800">
                  <a:extLst>
                    <a:ext uri="{9D8B030D-6E8A-4147-A177-3AD203B41FA5}">
                      <a16:colId xmlns:a16="http://schemas.microsoft.com/office/drawing/2014/main" val="3622685014"/>
                    </a:ext>
                  </a:extLst>
                </a:gridCol>
                <a:gridCol w="988800">
                  <a:extLst>
                    <a:ext uri="{9D8B030D-6E8A-4147-A177-3AD203B41FA5}">
                      <a16:colId xmlns:a16="http://schemas.microsoft.com/office/drawing/2014/main" val="3295248836"/>
                    </a:ext>
                  </a:extLst>
                </a:gridCol>
                <a:gridCol w="988800">
                  <a:extLst>
                    <a:ext uri="{9D8B030D-6E8A-4147-A177-3AD203B41FA5}">
                      <a16:colId xmlns:a16="http://schemas.microsoft.com/office/drawing/2014/main" val="2484814409"/>
                    </a:ext>
                  </a:extLst>
                </a:gridCol>
                <a:gridCol w="988800">
                  <a:extLst>
                    <a:ext uri="{9D8B030D-6E8A-4147-A177-3AD203B41FA5}">
                      <a16:colId xmlns:a16="http://schemas.microsoft.com/office/drawing/2014/main" val="1607620133"/>
                    </a:ext>
                  </a:extLst>
                </a:gridCol>
                <a:gridCol w="988800">
                  <a:extLst>
                    <a:ext uri="{9D8B030D-6E8A-4147-A177-3AD203B41FA5}">
                      <a16:colId xmlns:a16="http://schemas.microsoft.com/office/drawing/2014/main" val="2202610315"/>
                    </a:ext>
                  </a:extLst>
                </a:gridCol>
              </a:tblGrid>
              <a:tr h="652679">
                <a:tc>
                  <a:txBody>
                    <a:bodyPr/>
                    <a:lstStyle/>
                    <a:p>
                      <a:pPr marL="0" marR="0" algn="ctr">
                        <a:lnSpc>
                          <a:spcPct val="106000"/>
                        </a:lnSpc>
                        <a:spcAft>
                          <a:spcPts val="800"/>
                        </a:spcAft>
                      </a:pPr>
                      <a:r>
                        <a:rPr lang="en-US" sz="1100" b="1" kern="100" dirty="0">
                          <a:solidFill>
                            <a:schemeClr val="tx1"/>
                          </a:solidFill>
                          <a:effectLst/>
                          <a:latin typeface="Amasis MT Pro Black" panose="02040A04050005020304" pitchFamily="18" charset="0"/>
                        </a:rPr>
                        <a:t>Algorithm</a:t>
                      </a:r>
                      <a:endParaRPr lang="en-US" sz="1100" b="1" kern="100" dirty="0">
                        <a:solidFill>
                          <a:schemeClr val="tx1"/>
                        </a:solidFill>
                        <a:effectLst/>
                        <a:latin typeface="Amasis MT Pro Black" panose="02040A04050005020304" pitchFamily="18" charset="0"/>
                        <a:ea typeface="Times New Roman" panose="02020603050405020304" pitchFamily="18" charset="0"/>
                        <a:cs typeface="Arial" panose="020B0604020202020204" pitchFamily="34" charset="0"/>
                      </a:endParaRPr>
                    </a:p>
                  </a:txBody>
                  <a:tcPr marL="68580" marR="68580" marT="0" marB="0" anchor="ctr">
                    <a:solidFill>
                      <a:schemeClr val="accent2"/>
                    </a:solidFill>
                  </a:tcPr>
                </a:tc>
                <a:tc>
                  <a:txBody>
                    <a:bodyPr/>
                    <a:lstStyle/>
                    <a:p>
                      <a:pPr marL="0" marR="0" algn="ctr">
                        <a:lnSpc>
                          <a:spcPct val="106000"/>
                        </a:lnSpc>
                        <a:spcAft>
                          <a:spcPts val="800"/>
                        </a:spcAft>
                      </a:pPr>
                      <a:r>
                        <a:rPr lang="en-US" sz="1100" b="1" kern="100" dirty="0">
                          <a:solidFill>
                            <a:schemeClr val="tx1"/>
                          </a:solidFill>
                          <a:effectLst/>
                          <a:latin typeface="Amasis MT Pro Black" panose="02040A04050005020304" pitchFamily="18" charset="0"/>
                        </a:rPr>
                        <a:t>CASE 1</a:t>
                      </a:r>
                      <a:endParaRPr lang="en-US" sz="1100" b="1" kern="100" dirty="0">
                        <a:solidFill>
                          <a:schemeClr val="tx1"/>
                        </a:solidFill>
                        <a:effectLst/>
                        <a:latin typeface="Amasis MT Pro Black" panose="02040A04050005020304" pitchFamily="18" charset="0"/>
                        <a:ea typeface="Times New Roman" panose="02020603050405020304" pitchFamily="18" charset="0"/>
                        <a:cs typeface="Arial" panose="020B0604020202020204" pitchFamily="34" charset="0"/>
                      </a:endParaRPr>
                    </a:p>
                  </a:txBody>
                  <a:tcPr marL="68580" marR="68580" marT="0" marB="0" anchor="ctr">
                    <a:solidFill>
                      <a:schemeClr val="accent2"/>
                    </a:solidFill>
                  </a:tcPr>
                </a:tc>
                <a:tc>
                  <a:txBody>
                    <a:bodyPr/>
                    <a:lstStyle/>
                    <a:p>
                      <a:pPr marL="0" marR="0" algn="ctr">
                        <a:lnSpc>
                          <a:spcPct val="106000"/>
                        </a:lnSpc>
                        <a:spcAft>
                          <a:spcPts val="800"/>
                        </a:spcAft>
                      </a:pPr>
                      <a:r>
                        <a:rPr lang="en-US" sz="1100" b="1" kern="100" dirty="0">
                          <a:solidFill>
                            <a:schemeClr val="tx1"/>
                          </a:solidFill>
                          <a:effectLst/>
                          <a:latin typeface="Amasis MT Pro Black" panose="02040A04050005020304" pitchFamily="18" charset="0"/>
                        </a:rPr>
                        <a:t>CASE 2</a:t>
                      </a:r>
                      <a:endParaRPr lang="en-US" sz="1100" b="1" kern="100" dirty="0">
                        <a:solidFill>
                          <a:schemeClr val="tx1"/>
                        </a:solidFill>
                        <a:effectLst/>
                        <a:latin typeface="Amasis MT Pro Black" panose="02040A04050005020304" pitchFamily="18" charset="0"/>
                        <a:ea typeface="Times New Roman" panose="02020603050405020304" pitchFamily="18" charset="0"/>
                        <a:cs typeface="Arial" panose="020B0604020202020204" pitchFamily="34" charset="0"/>
                      </a:endParaRPr>
                    </a:p>
                  </a:txBody>
                  <a:tcPr marL="68580" marR="68580" marT="0" marB="0" anchor="ctr">
                    <a:solidFill>
                      <a:schemeClr val="accent2"/>
                    </a:solidFill>
                  </a:tcPr>
                </a:tc>
                <a:tc>
                  <a:txBody>
                    <a:bodyPr/>
                    <a:lstStyle/>
                    <a:p>
                      <a:pPr marL="0" marR="0" algn="ctr">
                        <a:lnSpc>
                          <a:spcPct val="106000"/>
                        </a:lnSpc>
                        <a:spcAft>
                          <a:spcPts val="800"/>
                        </a:spcAft>
                      </a:pPr>
                      <a:r>
                        <a:rPr lang="en-US" sz="1100" b="1" kern="100" dirty="0">
                          <a:solidFill>
                            <a:schemeClr val="tx1"/>
                          </a:solidFill>
                          <a:effectLst/>
                          <a:latin typeface="Amasis MT Pro Black" panose="02040A04050005020304" pitchFamily="18" charset="0"/>
                        </a:rPr>
                        <a:t>CASE 3</a:t>
                      </a:r>
                      <a:endParaRPr lang="en-US" sz="1100" b="1" kern="100" dirty="0">
                        <a:solidFill>
                          <a:schemeClr val="tx1"/>
                        </a:solidFill>
                        <a:effectLst/>
                        <a:latin typeface="Amasis MT Pro Black" panose="02040A04050005020304" pitchFamily="18" charset="0"/>
                        <a:ea typeface="Times New Roman" panose="02020603050405020304" pitchFamily="18" charset="0"/>
                        <a:cs typeface="Arial" panose="020B0604020202020204" pitchFamily="34" charset="0"/>
                      </a:endParaRPr>
                    </a:p>
                  </a:txBody>
                  <a:tcPr marL="68580" marR="68580" marT="0" marB="0" anchor="ctr">
                    <a:solidFill>
                      <a:schemeClr val="accent2"/>
                    </a:solidFill>
                  </a:tcPr>
                </a:tc>
                <a:tc>
                  <a:txBody>
                    <a:bodyPr/>
                    <a:lstStyle/>
                    <a:p>
                      <a:pPr marL="0" marR="0" algn="ctr">
                        <a:lnSpc>
                          <a:spcPct val="106000"/>
                        </a:lnSpc>
                        <a:spcAft>
                          <a:spcPts val="800"/>
                        </a:spcAft>
                      </a:pPr>
                      <a:r>
                        <a:rPr lang="en-US" sz="1100" b="1" kern="100" dirty="0">
                          <a:solidFill>
                            <a:schemeClr val="tx1"/>
                          </a:solidFill>
                          <a:effectLst/>
                          <a:latin typeface="Amasis MT Pro Black" panose="02040A04050005020304" pitchFamily="18" charset="0"/>
                        </a:rPr>
                        <a:t>CASE 4</a:t>
                      </a:r>
                      <a:endParaRPr lang="en-US" sz="1100" b="1" kern="100" dirty="0">
                        <a:solidFill>
                          <a:schemeClr val="tx1"/>
                        </a:solidFill>
                        <a:effectLst/>
                        <a:latin typeface="Amasis MT Pro Black" panose="02040A04050005020304" pitchFamily="18" charset="0"/>
                        <a:ea typeface="Times New Roman" panose="02020603050405020304" pitchFamily="18" charset="0"/>
                        <a:cs typeface="Arial" panose="020B0604020202020204" pitchFamily="34" charset="0"/>
                      </a:endParaRPr>
                    </a:p>
                  </a:txBody>
                  <a:tcPr marL="68580" marR="68580" marT="0" marB="0" anchor="ctr">
                    <a:solidFill>
                      <a:schemeClr val="accent2"/>
                    </a:solidFill>
                  </a:tcPr>
                </a:tc>
                <a:tc>
                  <a:txBody>
                    <a:bodyPr/>
                    <a:lstStyle/>
                    <a:p>
                      <a:pPr marL="0" marR="0" algn="ctr">
                        <a:lnSpc>
                          <a:spcPct val="106000"/>
                        </a:lnSpc>
                        <a:spcAft>
                          <a:spcPts val="800"/>
                        </a:spcAft>
                      </a:pPr>
                      <a:r>
                        <a:rPr lang="en-US" sz="1100" b="1" kern="100" dirty="0">
                          <a:solidFill>
                            <a:schemeClr val="tx1"/>
                          </a:solidFill>
                          <a:effectLst/>
                          <a:latin typeface="Amasis MT Pro Black" panose="02040A04050005020304" pitchFamily="18" charset="0"/>
                        </a:rPr>
                        <a:t>CASE 5</a:t>
                      </a:r>
                      <a:endParaRPr lang="en-US" sz="1100" b="1" kern="100" dirty="0">
                        <a:solidFill>
                          <a:schemeClr val="tx1"/>
                        </a:solidFill>
                        <a:effectLst/>
                        <a:latin typeface="Amasis MT Pro Black" panose="02040A04050005020304" pitchFamily="18" charset="0"/>
                        <a:ea typeface="Times New Roman" panose="02020603050405020304" pitchFamily="18" charset="0"/>
                        <a:cs typeface="Arial" panose="020B0604020202020204" pitchFamily="34" charset="0"/>
                      </a:endParaRPr>
                    </a:p>
                  </a:txBody>
                  <a:tcPr marL="68580" marR="68580" marT="0" marB="0" anchor="ctr">
                    <a:solidFill>
                      <a:schemeClr val="accent2"/>
                    </a:solidFill>
                  </a:tcPr>
                </a:tc>
                <a:tc>
                  <a:txBody>
                    <a:bodyPr/>
                    <a:lstStyle/>
                    <a:p>
                      <a:pPr marL="0" marR="0" algn="ctr">
                        <a:lnSpc>
                          <a:spcPct val="106000"/>
                        </a:lnSpc>
                        <a:spcAft>
                          <a:spcPts val="800"/>
                        </a:spcAft>
                      </a:pPr>
                      <a:r>
                        <a:rPr lang="en-US" sz="1100" b="1" kern="100" dirty="0">
                          <a:solidFill>
                            <a:schemeClr val="tx1"/>
                          </a:solidFill>
                          <a:effectLst/>
                          <a:latin typeface="Amasis MT Pro Black" panose="02040A04050005020304" pitchFamily="18" charset="0"/>
                        </a:rPr>
                        <a:t>CASE 6</a:t>
                      </a:r>
                      <a:endParaRPr lang="en-US" sz="1100" b="1" kern="100" dirty="0">
                        <a:solidFill>
                          <a:schemeClr val="tx1"/>
                        </a:solidFill>
                        <a:effectLst/>
                        <a:latin typeface="Amasis MT Pro Black" panose="02040A04050005020304" pitchFamily="18" charset="0"/>
                        <a:ea typeface="Times New Roman" panose="02020603050405020304" pitchFamily="18" charset="0"/>
                        <a:cs typeface="Arial" panose="020B0604020202020204" pitchFamily="34" charset="0"/>
                      </a:endParaRPr>
                    </a:p>
                  </a:txBody>
                  <a:tcPr marL="68580" marR="68580" marT="0" marB="0" anchor="ctr">
                    <a:solidFill>
                      <a:schemeClr val="accent2"/>
                    </a:solidFill>
                  </a:tcPr>
                </a:tc>
                <a:extLst>
                  <a:ext uri="{0D108BD9-81ED-4DB2-BD59-A6C34878D82A}">
                    <a16:rowId xmlns:a16="http://schemas.microsoft.com/office/drawing/2014/main" val="2578116151"/>
                  </a:ext>
                </a:extLst>
              </a:tr>
              <a:tr h="652679">
                <a:tc>
                  <a:txBody>
                    <a:bodyPr/>
                    <a:lstStyle/>
                    <a:p>
                      <a:pPr marL="0" marR="0" algn="ctr">
                        <a:lnSpc>
                          <a:spcPct val="106000"/>
                        </a:lnSpc>
                        <a:spcAft>
                          <a:spcPts val="800"/>
                        </a:spcAft>
                      </a:pPr>
                      <a:r>
                        <a:rPr lang="en-US" sz="1100" b="0" kern="100" dirty="0">
                          <a:solidFill>
                            <a:schemeClr val="tx1"/>
                          </a:solidFill>
                          <a:effectLst/>
                          <a:latin typeface="Amasis MT Pro Black" panose="020B0604020202020204" pitchFamily="18" charset="0"/>
                        </a:rPr>
                        <a:t>FCFS</a:t>
                      </a:r>
                      <a:endParaRPr lang="en-US" sz="1100" b="0" kern="100" dirty="0">
                        <a:solidFill>
                          <a:schemeClr val="tx1"/>
                        </a:solidFill>
                        <a:effectLst/>
                        <a:latin typeface="Amasis MT Pro Black" panose="020B0604020202020204" pitchFamily="18" charset="0"/>
                        <a:ea typeface="Times New Roman" panose="02020603050405020304" pitchFamily="18" charset="0"/>
                        <a:cs typeface="Arial" panose="020B0604020202020204" pitchFamily="34" charset="0"/>
                      </a:endParaRPr>
                    </a:p>
                  </a:txBody>
                  <a:tcPr marL="68580" marR="68580" marT="0" marB="0" anchor="ctr">
                    <a:solidFill>
                      <a:schemeClr val="accent2"/>
                    </a:solidFill>
                  </a:tcPr>
                </a:tc>
                <a:tc>
                  <a:txBody>
                    <a:bodyPr/>
                    <a:lstStyle/>
                    <a:p>
                      <a:pPr marL="0" marR="0" algn="ctr">
                        <a:lnSpc>
                          <a:spcPct val="106000"/>
                        </a:lnSpc>
                        <a:spcAft>
                          <a:spcPts val="800"/>
                        </a:spcAft>
                      </a:pPr>
                      <a:r>
                        <a:rPr lang="en-US" sz="1100" kern="100" dirty="0">
                          <a:effectLst/>
                        </a:rPr>
                        <a:t>521</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tc>
                  <a:txBody>
                    <a:bodyPr/>
                    <a:lstStyle/>
                    <a:p>
                      <a:pPr marL="0" marR="0" algn="ctr">
                        <a:lnSpc>
                          <a:spcPct val="106000"/>
                        </a:lnSpc>
                        <a:spcAft>
                          <a:spcPts val="800"/>
                        </a:spcAft>
                      </a:pPr>
                      <a:r>
                        <a:rPr lang="en-US" sz="1100" kern="100" dirty="0">
                          <a:effectLst/>
                        </a:rPr>
                        <a:t>517</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tc>
                  <a:txBody>
                    <a:bodyPr/>
                    <a:lstStyle/>
                    <a:p>
                      <a:pPr marL="0" marR="0" algn="ctr">
                        <a:lnSpc>
                          <a:spcPct val="106000"/>
                        </a:lnSpc>
                        <a:spcAft>
                          <a:spcPts val="800"/>
                        </a:spcAft>
                      </a:pPr>
                      <a:r>
                        <a:rPr lang="en-US" sz="1100" kern="100" dirty="0">
                          <a:effectLst/>
                        </a:rPr>
                        <a:t>775</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tc>
                  <a:txBody>
                    <a:bodyPr/>
                    <a:lstStyle/>
                    <a:p>
                      <a:pPr marL="0" marR="0" algn="ctr">
                        <a:lnSpc>
                          <a:spcPct val="106000"/>
                        </a:lnSpc>
                        <a:spcAft>
                          <a:spcPts val="800"/>
                        </a:spcAft>
                      </a:pPr>
                      <a:r>
                        <a:rPr lang="en-US" sz="1100" kern="100">
                          <a:effectLst/>
                        </a:rPr>
                        <a:t>510</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tc>
                  <a:txBody>
                    <a:bodyPr/>
                    <a:lstStyle/>
                    <a:p>
                      <a:pPr marL="0" marR="0" algn="ctr">
                        <a:lnSpc>
                          <a:spcPct val="106000"/>
                        </a:lnSpc>
                        <a:spcAft>
                          <a:spcPts val="800"/>
                        </a:spcAft>
                      </a:pPr>
                      <a:r>
                        <a:rPr lang="en-US" sz="1100" kern="100">
                          <a:effectLst/>
                        </a:rPr>
                        <a:t>674</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tc>
                  <a:txBody>
                    <a:bodyPr/>
                    <a:lstStyle/>
                    <a:p>
                      <a:pPr marL="0" marR="0" algn="ctr">
                        <a:lnSpc>
                          <a:spcPct val="106000"/>
                        </a:lnSpc>
                        <a:spcAft>
                          <a:spcPts val="800"/>
                        </a:spcAft>
                      </a:pPr>
                      <a:r>
                        <a:rPr lang="en-US" sz="1100" kern="100">
                          <a:effectLst/>
                        </a:rPr>
                        <a:t>644</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extLst>
                  <a:ext uri="{0D108BD9-81ED-4DB2-BD59-A6C34878D82A}">
                    <a16:rowId xmlns:a16="http://schemas.microsoft.com/office/drawing/2014/main" val="3859164907"/>
                  </a:ext>
                </a:extLst>
              </a:tr>
              <a:tr h="652679">
                <a:tc>
                  <a:txBody>
                    <a:bodyPr/>
                    <a:lstStyle/>
                    <a:p>
                      <a:pPr marL="0" marR="0" algn="ctr">
                        <a:lnSpc>
                          <a:spcPct val="106000"/>
                        </a:lnSpc>
                        <a:spcAft>
                          <a:spcPts val="800"/>
                        </a:spcAft>
                      </a:pPr>
                      <a:r>
                        <a:rPr lang="en-US" sz="1100" b="0" kern="100" dirty="0">
                          <a:solidFill>
                            <a:schemeClr val="tx1"/>
                          </a:solidFill>
                          <a:effectLst/>
                          <a:latin typeface="Amasis MT Pro Black" panose="020B0604020202020204" pitchFamily="18" charset="0"/>
                        </a:rPr>
                        <a:t>SSTF</a:t>
                      </a:r>
                      <a:endParaRPr lang="en-US" sz="1100" b="0" kern="100" dirty="0">
                        <a:solidFill>
                          <a:schemeClr val="tx1"/>
                        </a:solidFill>
                        <a:effectLst/>
                        <a:latin typeface="Amasis MT Pro Black" panose="020B0604020202020204" pitchFamily="18" charset="0"/>
                        <a:ea typeface="Times New Roman" panose="02020603050405020304" pitchFamily="18" charset="0"/>
                        <a:cs typeface="Arial" panose="020B0604020202020204" pitchFamily="34" charset="0"/>
                      </a:endParaRPr>
                    </a:p>
                  </a:txBody>
                  <a:tcPr marL="68580" marR="68580" marT="0" marB="0" anchor="ctr">
                    <a:solidFill>
                      <a:schemeClr val="accent2"/>
                    </a:solidFill>
                  </a:tcPr>
                </a:tc>
                <a:tc>
                  <a:txBody>
                    <a:bodyPr/>
                    <a:lstStyle/>
                    <a:p>
                      <a:pPr marL="0" marR="0" algn="ctr">
                        <a:lnSpc>
                          <a:spcPct val="106000"/>
                        </a:lnSpc>
                        <a:spcAft>
                          <a:spcPts val="800"/>
                        </a:spcAft>
                      </a:pPr>
                      <a:r>
                        <a:rPr lang="en-US" sz="1100" kern="100" dirty="0">
                          <a:effectLst/>
                        </a:rPr>
                        <a:t>254</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tc>
                  <a:txBody>
                    <a:bodyPr/>
                    <a:lstStyle/>
                    <a:p>
                      <a:pPr marL="0" marR="0" algn="ctr">
                        <a:lnSpc>
                          <a:spcPct val="106000"/>
                        </a:lnSpc>
                        <a:spcAft>
                          <a:spcPts val="800"/>
                        </a:spcAft>
                      </a:pPr>
                      <a:r>
                        <a:rPr lang="en-US" sz="1100" kern="100" dirty="0">
                          <a:effectLst/>
                        </a:rPr>
                        <a:t>238</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tc>
                  <a:txBody>
                    <a:bodyPr/>
                    <a:lstStyle/>
                    <a:p>
                      <a:pPr marL="0" marR="0" algn="ctr">
                        <a:lnSpc>
                          <a:spcPct val="106000"/>
                        </a:lnSpc>
                        <a:spcAft>
                          <a:spcPts val="800"/>
                        </a:spcAft>
                      </a:pPr>
                      <a:r>
                        <a:rPr lang="en-US" sz="1100" kern="100" dirty="0">
                          <a:effectLst/>
                          <a:highlight>
                            <a:srgbClr val="FFFF00"/>
                          </a:highlight>
                        </a:rPr>
                        <a:t>259</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tc>
                  <a:txBody>
                    <a:bodyPr/>
                    <a:lstStyle/>
                    <a:p>
                      <a:pPr marL="0" marR="0" algn="ctr">
                        <a:lnSpc>
                          <a:spcPct val="106000"/>
                        </a:lnSpc>
                        <a:spcAft>
                          <a:spcPts val="800"/>
                        </a:spcAft>
                      </a:pPr>
                      <a:r>
                        <a:rPr lang="en-US" sz="1100" kern="100">
                          <a:effectLst/>
                          <a:highlight>
                            <a:srgbClr val="FFFF00"/>
                          </a:highlight>
                        </a:rPr>
                        <a:t>204</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tc>
                  <a:txBody>
                    <a:bodyPr/>
                    <a:lstStyle/>
                    <a:p>
                      <a:pPr marL="0" marR="0" algn="ctr">
                        <a:lnSpc>
                          <a:spcPct val="106000"/>
                        </a:lnSpc>
                        <a:spcAft>
                          <a:spcPts val="800"/>
                        </a:spcAft>
                      </a:pPr>
                      <a:r>
                        <a:rPr lang="en-US" sz="1100" kern="100">
                          <a:effectLst/>
                          <a:highlight>
                            <a:srgbClr val="FFFF00"/>
                          </a:highlight>
                        </a:rPr>
                        <a:t>178</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tc>
                  <a:txBody>
                    <a:bodyPr/>
                    <a:lstStyle/>
                    <a:p>
                      <a:pPr marL="0" marR="0" algn="ctr">
                        <a:lnSpc>
                          <a:spcPct val="106000"/>
                        </a:lnSpc>
                        <a:spcAft>
                          <a:spcPts val="800"/>
                        </a:spcAft>
                      </a:pPr>
                      <a:r>
                        <a:rPr lang="en-US" sz="1100" kern="100">
                          <a:effectLst/>
                        </a:rPr>
                        <a:t>236</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extLst>
                  <a:ext uri="{0D108BD9-81ED-4DB2-BD59-A6C34878D82A}">
                    <a16:rowId xmlns:a16="http://schemas.microsoft.com/office/drawing/2014/main" val="695643179"/>
                  </a:ext>
                </a:extLst>
              </a:tr>
              <a:tr h="652679">
                <a:tc>
                  <a:txBody>
                    <a:bodyPr/>
                    <a:lstStyle/>
                    <a:p>
                      <a:pPr marL="0" marR="0" algn="ctr">
                        <a:lnSpc>
                          <a:spcPct val="106000"/>
                        </a:lnSpc>
                        <a:spcAft>
                          <a:spcPts val="800"/>
                        </a:spcAft>
                      </a:pPr>
                      <a:r>
                        <a:rPr lang="en-US" sz="1100" b="0" kern="100" dirty="0">
                          <a:solidFill>
                            <a:schemeClr val="tx1"/>
                          </a:solidFill>
                          <a:effectLst/>
                          <a:latin typeface="Amasis MT Pro Black" panose="020B0604020202020204" pitchFamily="18" charset="0"/>
                        </a:rPr>
                        <a:t>SCAN</a:t>
                      </a:r>
                      <a:endParaRPr lang="en-US" sz="1100" b="0" kern="100" dirty="0">
                        <a:solidFill>
                          <a:schemeClr val="tx1"/>
                        </a:solidFill>
                        <a:effectLst/>
                        <a:latin typeface="Amasis MT Pro Black" panose="020B0604020202020204" pitchFamily="18" charset="0"/>
                        <a:ea typeface="Times New Roman" panose="02020603050405020304" pitchFamily="18" charset="0"/>
                        <a:cs typeface="Arial" panose="020B0604020202020204" pitchFamily="34" charset="0"/>
                      </a:endParaRPr>
                    </a:p>
                  </a:txBody>
                  <a:tcPr marL="68580" marR="68580" marT="0" marB="0" anchor="ctr">
                    <a:solidFill>
                      <a:schemeClr val="accent2"/>
                    </a:solidFill>
                  </a:tcPr>
                </a:tc>
                <a:tc>
                  <a:txBody>
                    <a:bodyPr/>
                    <a:lstStyle/>
                    <a:p>
                      <a:pPr marL="0" marR="0" algn="ctr">
                        <a:lnSpc>
                          <a:spcPct val="106000"/>
                        </a:lnSpc>
                        <a:spcAft>
                          <a:spcPts val="800"/>
                        </a:spcAft>
                      </a:pPr>
                      <a:r>
                        <a:rPr lang="en-US" sz="1100" kern="100" dirty="0">
                          <a:effectLst/>
                        </a:rPr>
                        <a:t>332</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tc>
                  <a:txBody>
                    <a:bodyPr/>
                    <a:lstStyle/>
                    <a:p>
                      <a:pPr marL="0" marR="0" algn="ctr">
                        <a:lnSpc>
                          <a:spcPct val="106000"/>
                        </a:lnSpc>
                        <a:spcAft>
                          <a:spcPts val="800"/>
                        </a:spcAft>
                      </a:pPr>
                      <a:r>
                        <a:rPr lang="en-US" sz="1100" kern="100" dirty="0">
                          <a:effectLst/>
                        </a:rPr>
                        <a:t>358</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tc>
                  <a:txBody>
                    <a:bodyPr/>
                    <a:lstStyle/>
                    <a:p>
                      <a:pPr marL="0" marR="0" algn="ctr">
                        <a:lnSpc>
                          <a:spcPct val="106000"/>
                        </a:lnSpc>
                        <a:spcAft>
                          <a:spcPts val="800"/>
                        </a:spcAft>
                      </a:pPr>
                      <a:r>
                        <a:rPr lang="en-US" sz="1100" kern="100" dirty="0">
                          <a:effectLst/>
                        </a:rPr>
                        <a:t>330</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tc>
                  <a:txBody>
                    <a:bodyPr/>
                    <a:lstStyle/>
                    <a:p>
                      <a:pPr marL="0" marR="0" algn="ctr">
                        <a:lnSpc>
                          <a:spcPct val="106000"/>
                        </a:lnSpc>
                        <a:spcAft>
                          <a:spcPts val="800"/>
                        </a:spcAft>
                      </a:pPr>
                      <a:r>
                        <a:rPr lang="en-US" sz="1100" kern="100">
                          <a:effectLst/>
                        </a:rPr>
                        <a:t>337</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tc>
                  <a:txBody>
                    <a:bodyPr/>
                    <a:lstStyle/>
                    <a:p>
                      <a:pPr marL="0" marR="0" algn="ctr">
                        <a:lnSpc>
                          <a:spcPct val="106000"/>
                        </a:lnSpc>
                        <a:spcAft>
                          <a:spcPts val="800"/>
                        </a:spcAft>
                      </a:pPr>
                      <a:r>
                        <a:rPr lang="en-US" sz="1100" kern="100">
                          <a:effectLst/>
                        </a:rPr>
                        <a:t>367</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tc>
                  <a:txBody>
                    <a:bodyPr/>
                    <a:lstStyle/>
                    <a:p>
                      <a:pPr marL="0" marR="0" algn="ctr">
                        <a:lnSpc>
                          <a:spcPct val="106000"/>
                        </a:lnSpc>
                        <a:spcAft>
                          <a:spcPts val="800"/>
                        </a:spcAft>
                      </a:pPr>
                      <a:r>
                        <a:rPr lang="en-US" sz="1100" kern="100">
                          <a:effectLst/>
                        </a:rPr>
                        <a:t>337</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extLst>
                  <a:ext uri="{0D108BD9-81ED-4DB2-BD59-A6C34878D82A}">
                    <a16:rowId xmlns:a16="http://schemas.microsoft.com/office/drawing/2014/main" val="4105946168"/>
                  </a:ext>
                </a:extLst>
              </a:tr>
              <a:tr h="652679">
                <a:tc>
                  <a:txBody>
                    <a:bodyPr/>
                    <a:lstStyle/>
                    <a:p>
                      <a:pPr marL="0" marR="0" algn="ctr">
                        <a:lnSpc>
                          <a:spcPct val="106000"/>
                        </a:lnSpc>
                        <a:spcAft>
                          <a:spcPts val="800"/>
                        </a:spcAft>
                      </a:pPr>
                      <a:r>
                        <a:rPr lang="en-US" sz="1100" b="0" kern="100" dirty="0">
                          <a:solidFill>
                            <a:schemeClr val="tx1"/>
                          </a:solidFill>
                          <a:effectLst/>
                          <a:latin typeface="Amasis MT Pro Black" panose="020B0604020202020204" pitchFamily="18" charset="0"/>
                        </a:rPr>
                        <a:t>C-SCAN</a:t>
                      </a:r>
                      <a:endParaRPr lang="en-US" sz="1100" b="0" kern="100" dirty="0">
                        <a:solidFill>
                          <a:schemeClr val="tx1"/>
                        </a:solidFill>
                        <a:effectLst/>
                        <a:latin typeface="Amasis MT Pro Black" panose="020B0604020202020204" pitchFamily="18" charset="0"/>
                        <a:ea typeface="Times New Roman" panose="02020603050405020304" pitchFamily="18" charset="0"/>
                        <a:cs typeface="Arial" panose="020B0604020202020204" pitchFamily="34" charset="0"/>
                      </a:endParaRPr>
                    </a:p>
                  </a:txBody>
                  <a:tcPr marL="68580" marR="68580" marT="0" marB="0" anchor="ctr">
                    <a:solidFill>
                      <a:schemeClr val="accent2"/>
                    </a:solidFill>
                  </a:tcPr>
                </a:tc>
                <a:tc>
                  <a:txBody>
                    <a:bodyPr/>
                    <a:lstStyle/>
                    <a:p>
                      <a:pPr marL="0" marR="0" algn="ctr">
                        <a:lnSpc>
                          <a:spcPct val="106000"/>
                        </a:lnSpc>
                        <a:spcAft>
                          <a:spcPts val="800"/>
                        </a:spcAft>
                      </a:pPr>
                      <a:r>
                        <a:rPr lang="en-US" sz="1100" kern="100">
                          <a:effectLst/>
                        </a:rPr>
                        <a:t>398</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tc>
                  <a:txBody>
                    <a:bodyPr/>
                    <a:lstStyle/>
                    <a:p>
                      <a:pPr marL="0" marR="0" algn="ctr">
                        <a:lnSpc>
                          <a:spcPct val="106000"/>
                        </a:lnSpc>
                        <a:spcAft>
                          <a:spcPts val="800"/>
                        </a:spcAft>
                      </a:pPr>
                      <a:r>
                        <a:rPr lang="en-US" sz="1100" kern="100">
                          <a:effectLst/>
                        </a:rPr>
                        <a:t>395</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tc>
                  <a:txBody>
                    <a:bodyPr/>
                    <a:lstStyle/>
                    <a:p>
                      <a:pPr marL="0" marR="0" algn="ctr">
                        <a:lnSpc>
                          <a:spcPct val="106000"/>
                        </a:lnSpc>
                        <a:spcAft>
                          <a:spcPts val="800"/>
                        </a:spcAft>
                      </a:pPr>
                      <a:r>
                        <a:rPr lang="en-US" sz="1100" kern="100" dirty="0">
                          <a:effectLst/>
                        </a:rPr>
                        <a:t>382</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tc>
                  <a:txBody>
                    <a:bodyPr/>
                    <a:lstStyle/>
                    <a:p>
                      <a:pPr marL="0" marR="0" algn="ctr">
                        <a:lnSpc>
                          <a:spcPct val="106000"/>
                        </a:lnSpc>
                        <a:spcAft>
                          <a:spcPts val="800"/>
                        </a:spcAft>
                      </a:pPr>
                      <a:r>
                        <a:rPr lang="en-US" sz="1100" kern="100">
                          <a:effectLst/>
                        </a:rPr>
                        <a:t>389</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tc>
                  <a:txBody>
                    <a:bodyPr/>
                    <a:lstStyle/>
                    <a:p>
                      <a:pPr marL="0" marR="0" algn="ctr">
                        <a:lnSpc>
                          <a:spcPct val="106000"/>
                        </a:lnSpc>
                        <a:spcAft>
                          <a:spcPts val="800"/>
                        </a:spcAft>
                      </a:pPr>
                      <a:r>
                        <a:rPr lang="en-US" sz="1100" kern="100">
                          <a:effectLst/>
                        </a:rPr>
                        <a:t>389</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tc>
                  <a:txBody>
                    <a:bodyPr/>
                    <a:lstStyle/>
                    <a:p>
                      <a:pPr marL="0" marR="0" algn="ctr">
                        <a:lnSpc>
                          <a:spcPct val="106000"/>
                        </a:lnSpc>
                        <a:spcAft>
                          <a:spcPts val="800"/>
                        </a:spcAft>
                      </a:pPr>
                      <a:r>
                        <a:rPr lang="en-US" sz="1100" kern="100">
                          <a:effectLst/>
                        </a:rPr>
                        <a:t>382</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extLst>
                  <a:ext uri="{0D108BD9-81ED-4DB2-BD59-A6C34878D82A}">
                    <a16:rowId xmlns:a16="http://schemas.microsoft.com/office/drawing/2014/main" val="3571771030"/>
                  </a:ext>
                </a:extLst>
              </a:tr>
              <a:tr h="652679">
                <a:tc>
                  <a:txBody>
                    <a:bodyPr/>
                    <a:lstStyle/>
                    <a:p>
                      <a:pPr marL="0" marR="0" algn="ctr">
                        <a:lnSpc>
                          <a:spcPct val="106000"/>
                        </a:lnSpc>
                        <a:spcAft>
                          <a:spcPts val="800"/>
                        </a:spcAft>
                      </a:pPr>
                      <a:r>
                        <a:rPr lang="en-US" sz="1100" b="0" kern="100" dirty="0">
                          <a:solidFill>
                            <a:schemeClr val="tx1"/>
                          </a:solidFill>
                          <a:effectLst/>
                          <a:latin typeface="Amasis MT Pro Black" panose="020B0604020202020204" pitchFamily="18" charset="0"/>
                        </a:rPr>
                        <a:t>LOOK</a:t>
                      </a:r>
                      <a:endParaRPr lang="en-US" sz="1100" b="0" kern="100" dirty="0">
                        <a:solidFill>
                          <a:schemeClr val="tx1"/>
                        </a:solidFill>
                        <a:effectLst/>
                        <a:latin typeface="Amasis MT Pro Black" panose="020B0604020202020204" pitchFamily="18" charset="0"/>
                        <a:ea typeface="Times New Roman" panose="02020603050405020304" pitchFamily="18" charset="0"/>
                        <a:cs typeface="Arial" panose="020B0604020202020204" pitchFamily="34" charset="0"/>
                      </a:endParaRPr>
                    </a:p>
                  </a:txBody>
                  <a:tcPr marL="68580" marR="68580" marT="0" marB="0" anchor="ctr">
                    <a:solidFill>
                      <a:schemeClr val="accent2"/>
                    </a:solidFill>
                  </a:tcPr>
                </a:tc>
                <a:tc>
                  <a:txBody>
                    <a:bodyPr/>
                    <a:lstStyle/>
                    <a:p>
                      <a:pPr marL="0" marR="0" algn="ctr">
                        <a:lnSpc>
                          <a:spcPct val="106000"/>
                        </a:lnSpc>
                        <a:spcAft>
                          <a:spcPts val="800"/>
                        </a:spcAft>
                      </a:pPr>
                      <a:r>
                        <a:rPr lang="en-US" sz="1100" kern="100">
                          <a:effectLst/>
                        </a:rPr>
                        <a:t>254</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tc>
                  <a:txBody>
                    <a:bodyPr/>
                    <a:lstStyle/>
                    <a:p>
                      <a:pPr marL="0" marR="0" algn="ctr">
                        <a:lnSpc>
                          <a:spcPct val="106000"/>
                        </a:lnSpc>
                        <a:spcAft>
                          <a:spcPts val="800"/>
                        </a:spcAft>
                      </a:pPr>
                      <a:r>
                        <a:rPr lang="en-US" sz="1100" kern="100" dirty="0">
                          <a:effectLst/>
                        </a:rPr>
                        <a:t>268</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tc>
                  <a:txBody>
                    <a:bodyPr/>
                    <a:lstStyle/>
                    <a:p>
                      <a:pPr marL="0" marR="0" algn="ctr">
                        <a:lnSpc>
                          <a:spcPct val="106000"/>
                        </a:lnSpc>
                        <a:spcAft>
                          <a:spcPts val="800"/>
                        </a:spcAft>
                      </a:pPr>
                      <a:r>
                        <a:rPr lang="en-US" sz="1100" kern="100" dirty="0">
                          <a:effectLst/>
                        </a:rPr>
                        <a:t>326</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tc>
                  <a:txBody>
                    <a:bodyPr/>
                    <a:lstStyle/>
                    <a:p>
                      <a:pPr marL="0" marR="0" algn="ctr">
                        <a:lnSpc>
                          <a:spcPct val="106000"/>
                        </a:lnSpc>
                        <a:spcAft>
                          <a:spcPts val="800"/>
                        </a:spcAft>
                      </a:pPr>
                      <a:r>
                        <a:rPr lang="en-US" sz="1100" kern="100" dirty="0">
                          <a:effectLst/>
                        </a:rPr>
                        <a:t>291</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tc>
                  <a:txBody>
                    <a:bodyPr/>
                    <a:lstStyle/>
                    <a:p>
                      <a:pPr marL="0" marR="0" algn="ctr">
                        <a:lnSpc>
                          <a:spcPct val="106000"/>
                        </a:lnSpc>
                        <a:spcAft>
                          <a:spcPts val="800"/>
                        </a:spcAft>
                      </a:pPr>
                      <a:r>
                        <a:rPr lang="en-US" sz="1100" kern="100">
                          <a:effectLst/>
                        </a:rPr>
                        <a:t>329</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tc>
                  <a:txBody>
                    <a:bodyPr/>
                    <a:lstStyle/>
                    <a:p>
                      <a:pPr marL="0" marR="0" algn="ctr">
                        <a:lnSpc>
                          <a:spcPct val="106000"/>
                        </a:lnSpc>
                        <a:spcAft>
                          <a:spcPts val="800"/>
                        </a:spcAft>
                      </a:pPr>
                      <a:r>
                        <a:rPr lang="en-US" sz="1100" kern="100">
                          <a:effectLst/>
                        </a:rPr>
                        <a:t>299</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extLst>
                  <a:ext uri="{0D108BD9-81ED-4DB2-BD59-A6C34878D82A}">
                    <a16:rowId xmlns:a16="http://schemas.microsoft.com/office/drawing/2014/main" val="3961009558"/>
                  </a:ext>
                </a:extLst>
              </a:tr>
              <a:tr h="652679">
                <a:tc>
                  <a:txBody>
                    <a:bodyPr/>
                    <a:lstStyle/>
                    <a:p>
                      <a:pPr marL="0" marR="0" algn="ctr">
                        <a:lnSpc>
                          <a:spcPct val="106000"/>
                        </a:lnSpc>
                        <a:spcAft>
                          <a:spcPts val="800"/>
                        </a:spcAft>
                      </a:pPr>
                      <a:r>
                        <a:rPr lang="en-US" sz="1100" b="0" kern="100" dirty="0">
                          <a:solidFill>
                            <a:schemeClr val="tx1"/>
                          </a:solidFill>
                          <a:effectLst/>
                          <a:latin typeface="Amasis MT Pro Black" panose="020B0604020202020204" pitchFamily="18" charset="0"/>
                        </a:rPr>
                        <a:t>C-LOOK</a:t>
                      </a:r>
                      <a:endParaRPr lang="en-US" sz="1100" b="0" kern="100" dirty="0">
                        <a:solidFill>
                          <a:schemeClr val="tx1"/>
                        </a:solidFill>
                        <a:effectLst/>
                        <a:latin typeface="Amasis MT Pro Black" panose="020B0604020202020204" pitchFamily="18" charset="0"/>
                        <a:ea typeface="Times New Roman" panose="02020603050405020304" pitchFamily="18" charset="0"/>
                        <a:cs typeface="Arial" panose="020B0604020202020204" pitchFamily="34" charset="0"/>
                      </a:endParaRPr>
                    </a:p>
                  </a:txBody>
                  <a:tcPr marL="68580" marR="68580" marT="0" marB="0" anchor="ctr">
                    <a:solidFill>
                      <a:schemeClr val="accent2"/>
                    </a:solidFill>
                  </a:tcPr>
                </a:tc>
                <a:tc>
                  <a:txBody>
                    <a:bodyPr/>
                    <a:lstStyle/>
                    <a:p>
                      <a:pPr marL="0" marR="0" algn="ctr">
                        <a:lnSpc>
                          <a:spcPct val="106000"/>
                        </a:lnSpc>
                        <a:spcAft>
                          <a:spcPts val="800"/>
                        </a:spcAft>
                      </a:pPr>
                      <a:r>
                        <a:rPr lang="en-US" sz="1100" kern="100">
                          <a:effectLst/>
                        </a:rPr>
                        <a:t>288</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tc>
                  <a:txBody>
                    <a:bodyPr/>
                    <a:lstStyle/>
                    <a:p>
                      <a:pPr marL="0" marR="0" algn="ctr">
                        <a:lnSpc>
                          <a:spcPct val="106000"/>
                        </a:lnSpc>
                        <a:spcAft>
                          <a:spcPts val="800"/>
                        </a:spcAft>
                      </a:pPr>
                      <a:r>
                        <a:rPr lang="en-US" sz="1100" kern="100">
                          <a:effectLst/>
                        </a:rPr>
                        <a:t>285</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tc>
                  <a:txBody>
                    <a:bodyPr/>
                    <a:lstStyle/>
                    <a:p>
                      <a:pPr marL="0" marR="0" algn="ctr">
                        <a:lnSpc>
                          <a:spcPct val="106000"/>
                        </a:lnSpc>
                        <a:spcAft>
                          <a:spcPts val="800"/>
                        </a:spcAft>
                      </a:pPr>
                      <a:r>
                        <a:rPr lang="en-US" sz="1100" kern="100" dirty="0">
                          <a:effectLst/>
                        </a:rPr>
                        <a:t>374</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tc>
                  <a:txBody>
                    <a:bodyPr/>
                    <a:lstStyle/>
                    <a:p>
                      <a:pPr marL="0" marR="0" algn="ctr">
                        <a:lnSpc>
                          <a:spcPct val="106000"/>
                        </a:lnSpc>
                        <a:spcAft>
                          <a:spcPts val="800"/>
                        </a:spcAft>
                      </a:pPr>
                      <a:r>
                        <a:rPr lang="en-US" sz="1100" kern="100" dirty="0">
                          <a:effectLst/>
                        </a:rPr>
                        <a:t>321</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tc>
                  <a:txBody>
                    <a:bodyPr/>
                    <a:lstStyle/>
                    <a:p>
                      <a:pPr marL="0" marR="0" algn="ctr">
                        <a:lnSpc>
                          <a:spcPct val="106000"/>
                        </a:lnSpc>
                        <a:spcAft>
                          <a:spcPts val="800"/>
                        </a:spcAft>
                      </a:pPr>
                      <a:r>
                        <a:rPr lang="en-US" sz="1100" kern="100" dirty="0">
                          <a:effectLst/>
                        </a:rPr>
                        <a:t>329</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tc>
                  <a:txBody>
                    <a:bodyPr/>
                    <a:lstStyle/>
                    <a:p>
                      <a:pPr marL="0" marR="0" algn="ctr">
                        <a:lnSpc>
                          <a:spcPct val="106000"/>
                        </a:lnSpc>
                        <a:spcAft>
                          <a:spcPts val="800"/>
                        </a:spcAft>
                      </a:pPr>
                      <a:r>
                        <a:rPr lang="en-US" sz="1100" kern="100">
                          <a:effectLst/>
                        </a:rPr>
                        <a:t>322</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extLst>
                  <a:ext uri="{0D108BD9-81ED-4DB2-BD59-A6C34878D82A}">
                    <a16:rowId xmlns:a16="http://schemas.microsoft.com/office/drawing/2014/main" val="2506348165"/>
                  </a:ext>
                </a:extLst>
              </a:tr>
              <a:tr h="983890">
                <a:tc>
                  <a:txBody>
                    <a:bodyPr/>
                    <a:lstStyle/>
                    <a:p>
                      <a:pPr marL="0" marR="0" algn="ctr">
                        <a:lnSpc>
                          <a:spcPct val="106000"/>
                        </a:lnSpc>
                        <a:spcAft>
                          <a:spcPts val="800"/>
                        </a:spcAft>
                      </a:pPr>
                      <a:r>
                        <a:rPr lang="en-US" sz="1100" b="0" kern="100" dirty="0">
                          <a:solidFill>
                            <a:schemeClr val="tx1"/>
                          </a:solidFill>
                          <a:effectLst/>
                          <a:latin typeface="Amasis MT Pro Black" panose="020B0604020202020204" pitchFamily="18" charset="0"/>
                        </a:rPr>
                        <a:t>IFCFS</a:t>
                      </a:r>
                      <a:endParaRPr lang="en-US" sz="1100" b="0" kern="100" dirty="0">
                        <a:solidFill>
                          <a:schemeClr val="tx1"/>
                        </a:solidFill>
                        <a:effectLst/>
                        <a:latin typeface="Amasis MT Pro Black" panose="020B0604020202020204" pitchFamily="18" charset="0"/>
                        <a:ea typeface="Times New Roman" panose="02020603050405020304" pitchFamily="18" charset="0"/>
                        <a:cs typeface="Arial" panose="020B0604020202020204" pitchFamily="34" charset="0"/>
                      </a:endParaRPr>
                    </a:p>
                  </a:txBody>
                  <a:tcPr marL="68580" marR="68580" marT="0" marB="0" anchor="ctr">
                    <a:solidFill>
                      <a:schemeClr val="accent2"/>
                    </a:solidFill>
                  </a:tcPr>
                </a:tc>
                <a:tc>
                  <a:txBody>
                    <a:bodyPr/>
                    <a:lstStyle/>
                    <a:p>
                      <a:pPr marL="0" marR="0" algn="ctr">
                        <a:lnSpc>
                          <a:spcPct val="106000"/>
                        </a:lnSpc>
                        <a:spcAft>
                          <a:spcPts val="800"/>
                        </a:spcAft>
                      </a:pPr>
                      <a:r>
                        <a:rPr lang="en-US" sz="1100" kern="100">
                          <a:effectLst/>
                        </a:rPr>
                        <a:t>254</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tc>
                  <a:txBody>
                    <a:bodyPr/>
                    <a:lstStyle/>
                    <a:p>
                      <a:pPr marL="0" marR="0" algn="ctr">
                        <a:lnSpc>
                          <a:spcPct val="106000"/>
                        </a:lnSpc>
                        <a:spcAft>
                          <a:spcPts val="800"/>
                        </a:spcAft>
                      </a:pPr>
                      <a:r>
                        <a:rPr lang="en-US" sz="1100" kern="100">
                          <a:effectLst/>
                        </a:rPr>
                        <a:t>268</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tc>
                  <a:txBody>
                    <a:bodyPr/>
                    <a:lstStyle/>
                    <a:p>
                      <a:pPr marL="0" marR="0" algn="ctr">
                        <a:lnSpc>
                          <a:spcPct val="106000"/>
                        </a:lnSpc>
                        <a:spcAft>
                          <a:spcPts val="800"/>
                        </a:spcAft>
                      </a:pPr>
                      <a:r>
                        <a:rPr lang="en-US" sz="1100" kern="100">
                          <a:effectLst/>
                          <a:highlight>
                            <a:srgbClr val="FFFF00"/>
                          </a:highlight>
                        </a:rPr>
                        <a:t>259</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tc>
                  <a:txBody>
                    <a:bodyPr/>
                    <a:lstStyle/>
                    <a:p>
                      <a:pPr marL="0" marR="0" algn="ctr">
                        <a:lnSpc>
                          <a:spcPct val="106000"/>
                        </a:lnSpc>
                        <a:spcAft>
                          <a:spcPts val="800"/>
                        </a:spcAft>
                      </a:pPr>
                      <a:r>
                        <a:rPr lang="en-US" sz="1100" kern="100" dirty="0">
                          <a:effectLst/>
                        </a:rPr>
                        <a:t>291</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tc>
                  <a:txBody>
                    <a:bodyPr/>
                    <a:lstStyle/>
                    <a:p>
                      <a:pPr marL="0" marR="0" algn="ctr">
                        <a:lnSpc>
                          <a:spcPct val="106000"/>
                        </a:lnSpc>
                        <a:spcAft>
                          <a:spcPts val="800"/>
                        </a:spcAft>
                      </a:pPr>
                      <a:r>
                        <a:rPr lang="en-US" sz="1100" kern="100" dirty="0">
                          <a:effectLst/>
                        </a:rPr>
                        <a:t>329</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tc>
                  <a:txBody>
                    <a:bodyPr/>
                    <a:lstStyle/>
                    <a:p>
                      <a:pPr marL="0" marR="0" algn="ctr">
                        <a:lnSpc>
                          <a:spcPct val="106000"/>
                        </a:lnSpc>
                        <a:spcAft>
                          <a:spcPts val="800"/>
                        </a:spcAft>
                      </a:pPr>
                      <a:r>
                        <a:rPr lang="en-US" sz="1100" kern="100" dirty="0">
                          <a:effectLst/>
                        </a:rPr>
                        <a:t>299</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extLst>
                  <a:ext uri="{0D108BD9-81ED-4DB2-BD59-A6C34878D82A}">
                    <a16:rowId xmlns:a16="http://schemas.microsoft.com/office/drawing/2014/main" val="4152966565"/>
                  </a:ext>
                </a:extLst>
              </a:tr>
              <a:tr h="652679">
                <a:tc>
                  <a:txBody>
                    <a:bodyPr/>
                    <a:lstStyle/>
                    <a:p>
                      <a:pPr marL="0" marR="0" algn="ctr">
                        <a:lnSpc>
                          <a:spcPct val="106000"/>
                        </a:lnSpc>
                        <a:spcAft>
                          <a:spcPts val="800"/>
                        </a:spcAft>
                      </a:pPr>
                      <a:r>
                        <a:rPr lang="en-US" sz="1100" b="0" kern="100" dirty="0">
                          <a:solidFill>
                            <a:schemeClr val="tx1"/>
                          </a:solidFill>
                          <a:effectLst/>
                          <a:latin typeface="Amasis MT Pro Black" panose="020B0604020202020204" pitchFamily="18" charset="0"/>
                        </a:rPr>
                        <a:t>SMCC</a:t>
                      </a:r>
                      <a:endParaRPr lang="en-US" sz="1100" b="0" kern="100" dirty="0">
                        <a:solidFill>
                          <a:schemeClr val="tx1"/>
                        </a:solidFill>
                        <a:effectLst/>
                        <a:latin typeface="Amasis MT Pro Black" panose="020B0604020202020204" pitchFamily="18" charset="0"/>
                        <a:ea typeface="Times New Roman" panose="02020603050405020304" pitchFamily="18" charset="0"/>
                        <a:cs typeface="Arial" panose="020B0604020202020204" pitchFamily="34" charset="0"/>
                      </a:endParaRPr>
                    </a:p>
                  </a:txBody>
                  <a:tcPr marL="68580" marR="68580" marT="0" marB="0" anchor="ctr">
                    <a:solidFill>
                      <a:schemeClr val="accent2"/>
                    </a:solidFill>
                  </a:tcPr>
                </a:tc>
                <a:tc>
                  <a:txBody>
                    <a:bodyPr/>
                    <a:lstStyle/>
                    <a:p>
                      <a:pPr marL="0" marR="0" algn="ctr">
                        <a:lnSpc>
                          <a:spcPct val="106000"/>
                        </a:lnSpc>
                        <a:spcAft>
                          <a:spcPts val="800"/>
                        </a:spcAft>
                      </a:pPr>
                      <a:r>
                        <a:rPr lang="en-US" sz="1100" kern="100">
                          <a:effectLst/>
                          <a:highlight>
                            <a:srgbClr val="FFFF00"/>
                          </a:highlight>
                        </a:rPr>
                        <a:t>178</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tc>
                  <a:txBody>
                    <a:bodyPr/>
                    <a:lstStyle/>
                    <a:p>
                      <a:pPr marL="0" marR="0" algn="ctr">
                        <a:lnSpc>
                          <a:spcPct val="106000"/>
                        </a:lnSpc>
                        <a:spcAft>
                          <a:spcPts val="800"/>
                        </a:spcAft>
                      </a:pPr>
                      <a:r>
                        <a:rPr lang="en-US" sz="1100" kern="100">
                          <a:effectLst/>
                          <a:highlight>
                            <a:srgbClr val="FFFF00"/>
                          </a:highlight>
                        </a:rPr>
                        <a:t>164</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tc>
                  <a:txBody>
                    <a:bodyPr/>
                    <a:lstStyle/>
                    <a:p>
                      <a:pPr marL="0" marR="0" algn="ctr">
                        <a:lnSpc>
                          <a:spcPct val="106000"/>
                        </a:lnSpc>
                        <a:spcAft>
                          <a:spcPts val="800"/>
                        </a:spcAft>
                      </a:pPr>
                      <a:r>
                        <a:rPr lang="en-US" sz="1100" kern="100">
                          <a:effectLst/>
                        </a:rPr>
                        <a:t>326</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tc>
                  <a:txBody>
                    <a:bodyPr/>
                    <a:lstStyle/>
                    <a:p>
                      <a:pPr marL="0" marR="0" algn="ctr">
                        <a:lnSpc>
                          <a:spcPct val="106000"/>
                        </a:lnSpc>
                        <a:spcAft>
                          <a:spcPts val="800"/>
                        </a:spcAft>
                      </a:pPr>
                      <a:r>
                        <a:rPr lang="en-US" sz="1100" kern="100">
                          <a:effectLst/>
                          <a:highlight>
                            <a:srgbClr val="FFFF00"/>
                          </a:highlight>
                        </a:rPr>
                        <a:t>204</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tc>
                  <a:txBody>
                    <a:bodyPr/>
                    <a:lstStyle/>
                    <a:p>
                      <a:pPr marL="0" marR="0" algn="ctr">
                        <a:lnSpc>
                          <a:spcPct val="106000"/>
                        </a:lnSpc>
                        <a:spcAft>
                          <a:spcPts val="800"/>
                        </a:spcAft>
                      </a:pPr>
                      <a:r>
                        <a:rPr lang="en-US" sz="1100" kern="100" dirty="0">
                          <a:effectLst/>
                          <a:highlight>
                            <a:srgbClr val="FFFF00"/>
                          </a:highlight>
                        </a:rPr>
                        <a:t>178</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tc>
                  <a:txBody>
                    <a:bodyPr/>
                    <a:lstStyle/>
                    <a:p>
                      <a:pPr marL="0" marR="0" algn="ctr">
                        <a:lnSpc>
                          <a:spcPct val="106000"/>
                        </a:lnSpc>
                        <a:spcAft>
                          <a:spcPts val="800"/>
                        </a:spcAft>
                      </a:pPr>
                      <a:r>
                        <a:rPr lang="en-US" sz="1100" kern="100" dirty="0">
                          <a:effectLst/>
                          <a:highlight>
                            <a:srgbClr val="FFFF00"/>
                          </a:highlight>
                        </a:rPr>
                        <a:t>208</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extLst>
                  <a:ext uri="{0D108BD9-81ED-4DB2-BD59-A6C34878D82A}">
                    <a16:rowId xmlns:a16="http://schemas.microsoft.com/office/drawing/2014/main" val="3754685593"/>
                  </a:ext>
                </a:extLst>
              </a:tr>
              <a:tr h="652679">
                <a:tc>
                  <a:txBody>
                    <a:bodyPr/>
                    <a:lstStyle/>
                    <a:p>
                      <a:pPr marL="0" marR="0" algn="ctr">
                        <a:lnSpc>
                          <a:spcPct val="106000"/>
                        </a:lnSpc>
                        <a:spcAft>
                          <a:spcPts val="800"/>
                        </a:spcAft>
                      </a:pPr>
                      <a:r>
                        <a:rPr lang="en-US" sz="1100" b="0" kern="100" dirty="0">
                          <a:solidFill>
                            <a:schemeClr val="tx1"/>
                          </a:solidFill>
                          <a:effectLst/>
                          <a:latin typeface="Amasis MT Pro Black" panose="020B0604020202020204" pitchFamily="18" charset="0"/>
                        </a:rPr>
                        <a:t>HDSA</a:t>
                      </a:r>
                      <a:endParaRPr lang="en-US" sz="1100" b="0" kern="100" dirty="0">
                        <a:solidFill>
                          <a:schemeClr val="tx1"/>
                        </a:solidFill>
                        <a:effectLst/>
                        <a:latin typeface="Amasis MT Pro Black" panose="020B0604020202020204" pitchFamily="18" charset="0"/>
                        <a:ea typeface="Times New Roman" panose="02020603050405020304" pitchFamily="18" charset="0"/>
                        <a:cs typeface="Arial" panose="020B0604020202020204" pitchFamily="34" charset="0"/>
                      </a:endParaRPr>
                    </a:p>
                  </a:txBody>
                  <a:tcPr marL="68580" marR="68580" marT="0" marB="0" anchor="ctr">
                    <a:solidFill>
                      <a:schemeClr val="accent2"/>
                    </a:solidFill>
                  </a:tcPr>
                </a:tc>
                <a:tc>
                  <a:txBody>
                    <a:bodyPr/>
                    <a:lstStyle/>
                    <a:p>
                      <a:pPr marL="0" marR="0" algn="ctr">
                        <a:lnSpc>
                          <a:spcPct val="106000"/>
                        </a:lnSpc>
                        <a:spcAft>
                          <a:spcPts val="800"/>
                        </a:spcAft>
                      </a:pPr>
                      <a:r>
                        <a:rPr lang="en-US" sz="1100" kern="100">
                          <a:effectLst/>
                          <a:highlight>
                            <a:srgbClr val="FFFF00"/>
                          </a:highlight>
                        </a:rPr>
                        <a:t>178</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tc>
                  <a:txBody>
                    <a:bodyPr/>
                    <a:lstStyle/>
                    <a:p>
                      <a:pPr marL="0" marR="0" algn="ctr">
                        <a:lnSpc>
                          <a:spcPct val="106000"/>
                        </a:lnSpc>
                        <a:spcAft>
                          <a:spcPts val="800"/>
                        </a:spcAft>
                      </a:pPr>
                      <a:r>
                        <a:rPr lang="en-US" sz="1100" kern="100">
                          <a:effectLst/>
                          <a:highlight>
                            <a:srgbClr val="FFFF00"/>
                          </a:highlight>
                        </a:rPr>
                        <a:t>164</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tc>
                  <a:txBody>
                    <a:bodyPr/>
                    <a:lstStyle/>
                    <a:p>
                      <a:pPr marL="0" marR="0" algn="ctr">
                        <a:lnSpc>
                          <a:spcPct val="106000"/>
                        </a:lnSpc>
                        <a:spcAft>
                          <a:spcPts val="800"/>
                        </a:spcAft>
                      </a:pPr>
                      <a:r>
                        <a:rPr lang="en-US" sz="1100" kern="100">
                          <a:effectLst/>
                          <a:highlight>
                            <a:srgbClr val="FFFF00"/>
                          </a:highlight>
                        </a:rPr>
                        <a:t>259</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tc>
                  <a:txBody>
                    <a:bodyPr/>
                    <a:lstStyle/>
                    <a:p>
                      <a:pPr marL="0" marR="0" algn="ctr">
                        <a:lnSpc>
                          <a:spcPct val="106000"/>
                        </a:lnSpc>
                        <a:spcAft>
                          <a:spcPts val="0"/>
                        </a:spcAft>
                      </a:pPr>
                      <a:r>
                        <a:rPr lang="en-US" sz="1000" kern="100">
                          <a:effectLst/>
                          <a:highlight>
                            <a:srgbClr val="FFFF00"/>
                          </a:highlight>
                        </a:rPr>
                        <a:t>204</a:t>
                      </a:r>
                      <a:endParaRPr lang="en-US" sz="1000" b="1" kern="10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tc>
                  <a:txBody>
                    <a:bodyPr/>
                    <a:lstStyle/>
                    <a:p>
                      <a:pPr marL="0" marR="0" algn="ctr">
                        <a:lnSpc>
                          <a:spcPct val="106000"/>
                        </a:lnSpc>
                        <a:spcAft>
                          <a:spcPts val="800"/>
                        </a:spcAft>
                      </a:pPr>
                      <a:r>
                        <a:rPr lang="en-US" sz="1100" kern="100" dirty="0">
                          <a:effectLst/>
                          <a:highlight>
                            <a:srgbClr val="FFFF00"/>
                          </a:highlight>
                        </a:rPr>
                        <a:t>178</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tc>
                  <a:txBody>
                    <a:bodyPr/>
                    <a:lstStyle/>
                    <a:p>
                      <a:pPr marL="0" marR="0" algn="ctr">
                        <a:lnSpc>
                          <a:spcPct val="106000"/>
                        </a:lnSpc>
                        <a:spcAft>
                          <a:spcPts val="800"/>
                        </a:spcAft>
                      </a:pPr>
                      <a:r>
                        <a:rPr lang="en-US" sz="1100" kern="100" dirty="0">
                          <a:effectLst/>
                          <a:highlight>
                            <a:srgbClr val="FFFF00"/>
                          </a:highlight>
                        </a:rPr>
                        <a:t>208</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nchor="ctr">
                    <a:pattFill prst="pct20">
                      <a:fgClr>
                        <a:schemeClr val="accent2">
                          <a:lumMod val="40000"/>
                          <a:lumOff val="60000"/>
                        </a:schemeClr>
                      </a:fgClr>
                      <a:bgClr>
                        <a:schemeClr val="accent2">
                          <a:lumMod val="20000"/>
                          <a:lumOff val="80000"/>
                        </a:schemeClr>
                      </a:bgClr>
                    </a:pattFill>
                  </a:tcPr>
                </a:tc>
                <a:extLst>
                  <a:ext uri="{0D108BD9-81ED-4DB2-BD59-A6C34878D82A}">
                    <a16:rowId xmlns:a16="http://schemas.microsoft.com/office/drawing/2014/main" val="2972038728"/>
                  </a:ext>
                </a:extLst>
              </a:tr>
            </a:tbl>
          </a:graphicData>
        </a:graphic>
      </p:graphicFrame>
    </p:spTree>
    <p:extLst>
      <p:ext uri="{BB962C8B-B14F-4D97-AF65-F5344CB8AC3E}">
        <p14:creationId xmlns:p14="http://schemas.microsoft.com/office/powerpoint/2010/main" val="29006030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Graph">
            <a:extLst>
              <a:ext uri="{FF2B5EF4-FFF2-40B4-BE49-F238E27FC236}">
                <a16:creationId xmlns:a16="http://schemas.microsoft.com/office/drawing/2014/main" id="{3BBD8D2B-0967-D639-7D7B-28EEF865F402}"/>
              </a:ext>
            </a:extLst>
          </p:cNvPr>
          <p:cNvPicPr>
            <a:picLocks noChangeAspect="1"/>
          </p:cNvPicPr>
          <p:nvPr/>
        </p:nvPicPr>
        <p:blipFill rotWithShape="1">
          <a:blip r:embed="rId2"/>
          <a:srcRect l="22241" r="33507"/>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1"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461C34-3A75-CC21-D65F-31A8A4A43CF5}"/>
              </a:ext>
            </a:extLst>
          </p:cNvPr>
          <p:cNvSpPr>
            <a:spLocks noGrp="1"/>
          </p:cNvSpPr>
          <p:nvPr>
            <p:ph type="title"/>
          </p:nvPr>
        </p:nvSpPr>
        <p:spPr>
          <a:xfrm>
            <a:off x="5827048" y="407987"/>
            <a:ext cx="5721484" cy="1325563"/>
          </a:xfrm>
        </p:spPr>
        <p:txBody>
          <a:bodyPr>
            <a:normAutofit/>
          </a:bodyPr>
          <a:lstStyle/>
          <a:p>
            <a:r>
              <a:rPr lang="en-US" b="1"/>
              <a:t>Conclusion</a:t>
            </a:r>
            <a:endParaRPr lang="en-US" dirty="0"/>
          </a:p>
        </p:txBody>
      </p:sp>
      <p:sp>
        <p:nvSpPr>
          <p:cNvPr id="3" name="Content Placeholder 2">
            <a:extLst>
              <a:ext uri="{FF2B5EF4-FFF2-40B4-BE49-F238E27FC236}">
                <a16:creationId xmlns:a16="http://schemas.microsoft.com/office/drawing/2014/main" id="{B78C40F4-7FD5-9384-075E-B6849E3AD139}"/>
              </a:ext>
            </a:extLst>
          </p:cNvPr>
          <p:cNvSpPr>
            <a:spLocks noGrp="1"/>
          </p:cNvSpPr>
          <p:nvPr>
            <p:ph idx="1"/>
          </p:nvPr>
        </p:nvSpPr>
        <p:spPr>
          <a:xfrm>
            <a:off x="5827048" y="1868487"/>
            <a:ext cx="5721484" cy="4351338"/>
          </a:xfrm>
        </p:spPr>
        <p:txBody>
          <a:bodyPr>
            <a:normAutofit/>
          </a:bodyPr>
          <a:lstStyle/>
          <a:p>
            <a:pPr marL="0" indent="0">
              <a:buNone/>
            </a:pPr>
            <a:r>
              <a:rPr lang="en-US" dirty="0"/>
              <a:t>In conclusion, we have implemented 9 algorithms including FCFS, SSTF, SSTF, SCAN, C-SCAN, LOOK, C-LOOK, IFCFS, SMCC and HDSA in C++ programing language. After that we compared between their total seek time. The results indicated that the HDSA algorithm had the best performance in terms of total seek time. We recommend using HDSA algorithm since it had the least total seek time.</a:t>
            </a:r>
          </a:p>
        </p:txBody>
      </p:sp>
    </p:spTree>
    <p:extLst>
      <p:ext uri="{BB962C8B-B14F-4D97-AF65-F5344CB8AC3E}">
        <p14:creationId xmlns:p14="http://schemas.microsoft.com/office/powerpoint/2010/main" val="27771504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461F1C-BBB4-A8E6-B047-09BE025332CA}"/>
              </a:ext>
            </a:extLst>
          </p:cNvPr>
          <p:cNvSpPr/>
          <p:nvPr/>
        </p:nvSpPr>
        <p:spPr>
          <a:xfrm>
            <a:off x="0" y="0"/>
            <a:ext cx="6202837"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FC3B65D-2645-B620-F5E6-D875FF6CD909}"/>
              </a:ext>
            </a:extLst>
          </p:cNvPr>
          <p:cNvSpPr txBox="1"/>
          <p:nvPr/>
        </p:nvSpPr>
        <p:spPr>
          <a:xfrm>
            <a:off x="65988" y="84841"/>
            <a:ext cx="12126012" cy="769441"/>
          </a:xfrm>
          <a:prstGeom prst="rect">
            <a:avLst/>
          </a:prstGeom>
          <a:noFill/>
        </p:spPr>
        <p:txBody>
          <a:bodyPr wrap="square" rtlCol="0">
            <a:spAutoFit/>
          </a:bodyPr>
          <a:lstStyle/>
          <a:p>
            <a:r>
              <a:rPr lang="en-US" sz="4400" dirty="0"/>
              <a:t>               FCFS  </a:t>
            </a:r>
            <a:r>
              <a:rPr lang="en-US" sz="2000" dirty="0"/>
              <a:t>                                    </a:t>
            </a:r>
            <a:r>
              <a:rPr lang="en-US" dirty="0"/>
              <a:t>                                                             </a:t>
            </a:r>
            <a:r>
              <a:rPr lang="en-US" sz="4400" dirty="0"/>
              <a:t>SSTF </a:t>
            </a:r>
          </a:p>
        </p:txBody>
      </p:sp>
      <p:sp>
        <p:nvSpPr>
          <p:cNvPr id="8" name="TextBox 7">
            <a:extLst>
              <a:ext uri="{FF2B5EF4-FFF2-40B4-BE49-F238E27FC236}">
                <a16:creationId xmlns:a16="http://schemas.microsoft.com/office/drawing/2014/main" id="{6AB6D510-6117-A5D0-3985-536E763C9B32}"/>
              </a:ext>
            </a:extLst>
          </p:cNvPr>
          <p:cNvSpPr txBox="1"/>
          <p:nvPr/>
        </p:nvSpPr>
        <p:spPr>
          <a:xfrm>
            <a:off x="282804" y="1055802"/>
            <a:ext cx="5410986" cy="4247317"/>
          </a:xfrm>
          <a:prstGeom prst="rect">
            <a:avLst/>
          </a:prstGeom>
          <a:noFill/>
        </p:spPr>
        <p:txBody>
          <a:bodyPr wrap="square" rtlCol="0">
            <a:spAutoFit/>
          </a:bodyPr>
          <a:lstStyle/>
          <a:p>
            <a:r>
              <a:rPr lang="en-US" dirty="0"/>
              <a:t>FCFS is the simplest algorithm and performs operations in the order in which requests are received. It does not provide the fastest service. Also, no rearranging of requests is performed. In the first come first serve disk scheduling algorithm the request that arrives first is served first. </a:t>
            </a:r>
          </a:p>
          <a:p>
            <a:endParaRPr lang="en-US" dirty="0"/>
          </a:p>
          <a:p>
            <a:endParaRPr lang="en-US" dirty="0"/>
          </a:p>
          <a:p>
            <a:endParaRPr lang="en-US" dirty="0"/>
          </a:p>
          <a:p>
            <a:r>
              <a:rPr lang="en-US" sz="1800" kern="100" dirty="0">
                <a:effectLst/>
                <a:latin typeface="Calibri" panose="020F0502020204030204" pitchFamily="34" charset="0"/>
                <a:ea typeface="Times New Roman" panose="02020603050405020304" pitchFamily="18" charset="0"/>
                <a:cs typeface="Arial" panose="020B0604020202020204" pitchFamily="34" charset="0"/>
              </a:rPr>
              <a:t>Disadvantages:</a:t>
            </a:r>
          </a:p>
          <a:p>
            <a:endParaRPr lang="en-US" dirty="0"/>
          </a:p>
          <a:p>
            <a:r>
              <a:rPr lang="en-US" dirty="0"/>
              <a:t>Since this scheduling strategy is non-preemptive, the process cannot be halted mid-execution and must complete its whole course.</a:t>
            </a:r>
          </a:p>
          <a:p>
            <a:endParaRPr lang="en-US" dirty="0"/>
          </a:p>
        </p:txBody>
      </p:sp>
      <p:sp>
        <p:nvSpPr>
          <p:cNvPr id="9" name="TextBox 8">
            <a:extLst>
              <a:ext uri="{FF2B5EF4-FFF2-40B4-BE49-F238E27FC236}">
                <a16:creationId xmlns:a16="http://schemas.microsoft.com/office/drawing/2014/main" id="{4DF733FE-B542-D819-0647-B439B7C50CF4}"/>
              </a:ext>
            </a:extLst>
          </p:cNvPr>
          <p:cNvSpPr txBox="1"/>
          <p:nvPr/>
        </p:nvSpPr>
        <p:spPr>
          <a:xfrm>
            <a:off x="6881567" y="1055802"/>
            <a:ext cx="5027629" cy="4524315"/>
          </a:xfrm>
          <a:prstGeom prst="rect">
            <a:avLst/>
          </a:prstGeom>
          <a:noFill/>
        </p:spPr>
        <p:txBody>
          <a:bodyPr wrap="square" rtlCol="0">
            <a:spAutoFit/>
          </a:bodyPr>
          <a:lstStyle/>
          <a:p>
            <a:r>
              <a:rPr lang="en-US" dirty="0"/>
              <a:t>The algorithm selects the request that is closest to the current position of the disk head, reducing the average seek time and improving disk throughput.</a:t>
            </a:r>
          </a:p>
          <a:p>
            <a:endParaRPr lang="en-US" dirty="0"/>
          </a:p>
          <a:p>
            <a:endParaRPr lang="en-US" dirty="0"/>
          </a:p>
          <a:p>
            <a:endParaRPr lang="en-US" dirty="0"/>
          </a:p>
          <a:p>
            <a:endParaRPr lang="en-US" dirty="0"/>
          </a:p>
          <a:p>
            <a:endParaRPr lang="en-US" dirty="0"/>
          </a:p>
          <a:p>
            <a:endParaRPr lang="en-US" dirty="0"/>
          </a:p>
          <a:p>
            <a:r>
              <a:rPr lang="en-US" dirty="0"/>
              <a:t>Disadvantages:</a:t>
            </a:r>
          </a:p>
          <a:p>
            <a:endParaRPr lang="en-US" dirty="0"/>
          </a:p>
          <a:p>
            <a:r>
              <a:rPr lang="en-US" dirty="0"/>
              <a:t>The method becomes slower when the Head's direction changes frequently.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352738033"/>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461F1C-BBB4-A8E6-B047-09BE025332CA}"/>
              </a:ext>
            </a:extLst>
          </p:cNvPr>
          <p:cNvSpPr/>
          <p:nvPr/>
        </p:nvSpPr>
        <p:spPr>
          <a:xfrm>
            <a:off x="0" y="0"/>
            <a:ext cx="6202837"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95D773A-E46C-716E-C4E0-0195C407213F}"/>
              </a:ext>
            </a:extLst>
          </p:cNvPr>
          <p:cNvSpPr txBox="1"/>
          <p:nvPr/>
        </p:nvSpPr>
        <p:spPr>
          <a:xfrm>
            <a:off x="65988" y="84841"/>
            <a:ext cx="12126012" cy="769441"/>
          </a:xfrm>
          <a:prstGeom prst="rect">
            <a:avLst/>
          </a:prstGeom>
          <a:noFill/>
        </p:spPr>
        <p:txBody>
          <a:bodyPr wrap="square" rtlCol="0">
            <a:spAutoFit/>
          </a:bodyPr>
          <a:lstStyle/>
          <a:p>
            <a:r>
              <a:rPr lang="en-US" sz="4400" dirty="0"/>
              <a:t>              SCAN  </a:t>
            </a:r>
            <a:r>
              <a:rPr lang="en-US" sz="2000" dirty="0"/>
              <a:t>                                    </a:t>
            </a:r>
            <a:r>
              <a:rPr lang="en-US" dirty="0"/>
              <a:t>                                                             </a:t>
            </a:r>
            <a:r>
              <a:rPr lang="en-US" sz="4400" dirty="0"/>
              <a:t>C-SCAN </a:t>
            </a:r>
          </a:p>
        </p:txBody>
      </p:sp>
      <p:sp>
        <p:nvSpPr>
          <p:cNvPr id="6" name="TextBox 5">
            <a:extLst>
              <a:ext uri="{FF2B5EF4-FFF2-40B4-BE49-F238E27FC236}">
                <a16:creationId xmlns:a16="http://schemas.microsoft.com/office/drawing/2014/main" id="{D2B53654-1830-F0F9-ADBB-F6273E36A912}"/>
              </a:ext>
            </a:extLst>
          </p:cNvPr>
          <p:cNvSpPr txBox="1"/>
          <p:nvPr/>
        </p:nvSpPr>
        <p:spPr>
          <a:xfrm>
            <a:off x="461913" y="1357460"/>
            <a:ext cx="5316718" cy="3693319"/>
          </a:xfrm>
          <a:prstGeom prst="rect">
            <a:avLst/>
          </a:prstGeom>
          <a:noFill/>
        </p:spPr>
        <p:txBody>
          <a:bodyPr wrap="square" rtlCol="0">
            <a:spAutoFit/>
          </a:bodyPr>
          <a:lstStyle/>
          <a:p>
            <a:r>
              <a:rPr lang="en-US" dirty="0"/>
              <a:t>In the SCAN disk scheduling algorithm, the head begins at one end of the disc and advances to the other, serving requests one by one until it reaches the other end. </a:t>
            </a:r>
          </a:p>
          <a:p>
            <a:endParaRPr lang="en-US" dirty="0"/>
          </a:p>
          <a:p>
            <a:endParaRPr lang="en-US" dirty="0"/>
          </a:p>
          <a:p>
            <a:endParaRPr lang="en-US" dirty="0"/>
          </a:p>
          <a:p>
            <a:endParaRPr lang="en-US" dirty="0"/>
          </a:p>
          <a:p>
            <a:endParaRPr lang="en-US" dirty="0"/>
          </a:p>
          <a:p>
            <a:r>
              <a:rPr lang="en-US" sz="1800" kern="100" dirty="0">
                <a:effectLst/>
                <a:latin typeface="Calibri" panose="020F0502020204030204" pitchFamily="34" charset="0"/>
                <a:ea typeface="Times New Roman" panose="02020603050405020304" pitchFamily="18" charset="0"/>
                <a:cs typeface="Arial" panose="020B0604020202020204" pitchFamily="34" charset="0"/>
              </a:rPr>
              <a:t>Disadvantages:</a:t>
            </a:r>
          </a:p>
          <a:p>
            <a:endParaRPr lang="en-US" dirty="0"/>
          </a:p>
          <a:p>
            <a:r>
              <a:rPr lang="en-US" dirty="0"/>
              <a:t>Even when there are no requests to be served, the head moves all the way to the end of the disc in SCAN.</a:t>
            </a:r>
          </a:p>
        </p:txBody>
      </p:sp>
      <p:sp>
        <p:nvSpPr>
          <p:cNvPr id="9" name="TextBox 8">
            <a:extLst>
              <a:ext uri="{FF2B5EF4-FFF2-40B4-BE49-F238E27FC236}">
                <a16:creationId xmlns:a16="http://schemas.microsoft.com/office/drawing/2014/main" id="{CC503741-80E0-99AD-DB0E-09E076E0EBAB}"/>
              </a:ext>
            </a:extLst>
          </p:cNvPr>
          <p:cNvSpPr txBox="1"/>
          <p:nvPr/>
        </p:nvSpPr>
        <p:spPr>
          <a:xfrm>
            <a:off x="6299855" y="1357460"/>
            <a:ext cx="5795127" cy="3970318"/>
          </a:xfrm>
          <a:prstGeom prst="rect">
            <a:avLst/>
          </a:prstGeom>
          <a:noFill/>
        </p:spPr>
        <p:txBody>
          <a:bodyPr wrap="square">
            <a:spAutoFit/>
          </a:bodyPr>
          <a:lstStyle/>
          <a:p>
            <a:r>
              <a:rPr lang="en-US" dirty="0"/>
              <a:t> Similar to SCAN (Elevator Algorithm), C-SCAN moves the head from one end to the other end while servicing all requests. </a:t>
            </a:r>
          </a:p>
          <a:p>
            <a:endParaRPr lang="en-US" dirty="0"/>
          </a:p>
          <a:p>
            <a:endParaRPr lang="en-US" dirty="0"/>
          </a:p>
          <a:p>
            <a:endParaRPr lang="en-US" dirty="0"/>
          </a:p>
          <a:p>
            <a:endParaRPr lang="en-US" dirty="0"/>
          </a:p>
          <a:p>
            <a:endParaRPr lang="en-US" dirty="0"/>
          </a:p>
          <a:p>
            <a:endParaRPr lang="en-US" dirty="0"/>
          </a:p>
          <a:p>
            <a:r>
              <a:rPr lang="en-US" dirty="0"/>
              <a:t>Disadvantages:</a:t>
            </a:r>
          </a:p>
          <a:p>
            <a:endParaRPr lang="en-US" dirty="0"/>
          </a:p>
          <a:p>
            <a:r>
              <a:rPr lang="en-US" dirty="0"/>
              <a:t>In contrast to the SCAN algorithm, in C-SCAN the Head will continue to move to the end of the disc even if there are no more requests to be handled.</a:t>
            </a:r>
          </a:p>
        </p:txBody>
      </p:sp>
    </p:spTree>
    <p:extLst>
      <p:ext uri="{BB962C8B-B14F-4D97-AF65-F5344CB8AC3E}">
        <p14:creationId xmlns:p14="http://schemas.microsoft.com/office/powerpoint/2010/main" val="304528081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461F1C-BBB4-A8E6-B047-09BE025332CA}"/>
              </a:ext>
            </a:extLst>
          </p:cNvPr>
          <p:cNvSpPr/>
          <p:nvPr/>
        </p:nvSpPr>
        <p:spPr>
          <a:xfrm>
            <a:off x="0" y="0"/>
            <a:ext cx="6202837"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361483E0-25FF-BC24-4C27-B52A4D021CEB}"/>
              </a:ext>
            </a:extLst>
          </p:cNvPr>
          <p:cNvSpPr txBox="1"/>
          <p:nvPr/>
        </p:nvSpPr>
        <p:spPr>
          <a:xfrm>
            <a:off x="65988" y="84841"/>
            <a:ext cx="12126012" cy="769441"/>
          </a:xfrm>
          <a:prstGeom prst="rect">
            <a:avLst/>
          </a:prstGeom>
          <a:noFill/>
        </p:spPr>
        <p:txBody>
          <a:bodyPr wrap="square" rtlCol="0">
            <a:spAutoFit/>
          </a:bodyPr>
          <a:lstStyle/>
          <a:p>
            <a:r>
              <a:rPr lang="en-US" sz="4400" dirty="0"/>
              <a:t>              LOOK  </a:t>
            </a:r>
            <a:r>
              <a:rPr lang="en-US" sz="2000" dirty="0"/>
              <a:t>                                    </a:t>
            </a:r>
            <a:r>
              <a:rPr lang="en-US" dirty="0"/>
              <a:t>                                                            </a:t>
            </a:r>
            <a:r>
              <a:rPr lang="en-US" sz="4400" dirty="0"/>
              <a:t>C-LOOK </a:t>
            </a:r>
          </a:p>
        </p:txBody>
      </p:sp>
      <p:sp>
        <p:nvSpPr>
          <p:cNvPr id="6" name="TextBox 5">
            <a:extLst>
              <a:ext uri="{FF2B5EF4-FFF2-40B4-BE49-F238E27FC236}">
                <a16:creationId xmlns:a16="http://schemas.microsoft.com/office/drawing/2014/main" id="{55136116-4548-AFB6-353E-49F93E25920C}"/>
              </a:ext>
            </a:extLst>
          </p:cNvPr>
          <p:cNvSpPr txBox="1"/>
          <p:nvPr/>
        </p:nvSpPr>
        <p:spPr>
          <a:xfrm>
            <a:off x="188536" y="1357460"/>
            <a:ext cx="5476973" cy="4247317"/>
          </a:xfrm>
          <a:prstGeom prst="rect">
            <a:avLst/>
          </a:prstGeom>
          <a:noFill/>
        </p:spPr>
        <p:txBody>
          <a:bodyPr wrap="square" rtlCol="0">
            <a:spAutoFit/>
          </a:bodyPr>
          <a:lstStyle/>
          <a:p>
            <a:r>
              <a:rPr lang="en-US" dirty="0"/>
              <a:t>The LOOK algorithm handles requests similarly to the SCAN method, but it also "looks" ahead as if there are additional tracks in the same direction that need to be served.</a:t>
            </a:r>
          </a:p>
          <a:p>
            <a:endParaRPr lang="en-US" dirty="0"/>
          </a:p>
          <a:p>
            <a:endParaRPr lang="en-US" dirty="0"/>
          </a:p>
          <a:p>
            <a:endParaRPr lang="en-US" dirty="0"/>
          </a:p>
          <a:p>
            <a:endParaRPr lang="en-US" dirty="0"/>
          </a:p>
          <a:p>
            <a:endParaRPr lang="en-US" dirty="0"/>
          </a:p>
          <a:p>
            <a:endParaRPr lang="en-US" dirty="0"/>
          </a:p>
          <a:p>
            <a:r>
              <a:rPr lang="en-US" sz="1800" kern="100" dirty="0">
                <a:effectLst/>
                <a:latin typeface="Calibri" panose="020F0502020204030204" pitchFamily="34" charset="0"/>
                <a:ea typeface="Times New Roman" panose="02020603050405020304" pitchFamily="18" charset="0"/>
                <a:cs typeface="Arial" panose="020B0604020202020204" pitchFamily="34" charset="0"/>
              </a:rPr>
              <a:t>Disadvantages:</a:t>
            </a:r>
          </a:p>
          <a:p>
            <a:endParaRPr lang="en-US" dirty="0"/>
          </a:p>
          <a:p>
            <a:r>
              <a:rPr lang="en-US" dirty="0"/>
              <a:t>The cylinders that Head has just visited have to wait a long time</a:t>
            </a:r>
          </a:p>
          <a:p>
            <a:endParaRPr lang="en-US" dirty="0"/>
          </a:p>
        </p:txBody>
      </p:sp>
      <p:sp>
        <p:nvSpPr>
          <p:cNvPr id="7" name="TextBox 6">
            <a:extLst>
              <a:ext uri="{FF2B5EF4-FFF2-40B4-BE49-F238E27FC236}">
                <a16:creationId xmlns:a16="http://schemas.microsoft.com/office/drawing/2014/main" id="{CA3154B8-62D0-FB4E-4D63-B7B8A14D1C55}"/>
              </a:ext>
            </a:extLst>
          </p:cNvPr>
          <p:cNvSpPr txBox="1"/>
          <p:nvPr/>
        </p:nvSpPr>
        <p:spPr>
          <a:xfrm>
            <a:off x="6495068" y="1357460"/>
            <a:ext cx="5316718" cy="4524315"/>
          </a:xfrm>
          <a:prstGeom prst="rect">
            <a:avLst/>
          </a:prstGeom>
          <a:noFill/>
        </p:spPr>
        <p:txBody>
          <a:bodyPr wrap="square" rtlCol="0">
            <a:spAutoFit/>
          </a:bodyPr>
          <a:lstStyle/>
          <a:p>
            <a:r>
              <a:rPr lang="en-US" dirty="0"/>
              <a:t>Then it reverses the direction immediately without going all the way to the end of the disk.</a:t>
            </a:r>
          </a:p>
          <a:p>
            <a:endParaRPr lang="en-US" dirty="0"/>
          </a:p>
          <a:p>
            <a:endParaRPr lang="en-US" dirty="0"/>
          </a:p>
          <a:p>
            <a:endParaRPr lang="en-US" dirty="0"/>
          </a:p>
          <a:p>
            <a:endParaRPr lang="en-US" dirty="0"/>
          </a:p>
          <a:p>
            <a:endParaRPr lang="en-US" dirty="0"/>
          </a:p>
          <a:p>
            <a:endParaRPr lang="en-US" dirty="0"/>
          </a:p>
          <a:p>
            <a:endParaRPr lang="en-US" dirty="0"/>
          </a:p>
          <a:p>
            <a:r>
              <a:rPr lang="en-US" sz="1800" kern="100" dirty="0">
                <a:effectLst/>
                <a:latin typeface="Calibri" panose="020F0502020204030204" pitchFamily="34" charset="0"/>
                <a:ea typeface="Times New Roman" panose="02020603050405020304" pitchFamily="18" charset="0"/>
                <a:cs typeface="Arial" panose="020B0604020202020204" pitchFamily="34" charset="0"/>
              </a:rPr>
              <a:t>Disadvantages:</a:t>
            </a:r>
          </a:p>
          <a:p>
            <a:endParaRPr lang="en-US" dirty="0"/>
          </a:p>
          <a:p>
            <a:r>
              <a:rPr lang="en-US" sz="1800" kern="100" dirty="0">
                <a:effectLst/>
                <a:latin typeface="Calibri" panose="020F0502020204030204" pitchFamily="34" charset="0"/>
                <a:ea typeface="Times New Roman" panose="02020603050405020304" pitchFamily="18" charset="0"/>
                <a:cs typeface="Arial" panose="020B0604020202020204" pitchFamily="34" charset="0"/>
              </a:rPr>
              <a:t>There is a cost associated with finding the end requests in C-LOOK.</a:t>
            </a:r>
          </a:p>
          <a:p>
            <a:endParaRPr lang="en-US" dirty="0"/>
          </a:p>
          <a:p>
            <a:endParaRPr lang="en-US" dirty="0"/>
          </a:p>
          <a:p>
            <a:endParaRPr lang="en-US" dirty="0"/>
          </a:p>
        </p:txBody>
      </p:sp>
    </p:spTree>
    <p:extLst>
      <p:ext uri="{BB962C8B-B14F-4D97-AF65-F5344CB8AC3E}">
        <p14:creationId xmlns:p14="http://schemas.microsoft.com/office/powerpoint/2010/main" val="4092891550"/>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C42049-1689-0AAD-53BC-ADD5F2B9BD89}"/>
              </a:ext>
            </a:extLst>
          </p:cNvPr>
          <p:cNvSpPr>
            <a:spLocks noGrp="1"/>
          </p:cNvSpPr>
          <p:nvPr>
            <p:ph type="title"/>
          </p:nvPr>
        </p:nvSpPr>
        <p:spPr>
          <a:xfrm>
            <a:off x="1171074" y="1396686"/>
            <a:ext cx="3240506" cy="4064628"/>
          </a:xfrm>
        </p:spPr>
        <p:txBody>
          <a:bodyPr>
            <a:normAutofit/>
          </a:bodyPr>
          <a:lstStyle/>
          <a:p>
            <a:pPr algn="ctr"/>
            <a:r>
              <a:rPr lang="en-US" sz="3600" b="1" kern="100" dirty="0">
                <a:solidFill>
                  <a:srgbClr val="FFFFFF"/>
                </a:solidFill>
                <a:effectLst/>
                <a:latin typeface="Liberation Serif"/>
                <a:ea typeface="Noto Sans CJK SC"/>
                <a:cs typeface="Lohit Devanagari"/>
              </a:rPr>
              <a:t>New algorithm </a:t>
            </a:r>
            <a:r>
              <a:rPr lang="en-US" b="1" kern="100" dirty="0">
                <a:solidFill>
                  <a:srgbClr val="FFFFFF"/>
                </a:solidFill>
                <a:effectLst/>
                <a:latin typeface="Liberation Serif"/>
                <a:ea typeface="Noto Sans CJK SC"/>
                <a:cs typeface="Lohit Devanagari"/>
              </a:rPr>
              <a:t>IFCFS</a:t>
            </a:r>
            <a:endParaRPr lang="en-US" b="1" dirty="0">
              <a:solidFill>
                <a:srgbClr val="FFFFFF"/>
              </a:solidFill>
            </a:endParaRPr>
          </a:p>
        </p:txBody>
      </p:sp>
      <p:sp>
        <p:nvSpPr>
          <p:cNvPr id="25" name="Arc 24">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5013DD0-AF43-B71E-09E0-E09AD90FEA7B}"/>
              </a:ext>
            </a:extLst>
          </p:cNvPr>
          <p:cNvSpPr>
            <a:spLocks noGrp="1"/>
          </p:cNvSpPr>
          <p:nvPr>
            <p:ph idx="1"/>
          </p:nvPr>
        </p:nvSpPr>
        <p:spPr>
          <a:xfrm>
            <a:off x="5370153" y="1526033"/>
            <a:ext cx="5536397" cy="3935281"/>
          </a:xfrm>
        </p:spPr>
        <p:txBody>
          <a:bodyPr>
            <a:normAutofit/>
          </a:bodyPr>
          <a:lstStyle/>
          <a:p>
            <a:pPr marL="0" indent="0">
              <a:buNone/>
            </a:pPr>
            <a:r>
              <a:rPr lang="en-US" sz="2200"/>
              <a:t>The disc head is moved by IFCFS to satisfy the initial I/O request. If there are any requests waiting from the current disc head position to the first request, they will be served on the way to serving the first request. The disc head will shift to the next request in the queue after serving the initial request and any requests that were served along the way. If there are any requests waiting from the current disc head position to the next waiting request, they will be serviced along the way. </a:t>
            </a:r>
          </a:p>
        </p:txBody>
      </p:sp>
    </p:spTree>
    <p:extLst>
      <p:ext uri="{BB962C8B-B14F-4D97-AF65-F5344CB8AC3E}">
        <p14:creationId xmlns:p14="http://schemas.microsoft.com/office/powerpoint/2010/main" val="414649026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C42049-1689-0AAD-53BC-ADD5F2B9BD89}"/>
              </a:ext>
            </a:extLst>
          </p:cNvPr>
          <p:cNvSpPr>
            <a:spLocks noGrp="1"/>
          </p:cNvSpPr>
          <p:nvPr>
            <p:ph type="title"/>
          </p:nvPr>
        </p:nvSpPr>
        <p:spPr>
          <a:xfrm>
            <a:off x="1171074" y="1396686"/>
            <a:ext cx="3240506" cy="4064628"/>
          </a:xfrm>
        </p:spPr>
        <p:txBody>
          <a:bodyPr vert="horz" lIns="91440" tIns="45720" rIns="91440" bIns="45720" rtlCol="0" anchor="ctr">
            <a:normAutofit/>
          </a:bodyPr>
          <a:lstStyle/>
          <a:p>
            <a:pPr algn="ctr"/>
            <a:r>
              <a:rPr lang="en-US" sz="3600" b="1" kern="1200" dirty="0">
                <a:solidFill>
                  <a:srgbClr val="FFFFFF"/>
                </a:solidFill>
                <a:effectLst/>
                <a:latin typeface="Liberation Serif"/>
              </a:rPr>
              <a:t>New algorithm </a:t>
            </a:r>
            <a:r>
              <a:rPr lang="en-US" b="1" kern="1200" dirty="0">
                <a:solidFill>
                  <a:srgbClr val="FFFFFF"/>
                </a:solidFill>
                <a:effectLst/>
                <a:latin typeface="Liberation Serif"/>
              </a:rPr>
              <a:t>HDSA</a:t>
            </a:r>
            <a:endParaRPr lang="en-US" b="1" kern="1200" dirty="0">
              <a:solidFill>
                <a:srgbClr val="FFFFFF"/>
              </a:solidFill>
              <a:latin typeface="Liberation Serif"/>
            </a:endParaRPr>
          </a:p>
        </p:txBody>
      </p:sp>
      <p:sp>
        <p:nvSpPr>
          <p:cNvPr id="25" name="Arc 24">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1" name="Content Placeholder 2">
            <a:extLst>
              <a:ext uri="{FF2B5EF4-FFF2-40B4-BE49-F238E27FC236}">
                <a16:creationId xmlns:a16="http://schemas.microsoft.com/office/drawing/2014/main" id="{69876925-85DB-79B7-A004-081678C01126}"/>
              </a:ext>
            </a:extLst>
          </p:cNvPr>
          <p:cNvSpPr txBox="1">
            <a:spLocks/>
          </p:cNvSpPr>
          <p:nvPr/>
        </p:nvSpPr>
        <p:spPr>
          <a:xfrm>
            <a:off x="5370153" y="1526033"/>
            <a:ext cx="5536397" cy="39352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sz="1800" dirty="0"/>
              <a:t>First, the service request queue is divided into two new queues P and Q. The first queue P contains requests that are lower than the initial disk head position h; while the second queue Q contains requests that are greater than initial disk head position h. Next, the absolute difference between h and the lowest track request n of disk queue P and absolute difference between h and the highest track request m of disk queue Q, are calculated as x and y respectively. If x &gt; y, then scanning begins in disk request queue Q, servicing the requests using SSTF, then serves the requests in queue P using SSTF as well. Otherwise, if x &lt; y then disk request queue P takes the lead, and servicing operations begin immediately on the other request queue Q after P has been completed. </a:t>
            </a:r>
          </a:p>
        </p:txBody>
      </p:sp>
    </p:spTree>
    <p:extLst>
      <p:ext uri="{BB962C8B-B14F-4D97-AF65-F5344CB8AC3E}">
        <p14:creationId xmlns:p14="http://schemas.microsoft.com/office/powerpoint/2010/main" val="51210534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C42049-1689-0AAD-53BC-ADD5F2B9BD89}"/>
              </a:ext>
            </a:extLst>
          </p:cNvPr>
          <p:cNvSpPr>
            <a:spLocks noGrp="1"/>
          </p:cNvSpPr>
          <p:nvPr>
            <p:ph type="title"/>
          </p:nvPr>
        </p:nvSpPr>
        <p:spPr>
          <a:xfrm>
            <a:off x="1171074" y="1396686"/>
            <a:ext cx="3240506" cy="4064628"/>
          </a:xfrm>
        </p:spPr>
        <p:txBody>
          <a:bodyPr vert="horz" lIns="91440" tIns="45720" rIns="91440" bIns="45720" rtlCol="0" anchor="ctr">
            <a:normAutofit/>
          </a:bodyPr>
          <a:lstStyle/>
          <a:p>
            <a:pPr algn="ctr"/>
            <a:r>
              <a:rPr lang="en-US" sz="3600" b="1" kern="1200" dirty="0">
                <a:solidFill>
                  <a:srgbClr val="FFFFFF"/>
                </a:solidFill>
                <a:effectLst/>
                <a:latin typeface="Liberation Serif"/>
              </a:rPr>
              <a:t>New algorithm </a:t>
            </a:r>
            <a:r>
              <a:rPr lang="en-US" b="1" kern="1200" dirty="0">
                <a:solidFill>
                  <a:srgbClr val="FFFFFF"/>
                </a:solidFill>
                <a:effectLst/>
                <a:latin typeface="Liberation Serif"/>
              </a:rPr>
              <a:t>SMCC</a:t>
            </a:r>
            <a:endParaRPr lang="en-US" b="1" kern="1200" dirty="0">
              <a:solidFill>
                <a:srgbClr val="FFFFFF"/>
              </a:solidFill>
              <a:latin typeface="Liberation Serif"/>
            </a:endParaRPr>
          </a:p>
        </p:txBody>
      </p:sp>
      <p:sp>
        <p:nvSpPr>
          <p:cNvPr id="25" name="Arc 24">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1" name="Content Placeholder 2">
            <a:extLst>
              <a:ext uri="{FF2B5EF4-FFF2-40B4-BE49-F238E27FC236}">
                <a16:creationId xmlns:a16="http://schemas.microsoft.com/office/drawing/2014/main" id="{00B9CC15-AF96-1006-273A-8ED418EFA4EF}"/>
              </a:ext>
            </a:extLst>
          </p:cNvPr>
          <p:cNvSpPr txBox="1">
            <a:spLocks/>
          </p:cNvSpPr>
          <p:nvPr/>
        </p:nvSpPr>
        <p:spPr>
          <a:xfrm>
            <a:off x="5370153" y="1526033"/>
            <a:ext cx="5536397" cy="39352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sz="2000"/>
              <a:t>The algorithm begins by sorting the requests in ascending order, and then extracts the midway request from the sorted queue. The algorithm then compares the current head pointer against the request for the midpoint. If the current head pointer is less than the midpoint request, the algorithm will service each request starting with the first and ending with the last in the sorted list. Otherwise, it will serve the requests from the last request until we reach the first request in the sorted list. Finally, we will calculate the total number of head movement and average seek time. </a:t>
            </a:r>
          </a:p>
        </p:txBody>
      </p:sp>
    </p:spTree>
    <p:extLst>
      <p:ext uri="{BB962C8B-B14F-4D97-AF65-F5344CB8AC3E}">
        <p14:creationId xmlns:p14="http://schemas.microsoft.com/office/powerpoint/2010/main" val="20754800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04D9DA-6FC3-1463-EB4F-7241FD09E811}"/>
              </a:ext>
            </a:extLst>
          </p:cNvPr>
          <p:cNvSpPr>
            <a:spLocks noGrp="1"/>
          </p:cNvSpPr>
          <p:nvPr>
            <p:ph type="title"/>
          </p:nvPr>
        </p:nvSpPr>
        <p:spPr>
          <a:xfrm>
            <a:off x="686834" y="1153572"/>
            <a:ext cx="3200400" cy="4461163"/>
          </a:xfrm>
        </p:spPr>
        <p:txBody>
          <a:bodyPr>
            <a:normAutofit/>
          </a:bodyPr>
          <a:lstStyle/>
          <a:p>
            <a:r>
              <a:rPr lang="en-US" b="1">
                <a:solidFill>
                  <a:srgbClr val="FFFFFF"/>
                </a:solidFill>
              </a:rPr>
              <a:t>Methodology</a:t>
            </a:r>
          </a:p>
        </p:txBody>
      </p:sp>
      <p:sp>
        <p:nvSpPr>
          <p:cNvPr id="31" name="Arc 2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9E7854F-9E94-075B-EAE2-1EE8536B191D}"/>
              </a:ext>
            </a:extLst>
          </p:cNvPr>
          <p:cNvSpPr>
            <a:spLocks noGrp="1"/>
          </p:cNvSpPr>
          <p:nvPr>
            <p:ph idx="1"/>
          </p:nvPr>
        </p:nvSpPr>
        <p:spPr>
          <a:xfrm>
            <a:off x="4447308" y="591344"/>
            <a:ext cx="6906491" cy="5585619"/>
          </a:xfrm>
        </p:spPr>
        <p:txBody>
          <a:bodyPr anchor="ctr">
            <a:normAutofit/>
          </a:bodyPr>
          <a:lstStyle/>
          <a:p>
            <a:pPr marL="0" indent="0">
              <a:buNone/>
            </a:pPr>
            <a:r>
              <a:rPr lang="en-US" dirty="0"/>
              <a:t>We have written the code of all nine algorithms mentioned above in </a:t>
            </a:r>
            <a:r>
              <a:rPr lang="en-US" dirty="0" err="1"/>
              <a:t>c++</a:t>
            </a:r>
            <a:r>
              <a:rPr lang="en-US" dirty="0"/>
              <a:t> programming language. Next, we ran the program on six cases randomly. The program serviced them and calculated the total seek time according to each of the algorithms. Finally, we compared the results between all algorithms in all six cases in terms of total seek time. </a:t>
            </a:r>
          </a:p>
        </p:txBody>
      </p:sp>
    </p:spTree>
    <p:extLst>
      <p:ext uri="{BB962C8B-B14F-4D97-AF65-F5344CB8AC3E}">
        <p14:creationId xmlns:p14="http://schemas.microsoft.com/office/powerpoint/2010/main" val="1737647327"/>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TM04033917[[fn=Berlin]]</Template>
  <TotalTime>254</TotalTime>
  <Words>1569</Words>
  <Application>Microsoft Office PowerPoint</Application>
  <PresentationFormat>Widescreen</PresentationFormat>
  <Paragraphs>167</Paragraphs>
  <Slides>24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Amasis MT Pro Black</vt:lpstr>
      <vt:lpstr>Arial</vt:lpstr>
      <vt:lpstr>Calibri</vt:lpstr>
      <vt:lpstr>Calibri Light</vt:lpstr>
      <vt:lpstr>Liberation Serif</vt:lpstr>
      <vt:lpstr>Times New Roman</vt:lpstr>
      <vt:lpstr>Office Theme</vt:lpstr>
      <vt:lpstr>Retrospect</vt:lpstr>
      <vt:lpstr>Comparison Between Disk Scheduling Algorithms</vt:lpstr>
      <vt:lpstr>Introduction </vt:lpstr>
      <vt:lpstr>PowerPoint Presentation</vt:lpstr>
      <vt:lpstr>PowerPoint Presentation</vt:lpstr>
      <vt:lpstr>PowerPoint Presentation</vt:lpstr>
      <vt:lpstr>New algorithm IFCFS</vt:lpstr>
      <vt:lpstr>New algorithm HDSA</vt:lpstr>
      <vt:lpstr>New algorithm SMCC</vt:lpstr>
      <vt:lpstr>Methodology</vt:lpstr>
      <vt:lpstr>Output sample</vt:lpstr>
      <vt:lpstr>Case 1 </vt:lpstr>
      <vt:lpstr>PowerPoint Presentation</vt:lpstr>
      <vt:lpstr>Case 2</vt:lpstr>
      <vt:lpstr>PowerPoint Presentation</vt:lpstr>
      <vt:lpstr>Case 3</vt:lpstr>
      <vt:lpstr>PowerPoint Presentation</vt:lpstr>
      <vt:lpstr>Case 4</vt:lpstr>
      <vt:lpstr>PowerPoint Presentation</vt:lpstr>
      <vt:lpstr>Case 5</vt:lpstr>
      <vt:lpstr>PowerPoint Presentation</vt:lpstr>
      <vt:lpstr>Case 6</vt:lpstr>
      <vt:lpstr>PowerPoint Presentation</vt:lpstr>
      <vt:lpstr>Results and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Between Disk Scheduling Algorithms</dc:title>
  <dc:creator>Youssef Mohamed Ali Ismail</dc:creator>
  <cp:lastModifiedBy>Bola Nader Nader</cp:lastModifiedBy>
  <cp:revision>14</cp:revision>
  <dcterms:created xsi:type="dcterms:W3CDTF">2022-06-08T17:53:23Z</dcterms:created>
  <dcterms:modified xsi:type="dcterms:W3CDTF">2023-05-24T12:24:09Z</dcterms:modified>
</cp:coreProperties>
</file>