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9" r:id="rId1"/>
  </p:sldMasterIdLst>
  <p:sldIdLst>
    <p:sldId id="281" r:id="rId2"/>
    <p:sldId id="276" r:id="rId3"/>
    <p:sldId id="257" r:id="rId4"/>
    <p:sldId id="277" r:id="rId5"/>
    <p:sldId id="258" r:id="rId6"/>
    <p:sldId id="278" r:id="rId7"/>
    <p:sldId id="259" r:id="rId8"/>
    <p:sldId id="279" r:id="rId9"/>
    <p:sldId id="280" r:id="rId10"/>
    <p:sldId id="260"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FBC599A7-FE38-439B-9CF8-CA2298552567}" type="datetimeFigureOut">
              <a:rPr lang="ar-EG" smtClean="0"/>
              <a:t>27/11/1442</a:t>
            </a:fld>
            <a:endParaRPr lang="ar-EG"/>
          </a:p>
        </p:txBody>
      </p:sp>
      <p:sp>
        <p:nvSpPr>
          <p:cNvPr id="5" name="Footer Placeholder 4"/>
          <p:cNvSpPr>
            <a:spLocks noGrp="1"/>
          </p:cNvSpPr>
          <p:nvPr>
            <p:ph type="ftr" sz="quarter" idx="11"/>
          </p:nvPr>
        </p:nvSpPr>
        <p:spPr>
          <a:xfrm>
            <a:off x="914400" y="4323846"/>
            <a:ext cx="4880610" cy="365125"/>
          </a:xfrm>
        </p:spPr>
        <p:txBody>
          <a:bodyPr/>
          <a:lstStyle/>
          <a:p>
            <a:endParaRPr lang="ar-EG"/>
          </a:p>
        </p:txBody>
      </p:sp>
      <p:sp>
        <p:nvSpPr>
          <p:cNvPr id="6" name="Slide Number Placeholder 5"/>
          <p:cNvSpPr>
            <a:spLocks noGrp="1"/>
          </p:cNvSpPr>
          <p:nvPr>
            <p:ph type="sldNum" sz="quarter" idx="12"/>
          </p:nvPr>
        </p:nvSpPr>
        <p:spPr>
          <a:xfrm>
            <a:off x="6057900" y="1430867"/>
            <a:ext cx="2171700" cy="365125"/>
          </a:xfrm>
        </p:spPr>
        <p:txBody>
          <a:bodyPr/>
          <a:lstStyle/>
          <a:p>
            <a:fld id="{DCA7AAB1-E61D-469F-9E73-3F24AF921C0C}" type="slidenum">
              <a:rPr lang="ar-EG" smtClean="0"/>
              <a:t>‹#›</a:t>
            </a:fld>
            <a:endParaRPr lang="ar-EG"/>
          </a:p>
        </p:txBody>
      </p:sp>
    </p:spTree>
    <p:extLst>
      <p:ext uri="{BB962C8B-B14F-4D97-AF65-F5344CB8AC3E}">
        <p14:creationId xmlns:p14="http://schemas.microsoft.com/office/powerpoint/2010/main" val="338065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C599A7-FE38-439B-9CF8-CA2298552567}" type="datetimeFigureOut">
              <a:rPr lang="ar-EG" smtClean="0"/>
              <a:t>27/11/1442</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CA7AAB1-E61D-469F-9E73-3F24AF921C0C}" type="slidenum">
              <a:rPr lang="ar-EG" smtClean="0"/>
              <a:t>‹#›</a:t>
            </a:fld>
            <a:endParaRPr lang="ar-EG"/>
          </a:p>
        </p:txBody>
      </p:sp>
    </p:spTree>
    <p:extLst>
      <p:ext uri="{BB962C8B-B14F-4D97-AF65-F5344CB8AC3E}">
        <p14:creationId xmlns:p14="http://schemas.microsoft.com/office/powerpoint/2010/main" val="301246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FBC599A7-FE38-439B-9CF8-CA2298552567}" type="datetimeFigureOut">
              <a:rPr lang="ar-EG" smtClean="0"/>
              <a:t>27/11/1442</a:t>
            </a:fld>
            <a:endParaRPr lang="ar-EG"/>
          </a:p>
        </p:txBody>
      </p:sp>
      <p:sp>
        <p:nvSpPr>
          <p:cNvPr id="6" name="Footer Placeholder 5"/>
          <p:cNvSpPr>
            <a:spLocks noGrp="1"/>
          </p:cNvSpPr>
          <p:nvPr>
            <p:ph type="ftr" sz="quarter" idx="11"/>
          </p:nvPr>
        </p:nvSpPr>
        <p:spPr>
          <a:xfrm>
            <a:off x="594360" y="381001"/>
            <a:ext cx="4830656" cy="365125"/>
          </a:xfrm>
        </p:spPr>
        <p:txBody>
          <a:bodyPr/>
          <a:lstStyle/>
          <a:p>
            <a:endParaRPr lang="ar-EG"/>
          </a:p>
        </p:txBody>
      </p:sp>
      <p:sp>
        <p:nvSpPr>
          <p:cNvPr id="7" name="Slide Number Placeholder 6"/>
          <p:cNvSpPr>
            <a:spLocks noGrp="1"/>
          </p:cNvSpPr>
          <p:nvPr>
            <p:ph type="sldNum" sz="quarter" idx="12"/>
          </p:nvPr>
        </p:nvSpPr>
        <p:spPr>
          <a:xfrm>
            <a:off x="7882466" y="381001"/>
            <a:ext cx="667174" cy="365125"/>
          </a:xfrm>
        </p:spPr>
        <p:txBody>
          <a:bodyPr/>
          <a:lstStyle/>
          <a:p>
            <a:fld id="{DCA7AAB1-E61D-469F-9E73-3F24AF921C0C}" type="slidenum">
              <a:rPr lang="ar-EG" smtClean="0"/>
              <a:t>‹#›</a:t>
            </a:fld>
            <a:endParaRPr lang="ar-EG"/>
          </a:p>
        </p:txBody>
      </p:sp>
    </p:spTree>
    <p:extLst>
      <p:ext uri="{BB962C8B-B14F-4D97-AF65-F5344CB8AC3E}">
        <p14:creationId xmlns:p14="http://schemas.microsoft.com/office/powerpoint/2010/main" val="1099757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FBC599A7-FE38-439B-9CF8-CA2298552567}" type="datetimeFigureOut">
              <a:rPr lang="ar-EG" smtClean="0"/>
              <a:t>27/11/1442</a:t>
            </a:fld>
            <a:endParaRPr lang="ar-EG"/>
          </a:p>
        </p:txBody>
      </p:sp>
      <p:sp>
        <p:nvSpPr>
          <p:cNvPr id="6" name="Footer Placeholder 5"/>
          <p:cNvSpPr>
            <a:spLocks noGrp="1"/>
          </p:cNvSpPr>
          <p:nvPr>
            <p:ph type="ftr" sz="quarter" idx="11"/>
          </p:nvPr>
        </p:nvSpPr>
        <p:spPr>
          <a:xfrm>
            <a:off x="594360" y="379438"/>
            <a:ext cx="4830656" cy="365125"/>
          </a:xfrm>
        </p:spPr>
        <p:txBody>
          <a:bodyPr/>
          <a:lstStyle/>
          <a:p>
            <a:endParaRPr lang="ar-EG"/>
          </a:p>
        </p:txBody>
      </p:sp>
      <p:sp>
        <p:nvSpPr>
          <p:cNvPr id="7" name="Slide Number Placeholder 6"/>
          <p:cNvSpPr>
            <a:spLocks noGrp="1"/>
          </p:cNvSpPr>
          <p:nvPr>
            <p:ph type="sldNum" sz="quarter" idx="12"/>
          </p:nvPr>
        </p:nvSpPr>
        <p:spPr>
          <a:xfrm>
            <a:off x="7882466" y="381001"/>
            <a:ext cx="667174" cy="365125"/>
          </a:xfrm>
        </p:spPr>
        <p:txBody>
          <a:bodyPr/>
          <a:lstStyle/>
          <a:p>
            <a:fld id="{DCA7AAB1-E61D-469F-9E73-3F24AF921C0C}" type="slidenum">
              <a:rPr lang="ar-EG" smtClean="0"/>
              <a:t>‹#›</a:t>
            </a:fld>
            <a:endParaRPr lang="ar-EG"/>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8897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FBC599A7-FE38-439B-9CF8-CA2298552567}" type="datetimeFigureOut">
              <a:rPr lang="ar-EG" smtClean="0"/>
              <a:t>27/11/1442</a:t>
            </a:fld>
            <a:endParaRPr lang="ar-EG"/>
          </a:p>
        </p:txBody>
      </p:sp>
      <p:sp>
        <p:nvSpPr>
          <p:cNvPr id="6" name="Footer Placeholder 5"/>
          <p:cNvSpPr>
            <a:spLocks noGrp="1"/>
          </p:cNvSpPr>
          <p:nvPr>
            <p:ph type="ftr" sz="quarter" idx="11"/>
          </p:nvPr>
        </p:nvSpPr>
        <p:spPr>
          <a:xfrm>
            <a:off x="594360" y="378884"/>
            <a:ext cx="4830656" cy="365125"/>
          </a:xfrm>
        </p:spPr>
        <p:txBody>
          <a:bodyPr/>
          <a:lstStyle/>
          <a:p>
            <a:endParaRPr lang="ar-EG"/>
          </a:p>
        </p:txBody>
      </p:sp>
      <p:sp>
        <p:nvSpPr>
          <p:cNvPr id="7" name="Slide Number Placeholder 6"/>
          <p:cNvSpPr>
            <a:spLocks noGrp="1"/>
          </p:cNvSpPr>
          <p:nvPr>
            <p:ph type="sldNum" sz="quarter" idx="12"/>
          </p:nvPr>
        </p:nvSpPr>
        <p:spPr>
          <a:xfrm>
            <a:off x="7882466" y="381001"/>
            <a:ext cx="667174" cy="365125"/>
          </a:xfrm>
        </p:spPr>
        <p:txBody>
          <a:bodyPr/>
          <a:lstStyle/>
          <a:p>
            <a:fld id="{DCA7AAB1-E61D-469F-9E73-3F24AF921C0C}" type="slidenum">
              <a:rPr lang="ar-EG" smtClean="0"/>
              <a:t>‹#›</a:t>
            </a:fld>
            <a:endParaRPr lang="ar-EG"/>
          </a:p>
        </p:txBody>
      </p:sp>
    </p:spTree>
    <p:extLst>
      <p:ext uri="{BB962C8B-B14F-4D97-AF65-F5344CB8AC3E}">
        <p14:creationId xmlns:p14="http://schemas.microsoft.com/office/powerpoint/2010/main" val="3124056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C599A7-FE38-439B-9CF8-CA2298552567}" type="datetimeFigureOut">
              <a:rPr lang="ar-EG" smtClean="0"/>
              <a:t>27/11/1442</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DCA7AAB1-E61D-469F-9E73-3F24AF921C0C}" type="slidenum">
              <a:rPr lang="ar-EG" smtClean="0"/>
              <a:t>‹#›</a:t>
            </a:fld>
            <a:endParaRPr lang="ar-EG"/>
          </a:p>
        </p:txBody>
      </p:sp>
    </p:spTree>
    <p:extLst>
      <p:ext uri="{BB962C8B-B14F-4D97-AF65-F5344CB8AC3E}">
        <p14:creationId xmlns:p14="http://schemas.microsoft.com/office/powerpoint/2010/main" val="54823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C599A7-FE38-439B-9CF8-CA2298552567}" type="datetimeFigureOut">
              <a:rPr lang="ar-EG" smtClean="0"/>
              <a:t>27/11/1442</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DCA7AAB1-E61D-469F-9E73-3F24AF921C0C}" type="slidenum">
              <a:rPr lang="ar-EG" smtClean="0"/>
              <a:t>‹#›</a:t>
            </a:fld>
            <a:endParaRPr lang="ar-EG"/>
          </a:p>
        </p:txBody>
      </p:sp>
    </p:spTree>
    <p:extLst>
      <p:ext uri="{BB962C8B-B14F-4D97-AF65-F5344CB8AC3E}">
        <p14:creationId xmlns:p14="http://schemas.microsoft.com/office/powerpoint/2010/main" val="4007748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599A7-FE38-439B-9CF8-CA2298552567}" type="datetimeFigureOut">
              <a:rPr lang="ar-EG" smtClean="0"/>
              <a:t>27/11/1442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CA7AAB1-E61D-469F-9E73-3F24AF921C0C}" type="slidenum">
              <a:rPr lang="ar-EG" smtClean="0"/>
              <a:t>‹#›</a:t>
            </a:fld>
            <a:endParaRPr lang="ar-EG"/>
          </a:p>
        </p:txBody>
      </p:sp>
    </p:spTree>
    <p:extLst>
      <p:ext uri="{BB962C8B-B14F-4D97-AF65-F5344CB8AC3E}">
        <p14:creationId xmlns:p14="http://schemas.microsoft.com/office/powerpoint/2010/main" val="17247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FBC599A7-FE38-439B-9CF8-CA2298552567}" type="datetimeFigureOut">
              <a:rPr lang="ar-EG" smtClean="0"/>
              <a:t>27/11/1442</a:t>
            </a:fld>
            <a:endParaRPr lang="ar-EG"/>
          </a:p>
        </p:txBody>
      </p:sp>
      <p:sp>
        <p:nvSpPr>
          <p:cNvPr id="5" name="Footer Placeholder 4"/>
          <p:cNvSpPr>
            <a:spLocks noGrp="1"/>
          </p:cNvSpPr>
          <p:nvPr>
            <p:ph type="ftr" sz="quarter" idx="11"/>
          </p:nvPr>
        </p:nvSpPr>
        <p:spPr>
          <a:xfrm>
            <a:off x="594360" y="381001"/>
            <a:ext cx="4830656" cy="365125"/>
          </a:xfrm>
        </p:spPr>
        <p:txBody>
          <a:bodyPr/>
          <a:lstStyle/>
          <a:p>
            <a:endParaRPr lang="ar-EG"/>
          </a:p>
        </p:txBody>
      </p:sp>
      <p:sp>
        <p:nvSpPr>
          <p:cNvPr id="6" name="Slide Number Placeholder 5"/>
          <p:cNvSpPr>
            <a:spLocks noGrp="1"/>
          </p:cNvSpPr>
          <p:nvPr>
            <p:ph type="sldNum" sz="quarter" idx="12"/>
          </p:nvPr>
        </p:nvSpPr>
        <p:spPr>
          <a:xfrm>
            <a:off x="7882466" y="381001"/>
            <a:ext cx="667174" cy="365125"/>
          </a:xfrm>
        </p:spPr>
        <p:txBody>
          <a:bodyPr/>
          <a:lstStyle/>
          <a:p>
            <a:fld id="{DCA7AAB1-E61D-469F-9E73-3F24AF921C0C}" type="slidenum">
              <a:rPr lang="ar-EG" smtClean="0"/>
              <a:t>‹#›</a:t>
            </a:fld>
            <a:endParaRPr lang="ar-EG"/>
          </a:p>
        </p:txBody>
      </p:sp>
    </p:spTree>
    <p:extLst>
      <p:ext uri="{BB962C8B-B14F-4D97-AF65-F5344CB8AC3E}">
        <p14:creationId xmlns:p14="http://schemas.microsoft.com/office/powerpoint/2010/main" val="233272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599A7-FE38-439B-9CF8-CA2298552567}" type="datetimeFigureOut">
              <a:rPr lang="ar-EG" smtClean="0"/>
              <a:t>27/11/1442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CA7AAB1-E61D-469F-9E73-3F24AF921C0C}" type="slidenum">
              <a:rPr lang="ar-EG" smtClean="0"/>
              <a:t>‹#›</a:t>
            </a:fld>
            <a:endParaRPr lang="ar-EG"/>
          </a:p>
        </p:txBody>
      </p:sp>
    </p:spTree>
    <p:extLst>
      <p:ext uri="{BB962C8B-B14F-4D97-AF65-F5344CB8AC3E}">
        <p14:creationId xmlns:p14="http://schemas.microsoft.com/office/powerpoint/2010/main" val="415063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FBC599A7-FE38-439B-9CF8-CA2298552567}" type="datetimeFigureOut">
              <a:rPr lang="ar-EG" smtClean="0"/>
              <a:t>27/11/1442</a:t>
            </a:fld>
            <a:endParaRPr lang="ar-EG"/>
          </a:p>
        </p:txBody>
      </p:sp>
      <p:sp>
        <p:nvSpPr>
          <p:cNvPr id="5" name="Footer Placeholder 4"/>
          <p:cNvSpPr>
            <a:spLocks noGrp="1"/>
          </p:cNvSpPr>
          <p:nvPr>
            <p:ph type="ftr" sz="quarter" idx="11"/>
          </p:nvPr>
        </p:nvSpPr>
        <p:spPr>
          <a:xfrm>
            <a:off x="594360" y="381001"/>
            <a:ext cx="4830656" cy="365125"/>
          </a:xfrm>
        </p:spPr>
        <p:txBody>
          <a:bodyPr/>
          <a:lstStyle/>
          <a:p>
            <a:endParaRPr lang="ar-EG"/>
          </a:p>
        </p:txBody>
      </p:sp>
      <p:sp>
        <p:nvSpPr>
          <p:cNvPr id="6" name="Slide Number Placeholder 5"/>
          <p:cNvSpPr>
            <a:spLocks noGrp="1"/>
          </p:cNvSpPr>
          <p:nvPr>
            <p:ph type="sldNum" sz="quarter" idx="12"/>
          </p:nvPr>
        </p:nvSpPr>
        <p:spPr>
          <a:xfrm>
            <a:off x="7882466" y="381001"/>
            <a:ext cx="667173" cy="365125"/>
          </a:xfrm>
        </p:spPr>
        <p:txBody>
          <a:bodyPr/>
          <a:lstStyle/>
          <a:p>
            <a:fld id="{DCA7AAB1-E61D-469F-9E73-3F24AF921C0C}" type="slidenum">
              <a:rPr lang="ar-EG" smtClean="0"/>
              <a:t>‹#›</a:t>
            </a:fld>
            <a:endParaRPr lang="ar-EG"/>
          </a:p>
        </p:txBody>
      </p:sp>
    </p:spTree>
    <p:extLst>
      <p:ext uri="{BB962C8B-B14F-4D97-AF65-F5344CB8AC3E}">
        <p14:creationId xmlns:p14="http://schemas.microsoft.com/office/powerpoint/2010/main" val="163249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C599A7-FE38-439B-9CF8-CA2298552567}" type="datetimeFigureOut">
              <a:rPr lang="ar-EG" smtClean="0"/>
              <a:t>27/11/1442</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CA7AAB1-E61D-469F-9E73-3F24AF921C0C}" type="slidenum">
              <a:rPr lang="ar-EG" smtClean="0"/>
              <a:t>‹#›</a:t>
            </a:fld>
            <a:endParaRPr lang="ar-EG"/>
          </a:p>
        </p:txBody>
      </p:sp>
    </p:spTree>
    <p:extLst>
      <p:ext uri="{BB962C8B-B14F-4D97-AF65-F5344CB8AC3E}">
        <p14:creationId xmlns:p14="http://schemas.microsoft.com/office/powerpoint/2010/main" val="355990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C599A7-FE38-439B-9CF8-CA2298552567}" type="datetimeFigureOut">
              <a:rPr lang="ar-EG" smtClean="0"/>
              <a:t>27/11/1442</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DCA7AAB1-E61D-469F-9E73-3F24AF921C0C}" type="slidenum">
              <a:rPr lang="ar-EG" smtClean="0"/>
              <a:t>‹#›</a:t>
            </a:fld>
            <a:endParaRPr lang="ar-EG"/>
          </a:p>
        </p:txBody>
      </p:sp>
    </p:spTree>
    <p:extLst>
      <p:ext uri="{BB962C8B-B14F-4D97-AF65-F5344CB8AC3E}">
        <p14:creationId xmlns:p14="http://schemas.microsoft.com/office/powerpoint/2010/main" val="285927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C599A7-FE38-439B-9CF8-CA2298552567}" type="datetimeFigureOut">
              <a:rPr lang="ar-EG" smtClean="0"/>
              <a:t>27/11/1442</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DCA7AAB1-E61D-469F-9E73-3F24AF921C0C}" type="slidenum">
              <a:rPr lang="ar-EG" smtClean="0"/>
              <a:t>‹#›</a:t>
            </a:fld>
            <a:endParaRPr lang="ar-EG"/>
          </a:p>
        </p:txBody>
      </p:sp>
    </p:spTree>
    <p:extLst>
      <p:ext uri="{BB962C8B-B14F-4D97-AF65-F5344CB8AC3E}">
        <p14:creationId xmlns:p14="http://schemas.microsoft.com/office/powerpoint/2010/main" val="410864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C599A7-FE38-439B-9CF8-CA2298552567}" type="datetimeFigureOut">
              <a:rPr lang="ar-EG" smtClean="0"/>
              <a:t>27/11/1442</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DCA7AAB1-E61D-469F-9E73-3F24AF921C0C}" type="slidenum">
              <a:rPr lang="ar-EG" smtClean="0"/>
              <a:t>‹#›</a:t>
            </a:fld>
            <a:endParaRPr lang="ar-EG"/>
          </a:p>
        </p:txBody>
      </p:sp>
    </p:spTree>
    <p:extLst>
      <p:ext uri="{BB962C8B-B14F-4D97-AF65-F5344CB8AC3E}">
        <p14:creationId xmlns:p14="http://schemas.microsoft.com/office/powerpoint/2010/main" val="257485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C599A7-FE38-439B-9CF8-CA2298552567}" type="datetimeFigureOut">
              <a:rPr lang="ar-EG" smtClean="0"/>
              <a:t>27/11/1442</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CA7AAB1-E61D-469F-9E73-3F24AF921C0C}" type="slidenum">
              <a:rPr lang="ar-EG" smtClean="0"/>
              <a:t>‹#›</a:t>
            </a:fld>
            <a:endParaRPr lang="ar-EG"/>
          </a:p>
        </p:txBody>
      </p:sp>
    </p:spTree>
    <p:extLst>
      <p:ext uri="{BB962C8B-B14F-4D97-AF65-F5344CB8AC3E}">
        <p14:creationId xmlns:p14="http://schemas.microsoft.com/office/powerpoint/2010/main" val="71251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C599A7-FE38-439B-9CF8-CA2298552567}" type="datetimeFigureOut">
              <a:rPr lang="ar-EG" smtClean="0"/>
              <a:t>27/11/1442</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CA7AAB1-E61D-469F-9E73-3F24AF921C0C}" type="slidenum">
              <a:rPr lang="ar-EG" smtClean="0"/>
              <a:t>‹#›</a:t>
            </a:fld>
            <a:endParaRPr lang="ar-EG"/>
          </a:p>
        </p:txBody>
      </p:sp>
    </p:spTree>
    <p:extLst>
      <p:ext uri="{BB962C8B-B14F-4D97-AF65-F5344CB8AC3E}">
        <p14:creationId xmlns:p14="http://schemas.microsoft.com/office/powerpoint/2010/main" val="72914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C599A7-FE38-439B-9CF8-CA2298552567}" type="datetimeFigureOut">
              <a:rPr lang="ar-EG" smtClean="0"/>
              <a:t>27/11/1442</a:t>
            </a:fld>
            <a:endParaRPr lang="ar-EG"/>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A7AAB1-E61D-469F-9E73-3F24AF921C0C}" type="slidenum">
              <a:rPr lang="ar-EG" smtClean="0"/>
              <a:t>‹#›</a:t>
            </a:fld>
            <a:endParaRPr lang="ar-EG"/>
          </a:p>
        </p:txBody>
      </p:sp>
    </p:spTree>
    <p:extLst>
      <p:ext uri="{BB962C8B-B14F-4D97-AF65-F5344CB8AC3E}">
        <p14:creationId xmlns:p14="http://schemas.microsoft.com/office/powerpoint/2010/main" val="170944845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556792"/>
            <a:ext cx="8424936" cy="2123658"/>
          </a:xfrm>
          <a:prstGeom prst="rect">
            <a:avLst/>
          </a:prstGeom>
          <a:noFill/>
        </p:spPr>
        <p:txBody>
          <a:bodyPr wrap="square" rtlCol="1">
            <a:spAutoFit/>
          </a:bodyPr>
          <a:lstStyle/>
          <a:p>
            <a:pPr algn="ctr" rtl="0"/>
            <a:r>
              <a:rPr lang="en-US" sz="6600" b="1" dirty="0"/>
              <a:t>Application E-learning management system</a:t>
            </a:r>
            <a:endParaRPr lang="ar-EG" sz="6600" b="1" dirty="0"/>
          </a:p>
        </p:txBody>
      </p:sp>
    </p:spTree>
    <p:extLst>
      <p:ext uri="{BB962C8B-B14F-4D97-AF65-F5344CB8AC3E}">
        <p14:creationId xmlns:p14="http://schemas.microsoft.com/office/powerpoint/2010/main" val="937420064"/>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715" y="116632"/>
            <a:ext cx="3209157" cy="1077218"/>
          </a:xfrm>
          <a:prstGeom prst="rect">
            <a:avLst/>
          </a:prstGeom>
          <a:noFill/>
        </p:spPr>
        <p:txBody>
          <a:bodyPr wrap="square" rtlCol="1">
            <a:spAutoFit/>
          </a:bodyPr>
          <a:lstStyle/>
          <a:p>
            <a:pPr marL="0" lvl="1" algn="l"/>
            <a:r>
              <a:rPr lang="en-US" sz="2800" b="1" dirty="0"/>
              <a:t>1-Open Application</a:t>
            </a:r>
          </a:p>
          <a:p>
            <a:pPr algn="ctr"/>
            <a:r>
              <a:rPr lang="en-US" sz="3600" b="1" dirty="0"/>
              <a:t> </a:t>
            </a:r>
            <a:endParaRPr lang="en-US" sz="36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32305"/>
            <a:ext cx="4403436" cy="6400800"/>
          </a:xfrm>
          <a:prstGeom prst="rect">
            <a:avLst/>
          </a:prstGeom>
          <a:noFill/>
          <a:ln>
            <a:noFill/>
          </a:ln>
        </p:spPr>
      </p:pic>
      <p:sp>
        <p:nvSpPr>
          <p:cNvPr id="6" name="TextBox 5"/>
          <p:cNvSpPr txBox="1"/>
          <p:nvPr/>
        </p:nvSpPr>
        <p:spPr>
          <a:xfrm>
            <a:off x="683568" y="5301208"/>
            <a:ext cx="3209157" cy="923330"/>
          </a:xfrm>
          <a:prstGeom prst="rect">
            <a:avLst/>
          </a:prstGeom>
          <a:noFill/>
        </p:spPr>
        <p:txBody>
          <a:bodyPr wrap="square" rtlCol="1">
            <a:spAutoFit/>
          </a:bodyPr>
          <a:lstStyle/>
          <a:p>
            <a:pPr algn="l" rtl="0"/>
            <a:r>
              <a:rPr lang="en-US" b="1" dirty="0"/>
              <a:t>Figer 15</a:t>
            </a:r>
          </a:p>
          <a:p>
            <a:pPr algn="ctr"/>
            <a:r>
              <a:rPr lang="en-US" sz="3600" b="1" dirty="0"/>
              <a:t> </a:t>
            </a:r>
            <a:endParaRPr lang="en-US" sz="3600" dirty="0"/>
          </a:p>
        </p:txBody>
      </p:sp>
    </p:spTree>
    <p:extLst>
      <p:ext uri="{BB962C8B-B14F-4D97-AF65-F5344CB8AC3E}">
        <p14:creationId xmlns:p14="http://schemas.microsoft.com/office/powerpoint/2010/main" val="34055600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32305"/>
            <a:ext cx="3672408" cy="1508105"/>
          </a:xfrm>
          <a:prstGeom prst="rect">
            <a:avLst/>
          </a:prstGeom>
          <a:noFill/>
        </p:spPr>
        <p:txBody>
          <a:bodyPr wrap="square" rtlCol="1">
            <a:spAutoFit/>
          </a:bodyPr>
          <a:lstStyle/>
          <a:p>
            <a:pPr lvl="1" algn="l" rtl="0"/>
            <a:r>
              <a:rPr lang="en-US" sz="2800" b="1" dirty="0"/>
              <a:t>2-Choose between doctor and student</a:t>
            </a:r>
          </a:p>
          <a:p>
            <a:pPr algn="l" rtl="0"/>
            <a:r>
              <a:rPr lang="en-US" sz="3600" b="1" dirty="0"/>
              <a:t> </a:t>
            </a:r>
            <a:endParaRPr lang="en-US" sz="3600" dirty="0"/>
          </a:p>
        </p:txBody>
      </p:sp>
      <p:sp>
        <p:nvSpPr>
          <p:cNvPr id="4" name="TextBox 3"/>
          <p:cNvSpPr txBox="1"/>
          <p:nvPr/>
        </p:nvSpPr>
        <p:spPr>
          <a:xfrm>
            <a:off x="683568" y="5301208"/>
            <a:ext cx="3209157" cy="923330"/>
          </a:xfrm>
          <a:prstGeom prst="rect">
            <a:avLst/>
          </a:prstGeom>
          <a:noFill/>
        </p:spPr>
        <p:txBody>
          <a:bodyPr wrap="square" rtlCol="1">
            <a:spAutoFit/>
          </a:bodyPr>
          <a:lstStyle/>
          <a:p>
            <a:pPr algn="l" rtl="0"/>
            <a:r>
              <a:rPr lang="en-US" b="1" dirty="0"/>
              <a:t>Figer 16</a:t>
            </a:r>
          </a:p>
          <a:p>
            <a:pPr algn="ctr"/>
            <a:r>
              <a:rPr lang="en-US" sz="3600" b="1" dirty="0"/>
              <a:t> </a:t>
            </a:r>
            <a:endParaRPr lang="en-US" sz="36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139952" y="55880"/>
            <a:ext cx="3115945" cy="6746240"/>
          </a:xfrm>
          <a:prstGeom prst="rect">
            <a:avLst/>
          </a:prstGeom>
          <a:noFill/>
          <a:ln>
            <a:noFill/>
          </a:ln>
        </p:spPr>
      </p:pic>
    </p:spTree>
    <p:extLst>
      <p:ext uri="{BB962C8B-B14F-4D97-AF65-F5344CB8AC3E}">
        <p14:creationId xmlns:p14="http://schemas.microsoft.com/office/powerpoint/2010/main" val="699111378"/>
      </p:ext>
    </p:extLst>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32305"/>
            <a:ext cx="3672408" cy="1200329"/>
          </a:xfrm>
          <a:prstGeom prst="rect">
            <a:avLst/>
          </a:prstGeom>
          <a:noFill/>
        </p:spPr>
        <p:txBody>
          <a:bodyPr wrap="square" rtlCol="1">
            <a:spAutoFit/>
          </a:bodyPr>
          <a:lstStyle/>
          <a:p>
            <a:pPr marL="0" lvl="1" algn="l" rtl="0"/>
            <a:r>
              <a:rPr lang="en-US" sz="3600" b="1" dirty="0"/>
              <a:t>3-Login screen</a:t>
            </a:r>
          </a:p>
          <a:p>
            <a:pPr algn="l" rtl="0"/>
            <a:r>
              <a:rPr lang="en-US" sz="3600" b="1" dirty="0"/>
              <a:t> </a:t>
            </a:r>
            <a:endParaRPr lang="en-US" sz="3600" dirty="0"/>
          </a:p>
        </p:txBody>
      </p:sp>
      <p:sp>
        <p:nvSpPr>
          <p:cNvPr id="4" name="TextBox 3"/>
          <p:cNvSpPr txBox="1"/>
          <p:nvPr/>
        </p:nvSpPr>
        <p:spPr>
          <a:xfrm>
            <a:off x="683568" y="5301208"/>
            <a:ext cx="3209157" cy="923330"/>
          </a:xfrm>
          <a:prstGeom prst="rect">
            <a:avLst/>
          </a:prstGeom>
          <a:noFill/>
        </p:spPr>
        <p:txBody>
          <a:bodyPr wrap="square" rtlCol="1">
            <a:spAutoFit/>
          </a:bodyPr>
          <a:lstStyle/>
          <a:p>
            <a:pPr algn="l" rtl="0"/>
            <a:r>
              <a:rPr lang="en-US" b="1" dirty="0"/>
              <a:t>Figer 17</a:t>
            </a:r>
          </a:p>
          <a:p>
            <a:pPr algn="ctr"/>
            <a:r>
              <a:rPr lang="en-US" sz="3600" b="1" dirty="0"/>
              <a:t> </a:t>
            </a:r>
            <a:endParaRPr lang="en-US" sz="36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32305"/>
            <a:ext cx="2948305" cy="6383020"/>
          </a:xfrm>
          <a:prstGeom prst="rect">
            <a:avLst/>
          </a:prstGeom>
          <a:noFill/>
          <a:ln>
            <a:noFill/>
          </a:ln>
        </p:spPr>
      </p:pic>
    </p:spTree>
    <p:extLst>
      <p:ext uri="{BB962C8B-B14F-4D97-AF65-F5344CB8AC3E}">
        <p14:creationId xmlns:p14="http://schemas.microsoft.com/office/powerpoint/2010/main" val="210515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32305"/>
            <a:ext cx="4896544" cy="1200329"/>
          </a:xfrm>
          <a:prstGeom prst="rect">
            <a:avLst/>
          </a:prstGeom>
          <a:noFill/>
        </p:spPr>
        <p:txBody>
          <a:bodyPr wrap="square" rtlCol="1">
            <a:spAutoFit/>
          </a:bodyPr>
          <a:lstStyle/>
          <a:p>
            <a:pPr lvl="1" algn="l" rtl="0"/>
            <a:r>
              <a:rPr lang="en-US" sz="3600" b="1" dirty="0"/>
              <a:t>4-Registration  Screen</a:t>
            </a:r>
          </a:p>
          <a:p>
            <a:pPr algn="l" rtl="0"/>
            <a:r>
              <a:rPr lang="en-US" sz="3600" b="1" dirty="0"/>
              <a:t> </a:t>
            </a:r>
            <a:endParaRPr lang="en-US" sz="3600" dirty="0"/>
          </a:p>
        </p:txBody>
      </p:sp>
      <p:sp>
        <p:nvSpPr>
          <p:cNvPr id="4" name="TextBox 3"/>
          <p:cNvSpPr txBox="1"/>
          <p:nvPr/>
        </p:nvSpPr>
        <p:spPr>
          <a:xfrm>
            <a:off x="683568" y="5301208"/>
            <a:ext cx="3209157" cy="923330"/>
          </a:xfrm>
          <a:prstGeom prst="rect">
            <a:avLst/>
          </a:prstGeom>
          <a:noFill/>
        </p:spPr>
        <p:txBody>
          <a:bodyPr wrap="square" rtlCol="1">
            <a:spAutoFit/>
          </a:bodyPr>
          <a:lstStyle/>
          <a:p>
            <a:pPr algn="l" rtl="0"/>
            <a:r>
              <a:rPr lang="en-US" b="1" dirty="0"/>
              <a:t>Figer 18</a:t>
            </a:r>
          </a:p>
          <a:p>
            <a:pPr algn="ctr"/>
            <a:r>
              <a:rPr lang="en-US" sz="3600" b="1" dirty="0"/>
              <a:t> </a:t>
            </a:r>
            <a:endParaRPr lang="en-US" sz="36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508104" y="332656"/>
            <a:ext cx="3210127" cy="5984240"/>
          </a:xfrm>
          <a:prstGeom prst="rect">
            <a:avLst/>
          </a:prstGeom>
          <a:noFill/>
          <a:ln>
            <a:noFill/>
          </a:ln>
        </p:spPr>
      </p:pic>
    </p:spTree>
    <p:extLst>
      <p:ext uri="{BB962C8B-B14F-4D97-AF65-F5344CB8AC3E}">
        <p14:creationId xmlns:p14="http://schemas.microsoft.com/office/powerpoint/2010/main" val="320713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32305"/>
            <a:ext cx="4896544" cy="1754326"/>
          </a:xfrm>
          <a:prstGeom prst="rect">
            <a:avLst/>
          </a:prstGeom>
          <a:noFill/>
        </p:spPr>
        <p:txBody>
          <a:bodyPr wrap="square" rtlCol="1">
            <a:spAutoFit/>
          </a:bodyPr>
          <a:lstStyle/>
          <a:p>
            <a:pPr lvl="1" algn="l" rtl="0"/>
            <a:r>
              <a:rPr lang="en-US" sz="3600" b="1" dirty="0"/>
              <a:t>5-Show all courses for student</a:t>
            </a:r>
          </a:p>
          <a:p>
            <a:pPr algn="l" rtl="0"/>
            <a:r>
              <a:rPr lang="en-US" sz="3600" b="1" dirty="0"/>
              <a:t> </a:t>
            </a:r>
            <a:endParaRPr lang="en-US" sz="3600" dirty="0"/>
          </a:p>
        </p:txBody>
      </p:sp>
      <p:sp>
        <p:nvSpPr>
          <p:cNvPr id="4" name="TextBox 3"/>
          <p:cNvSpPr txBox="1"/>
          <p:nvPr/>
        </p:nvSpPr>
        <p:spPr>
          <a:xfrm>
            <a:off x="683568" y="5301208"/>
            <a:ext cx="3209157" cy="923330"/>
          </a:xfrm>
          <a:prstGeom prst="rect">
            <a:avLst/>
          </a:prstGeom>
          <a:noFill/>
        </p:spPr>
        <p:txBody>
          <a:bodyPr wrap="square" rtlCol="1">
            <a:spAutoFit/>
          </a:bodyPr>
          <a:lstStyle/>
          <a:p>
            <a:pPr algn="l" rtl="0"/>
            <a:r>
              <a:rPr lang="en-US" b="1" dirty="0"/>
              <a:t>Figer 19</a:t>
            </a:r>
          </a:p>
          <a:p>
            <a:pPr algn="ctr"/>
            <a:r>
              <a:rPr lang="en-US" sz="3600" b="1" dirty="0"/>
              <a:t> </a:t>
            </a:r>
            <a:endParaRPr lang="en-US" sz="36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364088" y="260648"/>
            <a:ext cx="3084572" cy="6054725"/>
          </a:xfrm>
          <a:prstGeom prst="rect">
            <a:avLst/>
          </a:prstGeom>
          <a:noFill/>
          <a:ln>
            <a:noFill/>
          </a:ln>
        </p:spPr>
      </p:pic>
    </p:spTree>
    <p:extLst>
      <p:ext uri="{BB962C8B-B14F-4D97-AF65-F5344CB8AC3E}">
        <p14:creationId xmlns:p14="http://schemas.microsoft.com/office/powerpoint/2010/main" val="2062946587"/>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557" y="132305"/>
            <a:ext cx="4481451" cy="1754326"/>
          </a:xfrm>
          <a:prstGeom prst="rect">
            <a:avLst/>
          </a:prstGeom>
          <a:noFill/>
        </p:spPr>
        <p:txBody>
          <a:bodyPr wrap="square" rtlCol="1">
            <a:spAutoFit/>
          </a:bodyPr>
          <a:lstStyle/>
          <a:p>
            <a:pPr lvl="1" algn="l" rtl="0"/>
            <a:r>
              <a:rPr lang="en-US" sz="3600" b="1" dirty="0"/>
              <a:t>6-Show control for doctor </a:t>
            </a:r>
          </a:p>
          <a:p>
            <a:pPr algn="l" rtl="0"/>
            <a:r>
              <a:rPr lang="en-US" sz="3600" b="1" dirty="0"/>
              <a:t> </a:t>
            </a:r>
            <a:endParaRPr lang="en-US" sz="3600" dirty="0"/>
          </a:p>
        </p:txBody>
      </p:sp>
      <p:sp>
        <p:nvSpPr>
          <p:cNvPr id="4" name="TextBox 3"/>
          <p:cNvSpPr txBox="1"/>
          <p:nvPr/>
        </p:nvSpPr>
        <p:spPr>
          <a:xfrm>
            <a:off x="683568" y="5301208"/>
            <a:ext cx="3209157" cy="369332"/>
          </a:xfrm>
          <a:prstGeom prst="rect">
            <a:avLst/>
          </a:prstGeom>
          <a:noFill/>
        </p:spPr>
        <p:txBody>
          <a:bodyPr wrap="square" rtlCol="1">
            <a:spAutoFit/>
          </a:bodyPr>
          <a:lstStyle/>
          <a:p>
            <a:pPr algn="l" rtl="0"/>
            <a:r>
              <a:rPr lang="en-US" b="1" dirty="0"/>
              <a:t>Figer 20</a:t>
            </a:r>
            <a:endParaRPr lang="en-US" sz="36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15227"/>
            <a:ext cx="3927589" cy="6477000"/>
          </a:xfrm>
          <a:prstGeom prst="rect">
            <a:avLst/>
          </a:prstGeom>
          <a:noFill/>
          <a:ln>
            <a:noFill/>
          </a:ln>
        </p:spPr>
      </p:pic>
    </p:spTree>
    <p:extLst>
      <p:ext uri="{BB962C8B-B14F-4D97-AF65-F5344CB8AC3E}">
        <p14:creationId xmlns:p14="http://schemas.microsoft.com/office/powerpoint/2010/main" val="4399311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557" y="132305"/>
            <a:ext cx="4481451" cy="1754326"/>
          </a:xfrm>
          <a:prstGeom prst="rect">
            <a:avLst/>
          </a:prstGeom>
          <a:noFill/>
        </p:spPr>
        <p:txBody>
          <a:bodyPr wrap="square" rtlCol="1">
            <a:spAutoFit/>
          </a:bodyPr>
          <a:lstStyle/>
          <a:p>
            <a:pPr lvl="1" algn="l" rtl="0"/>
            <a:r>
              <a:rPr lang="en-US" sz="3600" b="1" dirty="0"/>
              <a:t>7-Add new student</a:t>
            </a:r>
          </a:p>
          <a:p>
            <a:pPr lvl="1" algn="l" rtl="0"/>
            <a:endParaRPr lang="en-US" sz="3600" b="1" dirty="0"/>
          </a:p>
          <a:p>
            <a:pPr algn="l" rtl="0"/>
            <a:r>
              <a:rPr lang="en-US" sz="3600" b="1" dirty="0"/>
              <a:t> </a:t>
            </a:r>
            <a:endParaRPr lang="en-US" sz="3600" dirty="0"/>
          </a:p>
        </p:txBody>
      </p:sp>
      <p:sp>
        <p:nvSpPr>
          <p:cNvPr id="4" name="TextBox 3"/>
          <p:cNvSpPr txBox="1"/>
          <p:nvPr/>
        </p:nvSpPr>
        <p:spPr>
          <a:xfrm>
            <a:off x="683568" y="5301208"/>
            <a:ext cx="3209157" cy="369332"/>
          </a:xfrm>
          <a:prstGeom prst="rect">
            <a:avLst/>
          </a:prstGeom>
          <a:noFill/>
        </p:spPr>
        <p:txBody>
          <a:bodyPr wrap="square" rtlCol="1">
            <a:spAutoFit/>
          </a:bodyPr>
          <a:lstStyle/>
          <a:p>
            <a:pPr algn="l" rtl="0"/>
            <a:r>
              <a:rPr lang="en-US" b="1" dirty="0" err="1"/>
              <a:t>Figer</a:t>
            </a:r>
            <a:r>
              <a:rPr lang="en-US" b="1" dirty="0"/>
              <a:t> 21</a:t>
            </a:r>
            <a:endParaRPr lang="en-US" sz="36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508104" y="332656"/>
            <a:ext cx="2514600" cy="5443855"/>
          </a:xfrm>
          <a:prstGeom prst="rect">
            <a:avLst/>
          </a:prstGeom>
          <a:noFill/>
          <a:ln>
            <a:noFill/>
          </a:ln>
        </p:spPr>
      </p:pic>
    </p:spTree>
    <p:extLst>
      <p:ext uri="{BB962C8B-B14F-4D97-AF65-F5344CB8AC3E}">
        <p14:creationId xmlns:p14="http://schemas.microsoft.com/office/powerpoint/2010/main" val="3177288390"/>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557" y="132305"/>
            <a:ext cx="4481451" cy="646331"/>
          </a:xfrm>
          <a:prstGeom prst="rect">
            <a:avLst/>
          </a:prstGeom>
          <a:noFill/>
        </p:spPr>
        <p:txBody>
          <a:bodyPr wrap="square" rtlCol="1">
            <a:spAutoFit/>
          </a:bodyPr>
          <a:lstStyle/>
          <a:p>
            <a:pPr lvl="1" algn="l" rtl="0"/>
            <a:r>
              <a:rPr lang="en-US" sz="3600" b="1" dirty="0"/>
              <a:t>8-Create new code</a:t>
            </a:r>
          </a:p>
        </p:txBody>
      </p:sp>
      <p:sp>
        <p:nvSpPr>
          <p:cNvPr id="4" name="TextBox 3"/>
          <p:cNvSpPr txBox="1"/>
          <p:nvPr/>
        </p:nvSpPr>
        <p:spPr>
          <a:xfrm>
            <a:off x="683568" y="5301208"/>
            <a:ext cx="3209157" cy="369332"/>
          </a:xfrm>
          <a:prstGeom prst="rect">
            <a:avLst/>
          </a:prstGeom>
          <a:noFill/>
        </p:spPr>
        <p:txBody>
          <a:bodyPr wrap="square" rtlCol="1">
            <a:spAutoFit/>
          </a:bodyPr>
          <a:lstStyle/>
          <a:p>
            <a:pPr algn="l" rtl="0"/>
            <a:r>
              <a:rPr lang="en-US" b="1" dirty="0" err="1"/>
              <a:t>Figer</a:t>
            </a:r>
            <a:r>
              <a:rPr lang="en-US" b="1" dirty="0"/>
              <a:t> 22</a:t>
            </a:r>
            <a:endParaRPr lang="en-US" sz="36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32656"/>
            <a:ext cx="2768600" cy="5994400"/>
          </a:xfrm>
          <a:prstGeom prst="rect">
            <a:avLst/>
          </a:prstGeom>
          <a:noFill/>
          <a:ln>
            <a:noFill/>
          </a:ln>
        </p:spPr>
      </p:pic>
    </p:spTree>
    <p:extLst>
      <p:ext uri="{BB962C8B-B14F-4D97-AF65-F5344CB8AC3E}">
        <p14:creationId xmlns:p14="http://schemas.microsoft.com/office/powerpoint/2010/main" val="1231215332"/>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557" y="132305"/>
            <a:ext cx="4481451" cy="1200329"/>
          </a:xfrm>
          <a:prstGeom prst="rect">
            <a:avLst/>
          </a:prstGeom>
          <a:noFill/>
        </p:spPr>
        <p:txBody>
          <a:bodyPr wrap="square" rtlCol="1">
            <a:spAutoFit/>
          </a:bodyPr>
          <a:lstStyle/>
          <a:p>
            <a:pPr lvl="1" algn="l" rtl="0"/>
            <a:r>
              <a:rPr lang="en-US" sz="3600" b="1" dirty="0"/>
              <a:t>9- Make new </a:t>
            </a:r>
            <a:r>
              <a:rPr lang="en-US" sz="3600" b="1" dirty="0" err="1"/>
              <a:t>Quze</a:t>
            </a:r>
            <a:endParaRPr lang="en-US" sz="3600" b="1" dirty="0"/>
          </a:p>
          <a:p>
            <a:pPr lvl="1" algn="l" rtl="0"/>
            <a:endParaRPr lang="en-US" sz="3600" b="1" dirty="0"/>
          </a:p>
        </p:txBody>
      </p:sp>
      <p:sp>
        <p:nvSpPr>
          <p:cNvPr id="4" name="TextBox 3"/>
          <p:cNvSpPr txBox="1"/>
          <p:nvPr/>
        </p:nvSpPr>
        <p:spPr>
          <a:xfrm>
            <a:off x="683568" y="5301208"/>
            <a:ext cx="3209157" cy="369332"/>
          </a:xfrm>
          <a:prstGeom prst="rect">
            <a:avLst/>
          </a:prstGeom>
          <a:noFill/>
        </p:spPr>
        <p:txBody>
          <a:bodyPr wrap="square" rtlCol="1">
            <a:spAutoFit/>
          </a:bodyPr>
          <a:lstStyle/>
          <a:p>
            <a:pPr algn="l" rtl="0"/>
            <a:r>
              <a:rPr lang="en-US" b="1" dirty="0" err="1"/>
              <a:t>Figer</a:t>
            </a:r>
            <a:r>
              <a:rPr lang="en-US" b="1" dirty="0"/>
              <a:t> 23</a:t>
            </a:r>
            <a:endParaRPr lang="en-US" sz="36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60648"/>
            <a:ext cx="2834640" cy="6137910"/>
          </a:xfrm>
          <a:prstGeom prst="rect">
            <a:avLst/>
          </a:prstGeom>
          <a:noFill/>
          <a:ln>
            <a:noFill/>
          </a:ln>
        </p:spPr>
      </p:pic>
    </p:spTree>
    <p:extLst>
      <p:ext uri="{BB962C8B-B14F-4D97-AF65-F5344CB8AC3E}">
        <p14:creationId xmlns:p14="http://schemas.microsoft.com/office/powerpoint/2010/main" val="4075913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557" y="132305"/>
            <a:ext cx="4481451" cy="1754326"/>
          </a:xfrm>
          <a:prstGeom prst="rect">
            <a:avLst/>
          </a:prstGeom>
          <a:noFill/>
        </p:spPr>
        <p:txBody>
          <a:bodyPr wrap="square" rtlCol="1">
            <a:spAutoFit/>
          </a:bodyPr>
          <a:lstStyle/>
          <a:p>
            <a:pPr lvl="1" algn="l" rtl="0"/>
            <a:r>
              <a:rPr lang="en-US" sz="3600" b="1" dirty="0"/>
              <a:t>10- Upload Material </a:t>
            </a:r>
          </a:p>
          <a:p>
            <a:pPr lvl="1" algn="l" rtl="0"/>
            <a:r>
              <a:rPr lang="en-US" sz="3600" b="1" dirty="0"/>
              <a:t> </a:t>
            </a:r>
          </a:p>
          <a:p>
            <a:pPr lvl="1" algn="l" rtl="0"/>
            <a:endParaRPr lang="en-US" sz="3600" b="1" dirty="0"/>
          </a:p>
        </p:txBody>
      </p:sp>
      <p:sp>
        <p:nvSpPr>
          <p:cNvPr id="4" name="TextBox 3"/>
          <p:cNvSpPr txBox="1"/>
          <p:nvPr/>
        </p:nvSpPr>
        <p:spPr>
          <a:xfrm>
            <a:off x="683568" y="5301208"/>
            <a:ext cx="3209157" cy="369332"/>
          </a:xfrm>
          <a:prstGeom prst="rect">
            <a:avLst/>
          </a:prstGeom>
          <a:noFill/>
        </p:spPr>
        <p:txBody>
          <a:bodyPr wrap="square" rtlCol="1">
            <a:spAutoFit/>
          </a:bodyPr>
          <a:lstStyle/>
          <a:p>
            <a:pPr algn="l" rtl="0"/>
            <a:r>
              <a:rPr lang="en-US" b="1" dirty="0" err="1"/>
              <a:t>Figer</a:t>
            </a:r>
            <a:r>
              <a:rPr lang="en-US" b="1" dirty="0"/>
              <a:t> 24</a:t>
            </a:r>
            <a:endParaRPr lang="en-US" sz="36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32305"/>
            <a:ext cx="2921000" cy="6324600"/>
          </a:xfrm>
          <a:prstGeom prst="rect">
            <a:avLst/>
          </a:prstGeom>
          <a:noFill/>
          <a:ln>
            <a:noFill/>
          </a:ln>
        </p:spPr>
      </p:pic>
    </p:spTree>
    <p:extLst>
      <p:ext uri="{BB962C8B-B14F-4D97-AF65-F5344CB8AC3E}">
        <p14:creationId xmlns:p14="http://schemas.microsoft.com/office/powerpoint/2010/main" val="1878610062"/>
      </p:ext>
    </p:extLst>
  </p:cSld>
  <p:clrMapOvr>
    <a:masterClrMapping/>
  </p:clrMapOvr>
  <p:transition spd="slow">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404664"/>
            <a:ext cx="6912768" cy="4277774"/>
          </a:xfrm>
          <a:prstGeom prst="rect">
            <a:avLst/>
          </a:prstGeom>
          <a:noFill/>
        </p:spPr>
        <p:txBody>
          <a:bodyPr wrap="square" rtlCol="1">
            <a:spAutoFit/>
          </a:bodyPr>
          <a:lstStyle/>
          <a:p>
            <a:pPr marL="342900" indent="-342900" algn="l" rtl="0">
              <a:lnSpc>
                <a:spcPct val="200000"/>
              </a:lnSpc>
              <a:buFont typeface="+mj-lt"/>
              <a:buAutoNum type="arabicPeriod"/>
            </a:pPr>
            <a:r>
              <a:rPr lang="en-US" sz="2800" b="1" dirty="0"/>
              <a:t>Introduction            </a:t>
            </a:r>
          </a:p>
          <a:p>
            <a:pPr marL="342900" indent="-342900" algn="l" rtl="0">
              <a:lnSpc>
                <a:spcPct val="200000"/>
              </a:lnSpc>
              <a:buFont typeface="+mj-lt"/>
              <a:buAutoNum type="arabicPeriod"/>
            </a:pPr>
            <a:r>
              <a:rPr lang="en-US" sz="2800" b="1" dirty="0"/>
              <a:t>Problem Definition           </a:t>
            </a:r>
          </a:p>
          <a:p>
            <a:pPr marL="342900" indent="-342900" algn="l" rtl="0">
              <a:lnSpc>
                <a:spcPct val="200000"/>
              </a:lnSpc>
              <a:buFont typeface="+mj-lt"/>
              <a:buAutoNum type="arabicPeriod"/>
            </a:pPr>
            <a:r>
              <a:rPr lang="en-US" sz="2800" b="1" dirty="0"/>
              <a:t>Motivation               </a:t>
            </a:r>
          </a:p>
          <a:p>
            <a:pPr marL="342900" indent="-342900" algn="l" rtl="0">
              <a:lnSpc>
                <a:spcPct val="200000"/>
              </a:lnSpc>
              <a:buFont typeface="+mj-lt"/>
              <a:buAutoNum type="arabicPeriod"/>
            </a:pPr>
            <a:r>
              <a:rPr lang="en-US" sz="2800" b="1" dirty="0"/>
              <a:t>Objectives  </a:t>
            </a:r>
          </a:p>
          <a:p>
            <a:pPr marL="342900" indent="-342900" algn="l" rtl="0">
              <a:lnSpc>
                <a:spcPct val="200000"/>
              </a:lnSpc>
              <a:buFont typeface="+mj-lt"/>
              <a:buAutoNum type="arabicPeriod"/>
            </a:pPr>
            <a:r>
              <a:rPr lang="en-US" sz="2800" b="1" dirty="0"/>
              <a:t>Description of the program</a:t>
            </a:r>
            <a:endParaRPr lang="ar-EG" sz="2800" b="1" dirty="0"/>
          </a:p>
        </p:txBody>
      </p:sp>
    </p:spTree>
    <p:extLst>
      <p:ext uri="{BB962C8B-B14F-4D97-AF65-F5344CB8AC3E}">
        <p14:creationId xmlns:p14="http://schemas.microsoft.com/office/powerpoint/2010/main" val="30965873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557" y="132305"/>
            <a:ext cx="4481451" cy="646331"/>
          </a:xfrm>
          <a:prstGeom prst="rect">
            <a:avLst/>
          </a:prstGeom>
          <a:noFill/>
        </p:spPr>
        <p:txBody>
          <a:bodyPr wrap="square" rtlCol="1">
            <a:spAutoFit/>
          </a:bodyPr>
          <a:lstStyle/>
          <a:p>
            <a:pPr lvl="1" algn="l" rtl="0"/>
            <a:r>
              <a:rPr lang="en-US" sz="3600" b="1" dirty="0"/>
              <a:t>11-Chat</a:t>
            </a:r>
          </a:p>
        </p:txBody>
      </p:sp>
      <p:sp>
        <p:nvSpPr>
          <p:cNvPr id="4" name="TextBox 3"/>
          <p:cNvSpPr txBox="1"/>
          <p:nvPr/>
        </p:nvSpPr>
        <p:spPr>
          <a:xfrm>
            <a:off x="683568" y="5301208"/>
            <a:ext cx="3209157" cy="369332"/>
          </a:xfrm>
          <a:prstGeom prst="rect">
            <a:avLst/>
          </a:prstGeom>
          <a:noFill/>
        </p:spPr>
        <p:txBody>
          <a:bodyPr wrap="square" rtlCol="1">
            <a:spAutoFit/>
          </a:bodyPr>
          <a:lstStyle/>
          <a:p>
            <a:pPr algn="l" rtl="0"/>
            <a:r>
              <a:rPr lang="en-US" b="1" dirty="0" err="1"/>
              <a:t>Figer</a:t>
            </a:r>
            <a:r>
              <a:rPr lang="en-US" b="1" dirty="0"/>
              <a:t> 25</a:t>
            </a:r>
            <a:endParaRPr lang="en-US" sz="36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588227" y="156443"/>
            <a:ext cx="2866390" cy="6205855"/>
          </a:xfrm>
          <a:prstGeom prst="rect">
            <a:avLst/>
          </a:prstGeom>
          <a:noFill/>
          <a:ln>
            <a:noFill/>
          </a:ln>
        </p:spPr>
      </p:pic>
    </p:spTree>
    <p:extLst>
      <p:ext uri="{BB962C8B-B14F-4D97-AF65-F5344CB8AC3E}">
        <p14:creationId xmlns:p14="http://schemas.microsoft.com/office/powerpoint/2010/main" val="40271635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557" y="132305"/>
            <a:ext cx="4481451" cy="1200329"/>
          </a:xfrm>
          <a:prstGeom prst="rect">
            <a:avLst/>
          </a:prstGeom>
          <a:noFill/>
        </p:spPr>
        <p:txBody>
          <a:bodyPr wrap="square" rtlCol="1">
            <a:spAutoFit/>
          </a:bodyPr>
          <a:lstStyle/>
          <a:p>
            <a:pPr lvl="1" algn="l" rtl="0"/>
            <a:r>
              <a:rPr lang="en-US" sz="3600" b="1" dirty="0"/>
              <a:t>12-Show control student </a:t>
            </a:r>
          </a:p>
        </p:txBody>
      </p:sp>
      <p:sp>
        <p:nvSpPr>
          <p:cNvPr id="4" name="TextBox 3"/>
          <p:cNvSpPr txBox="1"/>
          <p:nvPr/>
        </p:nvSpPr>
        <p:spPr>
          <a:xfrm>
            <a:off x="683568" y="5301208"/>
            <a:ext cx="3209157" cy="369332"/>
          </a:xfrm>
          <a:prstGeom prst="rect">
            <a:avLst/>
          </a:prstGeom>
          <a:noFill/>
        </p:spPr>
        <p:txBody>
          <a:bodyPr wrap="square" rtlCol="1">
            <a:spAutoFit/>
          </a:bodyPr>
          <a:lstStyle/>
          <a:p>
            <a:pPr algn="l" rtl="0"/>
            <a:r>
              <a:rPr lang="en-US" b="1" dirty="0" err="1"/>
              <a:t>Figer</a:t>
            </a:r>
            <a:r>
              <a:rPr lang="en-US" b="1" dirty="0"/>
              <a:t> 26</a:t>
            </a:r>
            <a:endParaRPr lang="en-US" sz="36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14455"/>
            <a:ext cx="3190875" cy="6669360"/>
          </a:xfrm>
          <a:prstGeom prst="rect">
            <a:avLst/>
          </a:prstGeom>
          <a:noFill/>
          <a:ln>
            <a:noFill/>
          </a:ln>
        </p:spPr>
      </p:pic>
    </p:spTree>
    <p:extLst>
      <p:ext uri="{BB962C8B-B14F-4D97-AF65-F5344CB8AC3E}">
        <p14:creationId xmlns:p14="http://schemas.microsoft.com/office/powerpoint/2010/main" val="241071259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557" y="132305"/>
            <a:ext cx="4481451" cy="1200329"/>
          </a:xfrm>
          <a:prstGeom prst="rect">
            <a:avLst/>
          </a:prstGeom>
          <a:noFill/>
        </p:spPr>
        <p:txBody>
          <a:bodyPr wrap="square" rtlCol="1">
            <a:spAutoFit/>
          </a:bodyPr>
          <a:lstStyle/>
          <a:p>
            <a:pPr lvl="1" algn="l" rtl="0"/>
            <a:r>
              <a:rPr lang="en-US" sz="3600" b="1" dirty="0"/>
              <a:t>13-Show material</a:t>
            </a:r>
          </a:p>
          <a:p>
            <a:pPr lvl="1" algn="l" rtl="0"/>
            <a:r>
              <a:rPr lang="en-US" sz="3600" b="1" dirty="0"/>
              <a:t> </a:t>
            </a:r>
          </a:p>
        </p:txBody>
      </p:sp>
      <p:sp>
        <p:nvSpPr>
          <p:cNvPr id="4" name="TextBox 3"/>
          <p:cNvSpPr txBox="1"/>
          <p:nvPr/>
        </p:nvSpPr>
        <p:spPr>
          <a:xfrm>
            <a:off x="683568" y="5301208"/>
            <a:ext cx="3209157" cy="369332"/>
          </a:xfrm>
          <a:prstGeom prst="rect">
            <a:avLst/>
          </a:prstGeom>
          <a:noFill/>
        </p:spPr>
        <p:txBody>
          <a:bodyPr wrap="square" rtlCol="1">
            <a:spAutoFit/>
          </a:bodyPr>
          <a:lstStyle/>
          <a:p>
            <a:pPr algn="l" rtl="0"/>
            <a:r>
              <a:rPr lang="en-US" b="1" dirty="0" err="1"/>
              <a:t>Figer</a:t>
            </a:r>
            <a:r>
              <a:rPr lang="en-US" b="1" dirty="0"/>
              <a:t> 27</a:t>
            </a:r>
            <a:endParaRPr lang="en-US" sz="36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604455" y="260648"/>
            <a:ext cx="2964180" cy="6417310"/>
          </a:xfrm>
          <a:prstGeom prst="rect">
            <a:avLst/>
          </a:prstGeom>
          <a:noFill/>
          <a:ln>
            <a:noFill/>
          </a:ln>
        </p:spPr>
      </p:pic>
    </p:spTree>
    <p:extLst>
      <p:ext uri="{BB962C8B-B14F-4D97-AF65-F5344CB8AC3E}">
        <p14:creationId xmlns:p14="http://schemas.microsoft.com/office/powerpoint/2010/main" val="1294213828"/>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557" y="132305"/>
            <a:ext cx="4481451" cy="646331"/>
          </a:xfrm>
          <a:prstGeom prst="rect">
            <a:avLst/>
          </a:prstGeom>
          <a:noFill/>
        </p:spPr>
        <p:txBody>
          <a:bodyPr wrap="square" rtlCol="1">
            <a:spAutoFit/>
          </a:bodyPr>
          <a:lstStyle/>
          <a:p>
            <a:pPr lvl="1" algn="l" rtl="0"/>
            <a:r>
              <a:rPr lang="en-US" sz="3600" b="1" dirty="0"/>
              <a:t>14-Show grades</a:t>
            </a:r>
          </a:p>
        </p:txBody>
      </p:sp>
      <p:sp>
        <p:nvSpPr>
          <p:cNvPr id="4" name="TextBox 3"/>
          <p:cNvSpPr txBox="1"/>
          <p:nvPr/>
        </p:nvSpPr>
        <p:spPr>
          <a:xfrm>
            <a:off x="683568" y="5301208"/>
            <a:ext cx="3209157" cy="369332"/>
          </a:xfrm>
          <a:prstGeom prst="rect">
            <a:avLst/>
          </a:prstGeom>
          <a:noFill/>
        </p:spPr>
        <p:txBody>
          <a:bodyPr wrap="square" rtlCol="1">
            <a:spAutoFit/>
          </a:bodyPr>
          <a:lstStyle/>
          <a:p>
            <a:pPr algn="l" rtl="0"/>
            <a:r>
              <a:rPr lang="en-US" b="1" dirty="0" err="1"/>
              <a:t>Figer</a:t>
            </a:r>
            <a:r>
              <a:rPr lang="en-US" b="1" dirty="0"/>
              <a:t> 28</a:t>
            </a:r>
            <a:endParaRPr lang="en-US" sz="36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622913" y="132305"/>
            <a:ext cx="3034665" cy="6569710"/>
          </a:xfrm>
          <a:prstGeom prst="rect">
            <a:avLst/>
          </a:prstGeom>
          <a:noFill/>
          <a:ln>
            <a:noFill/>
          </a:ln>
        </p:spPr>
      </p:pic>
    </p:spTree>
    <p:extLst>
      <p:ext uri="{BB962C8B-B14F-4D97-AF65-F5344CB8AC3E}">
        <p14:creationId xmlns:p14="http://schemas.microsoft.com/office/powerpoint/2010/main" val="6125468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557" y="132305"/>
            <a:ext cx="4481451" cy="646331"/>
          </a:xfrm>
          <a:prstGeom prst="rect">
            <a:avLst/>
          </a:prstGeom>
          <a:noFill/>
        </p:spPr>
        <p:txBody>
          <a:bodyPr wrap="square" rtlCol="1">
            <a:spAutoFit/>
          </a:bodyPr>
          <a:lstStyle/>
          <a:p>
            <a:pPr lvl="1" rtl="0"/>
            <a:r>
              <a:rPr lang="en-US" sz="3600" b="1" dirty="0"/>
              <a:t>15-Show all Quizzes </a:t>
            </a:r>
          </a:p>
        </p:txBody>
      </p:sp>
      <p:sp>
        <p:nvSpPr>
          <p:cNvPr id="4" name="TextBox 3"/>
          <p:cNvSpPr txBox="1"/>
          <p:nvPr/>
        </p:nvSpPr>
        <p:spPr>
          <a:xfrm>
            <a:off x="683568" y="5301208"/>
            <a:ext cx="3209157" cy="369332"/>
          </a:xfrm>
          <a:prstGeom prst="rect">
            <a:avLst/>
          </a:prstGeom>
          <a:noFill/>
        </p:spPr>
        <p:txBody>
          <a:bodyPr wrap="square" rtlCol="1">
            <a:spAutoFit/>
          </a:bodyPr>
          <a:lstStyle/>
          <a:p>
            <a:pPr algn="l" rtl="0"/>
            <a:r>
              <a:rPr lang="en-US" b="1" dirty="0" err="1"/>
              <a:t>Figer</a:t>
            </a:r>
            <a:r>
              <a:rPr lang="en-US" b="1" dirty="0"/>
              <a:t> 29</a:t>
            </a:r>
            <a:endParaRPr lang="en-US" sz="36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75167"/>
            <a:ext cx="2592705" cy="5613400"/>
          </a:xfrm>
          <a:prstGeom prst="rect">
            <a:avLst/>
          </a:prstGeom>
          <a:noFill/>
          <a:ln>
            <a:noFill/>
          </a:ln>
        </p:spPr>
      </p:pic>
    </p:spTree>
    <p:extLst>
      <p:ext uri="{BB962C8B-B14F-4D97-AF65-F5344CB8AC3E}">
        <p14:creationId xmlns:p14="http://schemas.microsoft.com/office/powerpoint/2010/main" val="339073397"/>
      </p:ext>
    </p:extLst>
  </p:cSld>
  <p:clrMapOvr>
    <a:masterClrMapping/>
  </p:clrMapOvr>
  <p:transition spd="slow">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728" y="188640"/>
            <a:ext cx="4536504" cy="707886"/>
          </a:xfrm>
          <a:prstGeom prst="rect">
            <a:avLst/>
          </a:prstGeom>
          <a:noFill/>
        </p:spPr>
        <p:txBody>
          <a:bodyPr wrap="square" rtlCol="1">
            <a:spAutoFit/>
          </a:bodyPr>
          <a:lstStyle/>
          <a:p>
            <a:pPr algn="ctr" rtl="0"/>
            <a:r>
              <a:rPr lang="en-US" sz="4000" b="1" dirty="0"/>
              <a:t>Introduction</a:t>
            </a:r>
            <a:endParaRPr lang="ar-EG" sz="2800" b="1" dirty="0"/>
          </a:p>
        </p:txBody>
      </p:sp>
      <p:sp>
        <p:nvSpPr>
          <p:cNvPr id="3" name="TextBox 2"/>
          <p:cNvSpPr txBox="1"/>
          <p:nvPr/>
        </p:nvSpPr>
        <p:spPr>
          <a:xfrm>
            <a:off x="179512" y="1100802"/>
            <a:ext cx="8568952" cy="5170646"/>
          </a:xfrm>
          <a:prstGeom prst="rect">
            <a:avLst/>
          </a:prstGeom>
          <a:noFill/>
        </p:spPr>
        <p:txBody>
          <a:bodyPr wrap="square" rtlCol="1">
            <a:spAutoFit/>
          </a:bodyPr>
          <a:lstStyle/>
          <a:p>
            <a:pPr algn="just" rtl="0"/>
            <a:r>
              <a:rPr lang="en-US" sz="2800" b="1" dirty="0"/>
              <a:t> Abstract</a:t>
            </a:r>
            <a:endParaRPr lang="en-US" sz="2000" b="1" dirty="0"/>
          </a:p>
          <a:p>
            <a:pPr algn="just" rtl="0"/>
            <a:r>
              <a:rPr lang="en-US" sz="2400" dirty="0"/>
              <a:t>Evaluation is a key element in students’ self-regulation of learning as it enables students to monitor their progress towards their learning goals and to adjust their strategies to attain these goals. Therefore, the present project aims to develop a mobile application for “Tracking, Evaluating and Improving Students’ Performance” through a web application. The proposed model aims to improve the online educational systems for both instructors and students. It includes the more accurate estimation and a more effective evaluation of the learning process. It provides the instructors with customizable dashboards, precise analysis of their course data and the students’ results future results. </a:t>
            </a:r>
          </a:p>
          <a:p>
            <a:pPr algn="l" rtl="0"/>
            <a:endParaRPr lang="en-US" sz="2000" dirty="0"/>
          </a:p>
          <a:p>
            <a:pPr algn="l" rtl="0"/>
            <a:endParaRPr lang="ar-EG" dirty="0"/>
          </a:p>
        </p:txBody>
      </p:sp>
    </p:spTree>
    <p:extLst>
      <p:ext uri="{BB962C8B-B14F-4D97-AF65-F5344CB8AC3E}">
        <p14:creationId xmlns:p14="http://schemas.microsoft.com/office/powerpoint/2010/main" val="320993684"/>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332656"/>
            <a:ext cx="8568952" cy="6586418"/>
          </a:xfrm>
          <a:prstGeom prst="rect">
            <a:avLst/>
          </a:prstGeom>
          <a:noFill/>
        </p:spPr>
        <p:txBody>
          <a:bodyPr wrap="square" rtlCol="1">
            <a:spAutoFit/>
          </a:bodyPr>
          <a:lstStyle/>
          <a:p>
            <a:pPr algn="just" rtl="0"/>
            <a:r>
              <a:rPr lang="en-US" sz="3200" dirty="0"/>
              <a:t>The evaluation of the students’ performance is focusing on tracking the behavior of the students and their results, evaluating them according to previously recorded results of other students, and predicting their future results. This technique shows visual statistics for the course and its </a:t>
            </a:r>
            <a:r>
              <a:rPr lang="en-US" sz="3200" dirty="0" err="1"/>
              <a:t>submodules</a:t>
            </a:r>
            <a:r>
              <a:rPr lang="en-US" sz="3200" dirty="0"/>
              <a:t> to both instructors and students, so students can know where they’re lacking to be able to improve their performance to attain their goals. The Data Mining technique is used in this project to analyses students’ performance, identify their risk and predict their future results. </a:t>
            </a:r>
          </a:p>
          <a:p>
            <a:pPr algn="l" rtl="0"/>
            <a:endParaRPr lang="en-US" sz="2000" dirty="0"/>
          </a:p>
          <a:p>
            <a:pPr algn="l" rtl="0"/>
            <a:endParaRPr lang="ar-EG" dirty="0"/>
          </a:p>
        </p:txBody>
      </p:sp>
    </p:spTree>
    <p:extLst>
      <p:ext uri="{BB962C8B-B14F-4D97-AF65-F5344CB8AC3E}">
        <p14:creationId xmlns:p14="http://schemas.microsoft.com/office/powerpoint/2010/main" val="322736255"/>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728" y="188640"/>
            <a:ext cx="4536504" cy="646331"/>
          </a:xfrm>
          <a:prstGeom prst="rect">
            <a:avLst/>
          </a:prstGeom>
          <a:noFill/>
        </p:spPr>
        <p:txBody>
          <a:bodyPr wrap="square" rtlCol="1">
            <a:spAutoFit/>
          </a:bodyPr>
          <a:lstStyle/>
          <a:p>
            <a:pPr algn="ctr"/>
            <a:r>
              <a:rPr lang="en-US" sz="3600" b="1" dirty="0"/>
              <a:t>1.1ProblemDefinition</a:t>
            </a:r>
            <a:endParaRPr lang="en-US" sz="3600" dirty="0"/>
          </a:p>
        </p:txBody>
      </p:sp>
      <p:sp>
        <p:nvSpPr>
          <p:cNvPr id="3" name="TextBox 2"/>
          <p:cNvSpPr txBox="1"/>
          <p:nvPr/>
        </p:nvSpPr>
        <p:spPr>
          <a:xfrm>
            <a:off x="179512" y="1268760"/>
            <a:ext cx="8568952" cy="4278094"/>
          </a:xfrm>
          <a:prstGeom prst="rect">
            <a:avLst/>
          </a:prstGeom>
          <a:noFill/>
        </p:spPr>
        <p:txBody>
          <a:bodyPr wrap="square" rtlCol="1">
            <a:spAutoFit/>
          </a:bodyPr>
          <a:lstStyle/>
          <a:p>
            <a:pPr algn="just" rtl="0"/>
            <a:r>
              <a:rPr lang="en-US" sz="3200" dirty="0"/>
              <a:t>We have found the old ways in which the student was evaluated, and there were many defects, as it was that the student could only be evaluated through final exams, even though it must be evaluated through his presence throughout the study phase, so an application was built that communicates with students and the teacher to deliver Homework and research.</a:t>
            </a:r>
          </a:p>
          <a:p>
            <a:pPr algn="l" rtl="0"/>
            <a:endParaRPr lang="ar-EG" sz="1600" dirty="0"/>
          </a:p>
        </p:txBody>
      </p:sp>
    </p:spTree>
    <p:extLst>
      <p:ext uri="{BB962C8B-B14F-4D97-AF65-F5344CB8AC3E}">
        <p14:creationId xmlns:p14="http://schemas.microsoft.com/office/powerpoint/2010/main" val="2825380721"/>
      </p:ext>
    </p:extLst>
  </p:cSld>
  <p:clrMapOvr>
    <a:masterClrMapping/>
  </p:clrMapOvr>
  <p:transition spd="slow">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640960" cy="6401753"/>
          </a:xfrm>
          <a:prstGeom prst="rect">
            <a:avLst/>
          </a:prstGeom>
          <a:noFill/>
        </p:spPr>
        <p:txBody>
          <a:bodyPr wrap="square" rtlCol="1">
            <a:spAutoFit/>
          </a:bodyPr>
          <a:lstStyle/>
          <a:p>
            <a:pPr algn="just" rtl="0"/>
            <a:r>
              <a:rPr lang="en-US" sz="2800" b="1" dirty="0"/>
              <a:t>1.2 Motivation</a:t>
            </a:r>
            <a:endParaRPr lang="en-US" sz="2800" dirty="0"/>
          </a:p>
          <a:p>
            <a:pPr algn="just" rtl="0"/>
            <a:r>
              <a:rPr lang="en-US" sz="2800" dirty="0"/>
              <a:t>One of the ways that assessment can be presented regularly to students is in the form of an application through which multiple sources of data can be visualized in the same presentation, which shows each student a complete and detailed analysis of his performance</a:t>
            </a:r>
          </a:p>
          <a:p>
            <a:pPr algn="just" rtl="0"/>
            <a:r>
              <a:rPr lang="en-US" sz="2800" dirty="0"/>
              <a:t> </a:t>
            </a:r>
          </a:p>
          <a:p>
            <a:pPr algn="just" rtl="0"/>
            <a:r>
              <a:rPr lang="en-US" sz="2800" dirty="0"/>
              <a:t>  </a:t>
            </a:r>
            <a:r>
              <a:rPr lang="ar-SA" sz="2800" dirty="0"/>
              <a:t> </a:t>
            </a:r>
            <a:endParaRPr lang="en-US" sz="2800" dirty="0"/>
          </a:p>
          <a:p>
            <a:pPr algn="just" rtl="0"/>
            <a:r>
              <a:rPr lang="en-US" sz="2800" b="1" dirty="0"/>
              <a:t>1.3 Objectives </a:t>
            </a:r>
            <a:endParaRPr lang="en-US" sz="2800" dirty="0"/>
          </a:p>
          <a:p>
            <a:pPr algn="just" rtl="0"/>
            <a:r>
              <a:rPr lang="en-US" sz="2800" dirty="0"/>
              <a:t>Our system aims to improve and facilitate the online learning process for instructors and students, and to provide all the suitable tools and features to make it approachable and understandable by its users for a variety of purposes. The main objectives for our system are: </a:t>
            </a:r>
          </a:p>
          <a:p>
            <a:pPr algn="just" rtl="0"/>
            <a:endParaRPr lang="ar-EG" dirty="0"/>
          </a:p>
        </p:txBody>
      </p:sp>
    </p:spTree>
    <p:extLst>
      <p:ext uri="{BB962C8B-B14F-4D97-AF65-F5344CB8AC3E}">
        <p14:creationId xmlns:p14="http://schemas.microsoft.com/office/powerpoint/2010/main" val="33058258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669359"/>
          </a:xfrm>
          <a:prstGeom prst="rect">
            <a:avLst/>
          </a:prstGeom>
        </p:spPr>
      </p:pic>
    </p:spTree>
    <p:extLst>
      <p:ext uri="{BB962C8B-B14F-4D97-AF65-F5344CB8AC3E}">
        <p14:creationId xmlns:p14="http://schemas.microsoft.com/office/powerpoint/2010/main" val="340556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51520" y="908720"/>
            <a:ext cx="8568952" cy="5616623"/>
          </a:xfrm>
          <a:prstGeom prst="rect">
            <a:avLst/>
          </a:prstGeom>
        </p:spPr>
      </p:pic>
      <p:sp>
        <p:nvSpPr>
          <p:cNvPr id="3" name="TextBox 2"/>
          <p:cNvSpPr txBox="1"/>
          <p:nvPr/>
        </p:nvSpPr>
        <p:spPr>
          <a:xfrm>
            <a:off x="2843808" y="116632"/>
            <a:ext cx="3384376" cy="523220"/>
          </a:xfrm>
          <a:prstGeom prst="rect">
            <a:avLst/>
          </a:prstGeom>
          <a:noFill/>
        </p:spPr>
        <p:txBody>
          <a:bodyPr wrap="square" rtlCol="1">
            <a:spAutoFit/>
          </a:bodyPr>
          <a:lstStyle/>
          <a:p>
            <a:pPr algn="ctr" rtl="0"/>
            <a:r>
              <a:rPr lang="en-US" sz="2800" b="1" dirty="0"/>
              <a:t>Class Diagram</a:t>
            </a:r>
            <a:endParaRPr lang="ar-EG" sz="2800" b="1" dirty="0"/>
          </a:p>
        </p:txBody>
      </p:sp>
    </p:spTree>
    <p:extLst>
      <p:ext uri="{BB962C8B-B14F-4D97-AF65-F5344CB8AC3E}">
        <p14:creationId xmlns:p14="http://schemas.microsoft.com/office/powerpoint/2010/main" val="18186416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1.png"/>
          <p:cNvPicPr/>
          <p:nvPr/>
        </p:nvPicPr>
        <p:blipFill>
          <a:blip r:embed="rId2" cstate="print"/>
          <a:stretch>
            <a:fillRect/>
          </a:stretch>
        </p:blipFill>
        <p:spPr>
          <a:xfrm>
            <a:off x="467544" y="620688"/>
            <a:ext cx="7992888" cy="5421967"/>
          </a:xfrm>
          <a:prstGeom prst="rect">
            <a:avLst/>
          </a:prstGeom>
        </p:spPr>
      </p:pic>
    </p:spTree>
    <p:extLst>
      <p:ext uri="{BB962C8B-B14F-4D97-AF65-F5344CB8AC3E}">
        <p14:creationId xmlns:p14="http://schemas.microsoft.com/office/powerpoint/2010/main" val="32212512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94</TotalTime>
  <Words>484</Words>
  <Application>Microsoft Office PowerPoint</Application>
  <PresentationFormat>On-screen Show (4:3)</PresentationFormat>
  <Paragraphs>64</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Century Gothic</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khaled</dc:creator>
  <cp:lastModifiedBy>kero khaled</cp:lastModifiedBy>
  <cp:revision>23</cp:revision>
  <dcterms:created xsi:type="dcterms:W3CDTF">2021-07-03T22:01:46Z</dcterms:created>
  <dcterms:modified xsi:type="dcterms:W3CDTF">2021-07-06T21:18:34Z</dcterms:modified>
</cp:coreProperties>
</file>