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28.xml.rels" ContentType="application/vnd.openxmlformats-package.relationships+xml"/>
  <Override PartName="/ppt/slides/_rels/slide92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80.xml.rels" ContentType="application/vnd.openxmlformats-package.relationships+xml"/>
  <Override PartName="/ppt/slides/_rels/slide95.xml.rels" ContentType="application/vnd.openxmlformats-package.relationships+xml"/>
  <Override PartName="/ppt/slides/_rels/slide88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94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93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94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93.xml" ContentType="application/vnd.openxmlformats-officedocument.presentationml.slide+xml"/>
  <Override PartName="/ppt/slides/slide28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60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</p:sldIdLst>
  <p:sldSz cx="121793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D58FDE-3E2F-4CCA-9075-D4231AA6F9D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20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109602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8760" y="3682080"/>
            <a:ext cx="109602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074578-DA60-4ECD-8F22-64867F145F4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20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88324A0-24B6-4064-A281-3BD866CCF30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20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3529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4600" y="1604520"/>
            <a:ext cx="3529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0440" y="1604520"/>
            <a:ext cx="3529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8760" y="3682080"/>
            <a:ext cx="3529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4600" y="3682080"/>
            <a:ext cx="3529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0440" y="3682080"/>
            <a:ext cx="3529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4D5F50-49A5-4CCF-A94B-CEBB0364ABA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20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966AB7-D2EC-409A-B93A-495DB9CA115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20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687AC5-7839-4B2A-8DFD-734FE553DA1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20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53485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25120" y="1604520"/>
            <a:ext cx="53485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FF90EE-70D5-4128-9DCA-23FA76D4B3A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20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BE368E4-D981-4082-AF38-58E2E31F83A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69200" cy="32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EE02FC4-CC9F-4D85-9DCE-07028CAE8A3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20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25120" y="1604520"/>
            <a:ext cx="53485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B736D1-8BAA-4615-83F4-65921360C7F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20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53485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99DFF5B-3CD8-4C81-ABF8-7631855D229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20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8760" y="3682080"/>
            <a:ext cx="109602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376691C-55C3-41AC-A7EE-7D0BE017D04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6920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11238840" y="6373440"/>
            <a:ext cx="339840" cy="330480"/>
          </a:xfrm>
          <a:prstGeom prst="rect">
            <a:avLst/>
          </a:prstGeom>
          <a:noFill/>
          <a:ln w="12600">
            <a:noFill/>
          </a:ln>
        </p:spPr>
        <p:txBody>
          <a:bodyPr lIns="60840" rIns="60840" tIns="60840" bIns="608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3B810DC-6862-49EF-B653-FC7BCF90CA8A}" type="slidenum">
              <a:rPr b="0" lang="en-US" sz="16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slideLayout" Target="../slideLayouts/slideLayout1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"/>
          <p:cNvSpPr/>
          <p:nvPr/>
        </p:nvSpPr>
        <p:spPr>
          <a:xfrm>
            <a:off x="-3960" y="2640960"/>
            <a:ext cx="7718760" cy="638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31bad9"/>
                </a:solidFill>
                <a:latin typeface="Calibri"/>
                <a:ea typeface="Calibri"/>
              </a:rPr>
              <a:t>Modern Software Design Patterns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" name="Title 1"/>
          <p:cNvSpPr/>
          <p:nvPr/>
        </p:nvSpPr>
        <p:spPr>
          <a:xfrm>
            <a:off x="681840" y="3351240"/>
            <a:ext cx="476604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[ Mohammed Reda 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" name="Cube 264"/>
          <p:cNvSpPr/>
          <p:nvPr/>
        </p:nvSpPr>
        <p:spPr>
          <a:xfrm>
            <a:off x="9552960" y="199584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be 265"/>
          <p:cNvSpPr/>
          <p:nvPr/>
        </p:nvSpPr>
        <p:spPr>
          <a:xfrm>
            <a:off x="9264240" y="296424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be 266"/>
          <p:cNvSpPr/>
          <p:nvPr/>
        </p:nvSpPr>
        <p:spPr>
          <a:xfrm>
            <a:off x="8975520" y="393264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be 267"/>
          <p:cNvSpPr/>
          <p:nvPr/>
        </p:nvSpPr>
        <p:spPr>
          <a:xfrm>
            <a:off x="8334000" y="393264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be 268"/>
          <p:cNvSpPr/>
          <p:nvPr/>
        </p:nvSpPr>
        <p:spPr>
          <a:xfrm>
            <a:off x="9906120" y="363852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be 270"/>
          <p:cNvSpPr/>
          <p:nvPr/>
        </p:nvSpPr>
        <p:spPr>
          <a:xfrm>
            <a:off x="10547640" y="363852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be 271"/>
          <p:cNvSpPr/>
          <p:nvPr/>
        </p:nvSpPr>
        <p:spPr>
          <a:xfrm>
            <a:off x="7403400" y="420948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14"/>
          <p:cNvSpPr/>
          <p:nvPr/>
        </p:nvSpPr>
        <p:spPr>
          <a:xfrm>
            <a:off x="1196640" y="355320"/>
            <a:ext cx="495000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Single Responsibility Principle (S.R.P)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83" name="Oval 15"/>
          <p:cNvGrpSpPr/>
          <p:nvPr/>
        </p:nvGrpSpPr>
        <p:grpSpPr>
          <a:xfrm>
            <a:off x="288720" y="204840"/>
            <a:ext cx="798840" cy="762120"/>
            <a:chOff x="288720" y="204840"/>
            <a:chExt cx="798840" cy="762120"/>
          </a:xfrm>
        </p:grpSpPr>
        <p:sp>
          <p:nvSpPr>
            <p:cNvPr id="184" name="Oval"/>
            <p:cNvSpPr/>
            <p:nvPr/>
          </p:nvSpPr>
          <p:spPr>
            <a:xfrm flipH="1">
              <a:off x="288360" y="204840"/>
              <a:ext cx="798840" cy="76212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S"/>
            <p:cNvSpPr/>
            <p:nvPr/>
          </p:nvSpPr>
          <p:spPr>
            <a:xfrm>
              <a:off x="451800" y="358560"/>
              <a:ext cx="473040" cy="45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S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186" name="Rectangle 4"/>
          <p:cNvSpPr/>
          <p:nvPr/>
        </p:nvSpPr>
        <p:spPr>
          <a:xfrm>
            <a:off x="5706720" y="1258560"/>
            <a:ext cx="6435360" cy="4991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public class 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EmailService </a:t>
            </a:r>
            <a:r>
              <a:rPr b="0" lang="en-US" sz="1400" spc="-1" strike="noStrike">
                <a:solidFill>
                  <a:srgbClr val="f1c96c"/>
                </a:solidFill>
                <a:latin typeface="Consolas"/>
                <a:ea typeface="Consola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 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private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Send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string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email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,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string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subject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,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string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message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{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var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emailMsg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=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new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MimeMessage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();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   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emailMsg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From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Add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(n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ew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MailboxAddress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“Name”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,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 email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));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 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emailMsg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To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Add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new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MailboxAddress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“Name”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,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email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));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 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emailMsg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Subject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=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subject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;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 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emailMsg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Body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=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new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TextPart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"plain"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 {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Text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=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message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</a:t>
            </a:r>
            <a:r>
              <a:rPr b="0" lang="en-US" sz="1400" spc="-1" strike="noStrike">
                <a:solidFill>
                  <a:srgbClr val="c586c0"/>
                </a:solidFill>
                <a:latin typeface="Consolas"/>
                <a:ea typeface="Consolas"/>
              </a:rPr>
              <a:t>using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(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SmtpClient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smtpClient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=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new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SmtpClient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())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{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smtpClient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LocalDomain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= 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"sample.com"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;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     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smtpClient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Connect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"smtp"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,</a:t>
            </a:r>
            <a:r>
              <a:rPr b="0" lang="en-US" sz="1400" spc="-1" strike="noStrike">
                <a:solidFill>
                  <a:srgbClr val="b5cea8"/>
                </a:solidFill>
                <a:latin typeface="Consolas"/>
                <a:ea typeface="Consolas"/>
              </a:rPr>
              <a:t>25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,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SecureSocketOptions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None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smtpClient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Send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emailMessage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);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smtpClient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Disconnect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true);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}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1c96c"/>
                </a:solidFill>
                <a:latin typeface="Consolas"/>
                <a:ea typeface="Consolas"/>
              </a:rPr>
              <a:t>} 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7" name="Rectangle 11"/>
          <p:cNvSpPr/>
          <p:nvPr/>
        </p:nvSpPr>
        <p:spPr>
          <a:xfrm>
            <a:off x="5661000" y="1154520"/>
            <a:ext cx="6318720" cy="4615920"/>
          </a:xfrm>
          <a:prstGeom prst="rect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Rectangle 12"/>
          <p:cNvSpPr/>
          <p:nvPr/>
        </p:nvSpPr>
        <p:spPr>
          <a:xfrm>
            <a:off x="-195120" y="2065680"/>
            <a:ext cx="5768280" cy="3073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   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public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class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EmployeeService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</a:t>
            </a:r>
            <a:r>
              <a:rPr b="0" lang="en-US" sz="1400" spc="-1" strike="noStrike">
                <a:solidFill>
                  <a:srgbClr val="f1c96c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f1c96c"/>
                </a:solidFill>
                <a:latin typeface="Consolas"/>
                <a:ea typeface="Consolas"/>
              </a:rPr>
              <a:t>{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public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EmployeeRegistration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Employee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employee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{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   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Employees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Add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employee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);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 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EmailService.Send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  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employee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Email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  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"Registration"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, 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"Congratulation!“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	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);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f1c96c"/>
                </a:solidFill>
                <a:latin typeface="Consolas"/>
                <a:ea typeface="Consolas"/>
              </a:rPr>
              <a:t>}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Rectangle 13"/>
          <p:cNvSpPr/>
          <p:nvPr/>
        </p:nvSpPr>
        <p:spPr>
          <a:xfrm>
            <a:off x="49680" y="2065680"/>
            <a:ext cx="5454360" cy="3107880"/>
          </a:xfrm>
          <a:prstGeom prst="rect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14"/>
          <p:cNvSpPr/>
          <p:nvPr/>
        </p:nvSpPr>
        <p:spPr>
          <a:xfrm>
            <a:off x="1622520" y="874800"/>
            <a:ext cx="495000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Open/Closed Principle (OCP) 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91" name="Oval 15"/>
          <p:cNvGrpSpPr/>
          <p:nvPr/>
        </p:nvGrpSpPr>
        <p:grpSpPr>
          <a:xfrm>
            <a:off x="714600" y="724320"/>
            <a:ext cx="798840" cy="762120"/>
            <a:chOff x="714600" y="724320"/>
            <a:chExt cx="798840" cy="762120"/>
          </a:xfrm>
        </p:grpSpPr>
        <p:sp>
          <p:nvSpPr>
            <p:cNvPr id="192" name="Oval"/>
            <p:cNvSpPr/>
            <p:nvPr/>
          </p:nvSpPr>
          <p:spPr>
            <a:xfrm flipH="1">
              <a:off x="714240" y="724320"/>
              <a:ext cx="798840" cy="76212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O"/>
            <p:cNvSpPr/>
            <p:nvPr/>
          </p:nvSpPr>
          <p:spPr>
            <a:xfrm>
              <a:off x="877680" y="878040"/>
              <a:ext cx="473040" cy="45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O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194" name="Rectangle 1"/>
          <p:cNvSpPr/>
          <p:nvPr/>
        </p:nvSpPr>
        <p:spPr>
          <a:xfrm>
            <a:off x="760680" y="2317320"/>
            <a:ext cx="10562760" cy="1186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“</a:t>
            </a: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The Open/Closed Principle states that software entities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(classes, modules, functions, etc.) should be open for extension, but closed for modification. 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5" name="Rectangle 6"/>
          <p:cNvSpPr/>
          <p:nvPr/>
        </p:nvSpPr>
        <p:spPr>
          <a:xfrm>
            <a:off x="760680" y="3836520"/>
            <a:ext cx="10562760" cy="22240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Any new functionality should be done by adding new classes instead of changing existing one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1c96c"/>
                </a:solidFill>
                <a:latin typeface="Calibri"/>
                <a:ea typeface="Calibri"/>
              </a:rPr>
              <a:t>How to implement OCP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One may achieve this by adding new functionality to derived class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Or allow client to access the original class with abstract interface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"/>
          <p:cNvSpPr/>
          <p:nvPr/>
        </p:nvSpPr>
        <p:spPr>
          <a:xfrm>
            <a:off x="4794480" y="1951920"/>
            <a:ext cx="2511720" cy="1945440"/>
          </a:xfrm>
          <a:prstGeom prst="rect">
            <a:avLst/>
          </a:prstGeom>
          <a:noFill/>
          <a:ln w="25400">
            <a:solidFill>
              <a:srgbClr val="31ba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Straight Connector 3"/>
          <p:cNvSpPr/>
          <p:nvPr/>
        </p:nvSpPr>
        <p:spPr>
          <a:xfrm>
            <a:off x="4794120" y="2271600"/>
            <a:ext cx="252144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Straight Connector 4"/>
          <p:cNvSpPr/>
          <p:nvPr/>
        </p:nvSpPr>
        <p:spPr>
          <a:xfrm>
            <a:off x="4780440" y="3102480"/>
            <a:ext cx="252144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TextBox 5"/>
          <p:cNvSpPr/>
          <p:nvPr/>
        </p:nvSpPr>
        <p:spPr>
          <a:xfrm>
            <a:off x="5565240" y="1924200"/>
            <a:ext cx="914760" cy="576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Employee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0" name="TextBox 7"/>
          <p:cNvSpPr/>
          <p:nvPr/>
        </p:nvSpPr>
        <p:spPr>
          <a:xfrm>
            <a:off x="4840200" y="2298960"/>
            <a:ext cx="2415600" cy="729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1c96c"/>
                </a:solidFill>
                <a:latin typeface="Calibri"/>
                <a:ea typeface="Calibri"/>
              </a:rPr>
              <a:t>-ID: string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1c96c"/>
                </a:solidFill>
                <a:latin typeface="Calibri"/>
                <a:ea typeface="Calibri"/>
              </a:rPr>
              <a:t>-Name: string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1c96c"/>
                </a:solidFill>
                <a:latin typeface="Calibri"/>
                <a:ea typeface="Calibri"/>
              </a:rPr>
              <a:t>-BasicSalary: decimal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" name="TextBox 8"/>
          <p:cNvSpPr/>
          <p:nvPr/>
        </p:nvSpPr>
        <p:spPr>
          <a:xfrm>
            <a:off x="4840200" y="3145680"/>
            <a:ext cx="2415600" cy="819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+ToString(): string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+CalcHourBonus(): decimal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02" name="Group 25"/>
          <p:cNvGrpSpPr/>
          <p:nvPr/>
        </p:nvGrpSpPr>
        <p:grpSpPr>
          <a:xfrm>
            <a:off x="1611720" y="4791960"/>
            <a:ext cx="2521440" cy="1115640"/>
            <a:chOff x="1611720" y="4791960"/>
            <a:chExt cx="2521440" cy="1115640"/>
          </a:xfrm>
        </p:grpSpPr>
        <p:sp>
          <p:nvSpPr>
            <p:cNvPr id="203" name="Rectangle 11"/>
            <p:cNvSpPr/>
            <p:nvPr/>
          </p:nvSpPr>
          <p:spPr>
            <a:xfrm>
              <a:off x="1611720" y="4816800"/>
              <a:ext cx="2511720" cy="109080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Straight Connector 12"/>
            <p:cNvSpPr/>
            <p:nvPr/>
          </p:nvSpPr>
          <p:spPr>
            <a:xfrm>
              <a:off x="1611720" y="5102640"/>
              <a:ext cx="25214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TextBox 14"/>
            <p:cNvSpPr/>
            <p:nvPr/>
          </p:nvSpPr>
          <p:spPr>
            <a:xfrm>
              <a:off x="1657440" y="4791960"/>
              <a:ext cx="242928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ManagerEmployee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6" name="TextBox 16"/>
            <p:cNvSpPr/>
            <p:nvPr/>
          </p:nvSpPr>
          <p:spPr>
            <a:xfrm>
              <a:off x="1643760" y="5190480"/>
              <a:ext cx="2443320" cy="5763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+CalcHourBonus(): decimal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07" name="Group 26"/>
          <p:cNvGrpSpPr/>
          <p:nvPr/>
        </p:nvGrpSpPr>
        <p:grpSpPr>
          <a:xfrm>
            <a:off x="7970760" y="4816800"/>
            <a:ext cx="2521440" cy="1115280"/>
            <a:chOff x="7970760" y="4816800"/>
            <a:chExt cx="2521440" cy="1115280"/>
          </a:xfrm>
        </p:grpSpPr>
        <p:sp>
          <p:nvSpPr>
            <p:cNvPr id="208" name="Rectangle 27"/>
            <p:cNvSpPr/>
            <p:nvPr/>
          </p:nvSpPr>
          <p:spPr>
            <a:xfrm>
              <a:off x="7971120" y="4841280"/>
              <a:ext cx="2511720" cy="109080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Straight Connector 28"/>
            <p:cNvSpPr/>
            <p:nvPr/>
          </p:nvSpPr>
          <p:spPr>
            <a:xfrm>
              <a:off x="7970760" y="5127480"/>
              <a:ext cx="25214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TextBox 29"/>
            <p:cNvSpPr/>
            <p:nvPr/>
          </p:nvSpPr>
          <p:spPr>
            <a:xfrm>
              <a:off x="8016840" y="4816800"/>
              <a:ext cx="242928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RegularEmployee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1" name="TextBox 30"/>
            <p:cNvSpPr/>
            <p:nvPr/>
          </p:nvSpPr>
          <p:spPr>
            <a:xfrm>
              <a:off x="8002800" y="5214960"/>
              <a:ext cx="2433960" cy="5763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+CalcHourBonus(): decimal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212" name="Isosceles Triangle 36"/>
          <p:cNvSpPr/>
          <p:nvPr/>
        </p:nvSpPr>
        <p:spPr>
          <a:xfrm>
            <a:off x="5933160" y="3958200"/>
            <a:ext cx="178560" cy="170640"/>
          </a:xfrm>
          <a:prstGeom prst="triangle">
            <a:avLst>
              <a:gd name="adj" fmla="val 50000"/>
            </a:avLst>
          </a:prstGeom>
          <a:noFill/>
          <a:ln w="0">
            <a:solidFill>
              <a:srgbClr val="f1c96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Elbow Connector 40"/>
          <p:cNvSpPr/>
          <p:nvPr/>
        </p:nvSpPr>
        <p:spPr>
          <a:xfrm>
            <a:off x="4136400" y="4071600"/>
            <a:ext cx="1819080" cy="127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600"/>
                </a:moveTo>
                <a:lnTo>
                  <a:pt x="3693" y="21600"/>
                </a:lnTo>
                <a:lnTo>
                  <a:pt x="3693" y="0"/>
                </a:lnTo>
                <a:lnTo>
                  <a:pt x="21600" y="0"/>
                </a:lnTo>
              </a:path>
            </a:pathLst>
          </a:custGeom>
          <a:noFill/>
          <a:ln w="0">
            <a:solidFill>
              <a:srgbClr val="efc6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Elbow Connector 43"/>
          <p:cNvSpPr/>
          <p:nvPr/>
        </p:nvSpPr>
        <p:spPr>
          <a:xfrm>
            <a:off x="6087240" y="4071600"/>
            <a:ext cx="1869840" cy="130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7773" y="0"/>
                </a:lnTo>
                <a:lnTo>
                  <a:pt x="17773" y="21600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Box 47"/>
          <p:cNvSpPr/>
          <p:nvPr/>
        </p:nvSpPr>
        <p:spPr>
          <a:xfrm>
            <a:off x="4162680" y="799920"/>
            <a:ext cx="386280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6ab7c2"/>
                </a:solidFill>
                <a:latin typeface="Calibri"/>
                <a:ea typeface="Calibri"/>
              </a:rPr>
              <a:t>OCP Abstract Class Diagram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1"/>
          <p:cNvSpPr/>
          <p:nvPr/>
        </p:nvSpPr>
        <p:spPr>
          <a:xfrm>
            <a:off x="4794480" y="1951920"/>
            <a:ext cx="2511720" cy="1945440"/>
          </a:xfrm>
          <a:prstGeom prst="rect">
            <a:avLst/>
          </a:prstGeom>
          <a:noFill/>
          <a:ln w="25400">
            <a:solidFill>
              <a:srgbClr val="31ba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Straight Connector 3"/>
          <p:cNvSpPr/>
          <p:nvPr/>
        </p:nvSpPr>
        <p:spPr>
          <a:xfrm>
            <a:off x="4794120" y="2271600"/>
            <a:ext cx="252144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Straight Connector 4"/>
          <p:cNvSpPr/>
          <p:nvPr/>
        </p:nvSpPr>
        <p:spPr>
          <a:xfrm>
            <a:off x="4780440" y="3102480"/>
            <a:ext cx="252144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TextBox 5"/>
          <p:cNvSpPr/>
          <p:nvPr/>
        </p:nvSpPr>
        <p:spPr>
          <a:xfrm>
            <a:off x="5565240" y="1924200"/>
            <a:ext cx="914760" cy="576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Employee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0" name="TextBox 7"/>
          <p:cNvSpPr/>
          <p:nvPr/>
        </p:nvSpPr>
        <p:spPr>
          <a:xfrm>
            <a:off x="4840200" y="2298960"/>
            <a:ext cx="2415600" cy="729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1c96c"/>
                </a:solidFill>
                <a:latin typeface="Calibri"/>
                <a:ea typeface="Calibri"/>
              </a:rPr>
              <a:t>-ID: string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1c96c"/>
                </a:solidFill>
                <a:latin typeface="Calibri"/>
                <a:ea typeface="Calibri"/>
              </a:rPr>
              <a:t>-Name: string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1c96c"/>
                </a:solidFill>
                <a:latin typeface="Calibri"/>
                <a:ea typeface="Calibri"/>
              </a:rPr>
              <a:t>-BasicSalary: decimal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1" name="TextBox 8"/>
          <p:cNvSpPr/>
          <p:nvPr/>
        </p:nvSpPr>
        <p:spPr>
          <a:xfrm>
            <a:off x="4840200" y="3145680"/>
            <a:ext cx="2415600" cy="819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+ToString(): string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+CalcHourBonus(): decimal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22" name="Group 25"/>
          <p:cNvGrpSpPr/>
          <p:nvPr/>
        </p:nvGrpSpPr>
        <p:grpSpPr>
          <a:xfrm>
            <a:off x="1611720" y="4791960"/>
            <a:ext cx="2521440" cy="1115640"/>
            <a:chOff x="1611720" y="4791960"/>
            <a:chExt cx="2521440" cy="1115640"/>
          </a:xfrm>
        </p:grpSpPr>
        <p:sp>
          <p:nvSpPr>
            <p:cNvPr id="223" name="Rectangle 11"/>
            <p:cNvSpPr/>
            <p:nvPr/>
          </p:nvSpPr>
          <p:spPr>
            <a:xfrm>
              <a:off x="1611720" y="4816800"/>
              <a:ext cx="2511720" cy="109080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Straight Connector 12"/>
            <p:cNvSpPr/>
            <p:nvPr/>
          </p:nvSpPr>
          <p:spPr>
            <a:xfrm>
              <a:off x="1611720" y="5102640"/>
              <a:ext cx="25214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TextBox 14"/>
            <p:cNvSpPr/>
            <p:nvPr/>
          </p:nvSpPr>
          <p:spPr>
            <a:xfrm>
              <a:off x="1657440" y="4791960"/>
              <a:ext cx="242928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ManagerEmployee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26" name="TextBox 16"/>
            <p:cNvSpPr/>
            <p:nvPr/>
          </p:nvSpPr>
          <p:spPr>
            <a:xfrm>
              <a:off x="1643760" y="5190480"/>
              <a:ext cx="2443320" cy="5763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+CalcHourBonus(): decimal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27" name="Group 26"/>
          <p:cNvGrpSpPr/>
          <p:nvPr/>
        </p:nvGrpSpPr>
        <p:grpSpPr>
          <a:xfrm>
            <a:off x="7970760" y="4816800"/>
            <a:ext cx="2521440" cy="1115280"/>
            <a:chOff x="7970760" y="4816800"/>
            <a:chExt cx="2521440" cy="1115280"/>
          </a:xfrm>
        </p:grpSpPr>
        <p:sp>
          <p:nvSpPr>
            <p:cNvPr id="228" name="Rectangle 27"/>
            <p:cNvSpPr/>
            <p:nvPr/>
          </p:nvSpPr>
          <p:spPr>
            <a:xfrm>
              <a:off x="7971120" y="4841280"/>
              <a:ext cx="2511720" cy="109080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Straight Connector 28"/>
            <p:cNvSpPr/>
            <p:nvPr/>
          </p:nvSpPr>
          <p:spPr>
            <a:xfrm>
              <a:off x="7970760" y="5127480"/>
              <a:ext cx="25214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TextBox 29"/>
            <p:cNvSpPr/>
            <p:nvPr/>
          </p:nvSpPr>
          <p:spPr>
            <a:xfrm>
              <a:off x="8016840" y="4816800"/>
              <a:ext cx="242928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RegularEmployee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1" name="TextBox 30"/>
            <p:cNvSpPr/>
            <p:nvPr/>
          </p:nvSpPr>
          <p:spPr>
            <a:xfrm>
              <a:off x="8002800" y="5214960"/>
              <a:ext cx="2433960" cy="5763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+CalcHourBonus(): decimal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232" name="Isosceles Triangle 36"/>
          <p:cNvSpPr/>
          <p:nvPr/>
        </p:nvSpPr>
        <p:spPr>
          <a:xfrm>
            <a:off x="5933160" y="3958200"/>
            <a:ext cx="178560" cy="170640"/>
          </a:xfrm>
          <a:prstGeom prst="triangle">
            <a:avLst>
              <a:gd name="adj" fmla="val 50000"/>
            </a:avLst>
          </a:prstGeom>
          <a:noFill/>
          <a:ln w="0">
            <a:solidFill>
              <a:srgbClr val="f1c96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Elbow Connector 40"/>
          <p:cNvSpPr/>
          <p:nvPr/>
        </p:nvSpPr>
        <p:spPr>
          <a:xfrm>
            <a:off x="4136400" y="4071600"/>
            <a:ext cx="1819080" cy="127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600"/>
                </a:moveTo>
                <a:lnTo>
                  <a:pt x="3693" y="21600"/>
                </a:lnTo>
                <a:lnTo>
                  <a:pt x="3693" y="0"/>
                </a:lnTo>
                <a:lnTo>
                  <a:pt x="21600" y="0"/>
                </a:lnTo>
              </a:path>
            </a:pathLst>
          </a:custGeom>
          <a:noFill/>
          <a:ln w="0">
            <a:solidFill>
              <a:srgbClr val="efc6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Elbow Connector 43"/>
          <p:cNvSpPr/>
          <p:nvPr/>
        </p:nvSpPr>
        <p:spPr>
          <a:xfrm>
            <a:off x="6087240" y="4071600"/>
            <a:ext cx="1869840" cy="130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7773" y="0"/>
                </a:lnTo>
                <a:lnTo>
                  <a:pt x="17773" y="21600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TextBox 47"/>
          <p:cNvSpPr/>
          <p:nvPr/>
        </p:nvSpPr>
        <p:spPr>
          <a:xfrm>
            <a:off x="4162680" y="799920"/>
            <a:ext cx="386280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6ab7c2"/>
                </a:solidFill>
                <a:latin typeface="Calibri"/>
                <a:ea typeface="Calibri"/>
              </a:rPr>
              <a:t>OCP Abstract Class Diagram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6" name="Straight Arrow Connector 49"/>
          <p:cNvSpPr/>
          <p:nvPr/>
        </p:nvSpPr>
        <p:spPr>
          <a:xfrm flipH="1">
            <a:off x="3426480" y="2087280"/>
            <a:ext cx="1810440" cy="9360"/>
          </a:xfrm>
          <a:prstGeom prst="line">
            <a:avLst/>
          </a:prstGeom>
          <a:ln w="0">
            <a:solidFill>
              <a:srgbClr val="6ab7c2"/>
            </a:solidFill>
            <a:prstDash val="dash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Snip Single Corner Rectangle 51"/>
          <p:cNvSpPr/>
          <p:nvPr/>
        </p:nvSpPr>
        <p:spPr>
          <a:xfrm flipH="1">
            <a:off x="917280" y="1819800"/>
            <a:ext cx="250812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0832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Rectangle 52"/>
          <p:cNvSpPr/>
          <p:nvPr/>
        </p:nvSpPr>
        <p:spPr>
          <a:xfrm>
            <a:off x="963720" y="1804320"/>
            <a:ext cx="2430360" cy="729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6ab7c2"/>
                </a:solidFill>
                <a:latin typeface="Calibri"/>
                <a:ea typeface="Calibri"/>
              </a:rPr>
              <a:t>Abstract class title and abstract method </a:t>
            </a:r>
            <a:r>
              <a:rPr b="0" i="1" lang="en-US" sz="1400" spc="-1" strike="noStrike">
                <a:solidFill>
                  <a:srgbClr val="6ab7c2"/>
                </a:solidFill>
                <a:latin typeface="Calibri"/>
                <a:ea typeface="Calibri"/>
              </a:rPr>
              <a:t>written</a:t>
            </a:r>
            <a:r>
              <a:rPr b="0" lang="en-US" sz="1400" spc="-1" strike="noStrike">
                <a:solidFill>
                  <a:srgbClr val="6ab7c2"/>
                </a:solidFill>
                <a:latin typeface="Calibri"/>
                <a:ea typeface="Calibri"/>
              </a:rPr>
              <a:t> in italic format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9" name="Elbow Connector 55"/>
          <p:cNvSpPr/>
          <p:nvPr/>
        </p:nvSpPr>
        <p:spPr>
          <a:xfrm rot="10800000">
            <a:off x="2173320" y="2355840"/>
            <a:ext cx="2719800" cy="122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6ab7c2"/>
            </a:solidFill>
            <a:prstDash val="dash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1"/>
          <p:cNvSpPr/>
          <p:nvPr/>
        </p:nvSpPr>
        <p:spPr>
          <a:xfrm>
            <a:off x="4794480" y="1951920"/>
            <a:ext cx="2511720" cy="803520"/>
          </a:xfrm>
          <a:prstGeom prst="rect">
            <a:avLst/>
          </a:prstGeom>
          <a:noFill/>
          <a:ln w="25400">
            <a:solidFill>
              <a:srgbClr val="31ba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Straight Connector 3"/>
          <p:cNvSpPr/>
          <p:nvPr/>
        </p:nvSpPr>
        <p:spPr>
          <a:xfrm>
            <a:off x="4794120" y="2271600"/>
            <a:ext cx="252144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TextBox 5"/>
          <p:cNvSpPr/>
          <p:nvPr/>
        </p:nvSpPr>
        <p:spPr>
          <a:xfrm>
            <a:off x="4840200" y="1924200"/>
            <a:ext cx="241560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IEmployee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8"/>
          <p:cNvSpPr/>
          <p:nvPr/>
        </p:nvSpPr>
        <p:spPr>
          <a:xfrm>
            <a:off x="4814640" y="2296800"/>
            <a:ext cx="2415600" cy="576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+CalcHourBonus(): decimal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4" name="Rectangle 11"/>
          <p:cNvSpPr/>
          <p:nvPr/>
        </p:nvSpPr>
        <p:spPr>
          <a:xfrm>
            <a:off x="1611720" y="3643560"/>
            <a:ext cx="2511720" cy="1894320"/>
          </a:xfrm>
          <a:prstGeom prst="rect">
            <a:avLst/>
          </a:prstGeom>
          <a:noFill/>
          <a:ln w="25400">
            <a:solidFill>
              <a:srgbClr val="31ba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Straight Connector 12"/>
          <p:cNvSpPr/>
          <p:nvPr/>
        </p:nvSpPr>
        <p:spPr>
          <a:xfrm>
            <a:off x="1611720" y="3929760"/>
            <a:ext cx="252144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TextBox 14"/>
          <p:cNvSpPr/>
          <p:nvPr/>
        </p:nvSpPr>
        <p:spPr>
          <a:xfrm>
            <a:off x="1657440" y="3619080"/>
            <a:ext cx="242928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ManagerEmployee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7" name="TextBox 16"/>
          <p:cNvSpPr/>
          <p:nvPr/>
        </p:nvSpPr>
        <p:spPr>
          <a:xfrm>
            <a:off x="1627560" y="4849920"/>
            <a:ext cx="2443320" cy="819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+ToString(): string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+CalcHourBonus(): decimal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8" name="Isosceles Triangle 36"/>
          <p:cNvSpPr/>
          <p:nvPr/>
        </p:nvSpPr>
        <p:spPr>
          <a:xfrm>
            <a:off x="5933160" y="2784960"/>
            <a:ext cx="178560" cy="170640"/>
          </a:xfrm>
          <a:prstGeom prst="triangle">
            <a:avLst>
              <a:gd name="adj" fmla="val 50000"/>
            </a:avLst>
          </a:prstGeom>
          <a:noFill/>
          <a:ln w="0">
            <a:solidFill>
              <a:srgbClr val="f1c96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Elbow Connector 40"/>
          <p:cNvSpPr/>
          <p:nvPr/>
        </p:nvSpPr>
        <p:spPr>
          <a:xfrm flipV="1">
            <a:off x="2870280" y="2894040"/>
            <a:ext cx="3148920" cy="87552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efc666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Elbow Connector 43"/>
          <p:cNvSpPr/>
          <p:nvPr/>
        </p:nvSpPr>
        <p:spPr>
          <a:xfrm flipH="1" rot="16200000">
            <a:off x="7283520" y="1695600"/>
            <a:ext cx="686520" cy="320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0510" y="0"/>
                </a:lnTo>
                <a:lnTo>
                  <a:pt x="10510" y="21600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TextBox 47"/>
          <p:cNvSpPr/>
          <p:nvPr/>
        </p:nvSpPr>
        <p:spPr>
          <a:xfrm>
            <a:off x="2952360" y="799920"/>
            <a:ext cx="628344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6ab7c2"/>
                </a:solidFill>
                <a:latin typeface="Calibri"/>
                <a:ea typeface="Calibri"/>
              </a:rPr>
              <a:t>OCP Interface Implementation Class Diagram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2" name="Straight Connector 31"/>
          <p:cNvSpPr/>
          <p:nvPr/>
        </p:nvSpPr>
        <p:spPr>
          <a:xfrm>
            <a:off x="1588320" y="4834800"/>
            <a:ext cx="252180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TextBox 32"/>
          <p:cNvSpPr/>
          <p:nvPr/>
        </p:nvSpPr>
        <p:spPr>
          <a:xfrm>
            <a:off x="1634400" y="3982320"/>
            <a:ext cx="2443320" cy="819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-ID: string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-Name: string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-BasicSalary: decimal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4" name="Rectangle 33"/>
          <p:cNvSpPr/>
          <p:nvPr/>
        </p:nvSpPr>
        <p:spPr>
          <a:xfrm>
            <a:off x="8037720" y="3643560"/>
            <a:ext cx="2511720" cy="1894320"/>
          </a:xfrm>
          <a:prstGeom prst="rect">
            <a:avLst/>
          </a:prstGeom>
          <a:noFill/>
          <a:ln w="25400">
            <a:solidFill>
              <a:srgbClr val="31ba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Straight Connector 34"/>
          <p:cNvSpPr/>
          <p:nvPr/>
        </p:nvSpPr>
        <p:spPr>
          <a:xfrm>
            <a:off x="8037360" y="3929760"/>
            <a:ext cx="252180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TextBox 35"/>
          <p:cNvSpPr/>
          <p:nvPr/>
        </p:nvSpPr>
        <p:spPr>
          <a:xfrm>
            <a:off x="8083440" y="3619080"/>
            <a:ext cx="242928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RegularEmployee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" name="TextBox 37"/>
          <p:cNvSpPr/>
          <p:nvPr/>
        </p:nvSpPr>
        <p:spPr>
          <a:xfrm>
            <a:off x="8053200" y="4849920"/>
            <a:ext cx="2443320" cy="819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+ToString(): string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+CalcHourBonus(): decimal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8" name="Straight Connector 38"/>
          <p:cNvSpPr/>
          <p:nvPr/>
        </p:nvSpPr>
        <p:spPr>
          <a:xfrm>
            <a:off x="8014320" y="4834800"/>
            <a:ext cx="252144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TextBox 39"/>
          <p:cNvSpPr/>
          <p:nvPr/>
        </p:nvSpPr>
        <p:spPr>
          <a:xfrm>
            <a:off x="8060400" y="3982320"/>
            <a:ext cx="2443320" cy="819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-ID: string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-Name: string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-BasicSalary: decimal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Box 14"/>
          <p:cNvSpPr/>
          <p:nvPr/>
        </p:nvSpPr>
        <p:spPr>
          <a:xfrm>
            <a:off x="1622520" y="874800"/>
            <a:ext cx="495000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Liskov Substitution Principle (LSP)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61" name="Oval 15"/>
          <p:cNvGrpSpPr/>
          <p:nvPr/>
        </p:nvGrpSpPr>
        <p:grpSpPr>
          <a:xfrm>
            <a:off x="714600" y="724320"/>
            <a:ext cx="798840" cy="762120"/>
            <a:chOff x="714600" y="724320"/>
            <a:chExt cx="798840" cy="762120"/>
          </a:xfrm>
        </p:grpSpPr>
        <p:sp>
          <p:nvSpPr>
            <p:cNvPr id="262" name="Oval"/>
            <p:cNvSpPr/>
            <p:nvPr/>
          </p:nvSpPr>
          <p:spPr>
            <a:xfrm flipH="1">
              <a:off x="714240" y="724320"/>
              <a:ext cx="798840" cy="762120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L"/>
            <p:cNvSpPr/>
            <p:nvPr/>
          </p:nvSpPr>
          <p:spPr>
            <a:xfrm>
              <a:off x="877680" y="878040"/>
              <a:ext cx="473040" cy="45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262626"/>
                  </a:solidFill>
                  <a:latin typeface="Calibri"/>
                  <a:ea typeface="Calibri"/>
                </a:rPr>
                <a:t>L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264" name="Rectangle 1"/>
          <p:cNvSpPr/>
          <p:nvPr/>
        </p:nvSpPr>
        <p:spPr>
          <a:xfrm>
            <a:off x="760680" y="2317320"/>
            <a:ext cx="1056276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“</a:t>
            </a: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If you have class </a:t>
            </a: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B</a:t>
            </a: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 inherits from class </a:t>
            </a:r>
            <a:r>
              <a:rPr b="0" lang="en-US" sz="2400" spc="-1" strike="noStrike">
                <a:solidFill>
                  <a:srgbClr val="31bad9"/>
                </a:solidFill>
                <a:latin typeface="Calibri"/>
                <a:ea typeface="Calibri"/>
              </a:rPr>
              <a:t>A</a:t>
            </a: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 then class </a:t>
            </a:r>
            <a:r>
              <a:rPr b="0" lang="en-US" sz="2400" spc="-1" strike="noStrike">
                <a:solidFill>
                  <a:srgbClr val="31bad9"/>
                </a:solidFill>
                <a:latin typeface="Calibri"/>
                <a:ea typeface="Calibri"/>
              </a:rPr>
              <a:t>A</a:t>
            </a: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 should be replaceable by class </a:t>
            </a: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B</a:t>
            </a: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 without any changes 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5" name="Rectangle 9"/>
          <p:cNvSpPr/>
          <p:nvPr/>
        </p:nvSpPr>
        <p:spPr>
          <a:xfrm>
            <a:off x="7578360" y="4542120"/>
            <a:ext cx="2337120" cy="1309320"/>
          </a:xfrm>
          <a:prstGeom prst="rect">
            <a:avLst/>
          </a:prstGeom>
          <a:noFill/>
          <a:ln w="0">
            <a:solidFill>
              <a:srgbClr val="6ab7c2"/>
            </a:solidFill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8eb4e3"/>
                </a:solidFill>
                <a:latin typeface="Calibri"/>
                <a:ea typeface="Calibri"/>
              </a:rPr>
              <a:t>A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objectA</a:t>
            </a:r>
            <a:r>
              <a:rPr b="0" lang="en-US" sz="2000" spc="-1" strike="noStrike">
                <a:solidFill>
                  <a:srgbClr val="8eb4e3"/>
                </a:solidFill>
                <a:latin typeface="Calibri"/>
                <a:ea typeface="Calibri"/>
              </a:rPr>
              <a:t> = new </a:t>
            </a:r>
            <a:r>
              <a:rPr b="0" lang="en-US" sz="2000" spc="-1" strike="noStrike">
                <a:solidFill>
                  <a:srgbClr val="e37bb1"/>
                </a:solidFill>
                <a:latin typeface="Calibri"/>
                <a:ea typeface="Calibri"/>
              </a:rPr>
              <a:t>B</a:t>
            </a:r>
            <a:r>
              <a:rPr b="0" lang="en-US" sz="2000" spc="-1" strike="noStrike">
                <a:solidFill>
                  <a:srgbClr val="8eb4e3"/>
                </a:solidFill>
                <a:latin typeface="Calibri"/>
                <a:ea typeface="Calibri"/>
              </a:rPr>
              <a:t>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8eb4e3"/>
                </a:solidFill>
                <a:latin typeface="Calibri"/>
                <a:ea typeface="Calibri"/>
              </a:rPr>
              <a:t>A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objectB</a:t>
            </a:r>
            <a:r>
              <a:rPr b="0" lang="en-US" sz="2000" spc="-1" strike="noStrike">
                <a:solidFill>
                  <a:srgbClr val="8eb4e3"/>
                </a:solidFill>
                <a:latin typeface="Calibri"/>
                <a:ea typeface="Calibri"/>
              </a:rPr>
              <a:t> = new </a:t>
            </a:r>
            <a:r>
              <a:rPr b="0" lang="en-US" sz="2000" spc="-1" strike="noStrike">
                <a:solidFill>
                  <a:srgbClr val="e37bb1"/>
                </a:solidFill>
                <a:latin typeface="Calibri"/>
                <a:ea typeface="Calibri"/>
              </a:rPr>
              <a:t>C</a:t>
            </a:r>
            <a:r>
              <a:rPr b="0" lang="en-US" sz="2000" spc="-1" strike="noStrike">
                <a:solidFill>
                  <a:srgbClr val="8eb4e3"/>
                </a:solidFill>
                <a:latin typeface="Calibri"/>
                <a:ea typeface="Calibri"/>
              </a:rPr>
              <a:t>();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66" name="Group 20"/>
          <p:cNvGrpSpPr/>
          <p:nvPr/>
        </p:nvGrpSpPr>
        <p:grpSpPr>
          <a:xfrm>
            <a:off x="1019520" y="3836520"/>
            <a:ext cx="2712240" cy="1973520"/>
            <a:chOff x="1019520" y="3836520"/>
            <a:chExt cx="2712240" cy="1973520"/>
          </a:xfrm>
        </p:grpSpPr>
        <p:grpSp>
          <p:nvGrpSpPr>
            <p:cNvPr id="267" name="Oval 5"/>
            <p:cNvGrpSpPr/>
            <p:nvPr/>
          </p:nvGrpSpPr>
          <p:grpSpPr>
            <a:xfrm>
              <a:off x="1019520" y="5047920"/>
              <a:ext cx="798840" cy="762120"/>
              <a:chOff x="1019520" y="5047920"/>
              <a:chExt cx="798840" cy="762120"/>
            </a:xfrm>
          </p:grpSpPr>
          <p:sp>
            <p:nvSpPr>
              <p:cNvPr id="268" name="Oval"/>
              <p:cNvSpPr/>
              <p:nvPr/>
            </p:nvSpPr>
            <p:spPr>
              <a:xfrm flipH="1">
                <a:off x="1019160" y="5047920"/>
                <a:ext cx="798840" cy="762120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B"/>
              <p:cNvSpPr/>
              <p:nvPr/>
            </p:nvSpPr>
            <p:spPr>
              <a:xfrm>
                <a:off x="1182600" y="5201640"/>
                <a:ext cx="473040" cy="45504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45720" rIns="45720" tIns="45000" bIns="45000" anchor="ctr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US" sz="24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B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70" name="Oval 7"/>
            <p:cNvGrpSpPr/>
            <p:nvPr/>
          </p:nvGrpSpPr>
          <p:grpSpPr>
            <a:xfrm>
              <a:off x="1911960" y="3836520"/>
              <a:ext cx="798840" cy="762120"/>
              <a:chOff x="1911960" y="3836520"/>
              <a:chExt cx="798840" cy="762120"/>
            </a:xfrm>
          </p:grpSpPr>
          <p:sp>
            <p:nvSpPr>
              <p:cNvPr id="271" name="Oval"/>
              <p:cNvSpPr/>
              <p:nvPr/>
            </p:nvSpPr>
            <p:spPr>
              <a:xfrm flipH="1">
                <a:off x="1911600" y="3836520"/>
                <a:ext cx="798840" cy="762120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A"/>
              <p:cNvSpPr/>
              <p:nvPr/>
            </p:nvSpPr>
            <p:spPr>
              <a:xfrm>
                <a:off x="2075040" y="3990240"/>
                <a:ext cx="473040" cy="45504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45720" rIns="45720" tIns="45000" bIns="45000" anchor="ctr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US" sz="24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A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73" name="Oval 8"/>
            <p:cNvGrpSpPr/>
            <p:nvPr/>
          </p:nvGrpSpPr>
          <p:grpSpPr>
            <a:xfrm>
              <a:off x="2932920" y="5047920"/>
              <a:ext cx="798840" cy="762120"/>
              <a:chOff x="2932920" y="5047920"/>
              <a:chExt cx="798840" cy="762120"/>
            </a:xfrm>
          </p:grpSpPr>
          <p:sp>
            <p:nvSpPr>
              <p:cNvPr id="274" name="Oval"/>
              <p:cNvSpPr/>
              <p:nvPr/>
            </p:nvSpPr>
            <p:spPr>
              <a:xfrm flipH="1">
                <a:off x="2932560" y="5047920"/>
                <a:ext cx="798840" cy="762120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C"/>
              <p:cNvSpPr/>
              <p:nvPr/>
            </p:nvSpPr>
            <p:spPr>
              <a:xfrm>
                <a:off x="3096000" y="5201640"/>
                <a:ext cx="473040" cy="45504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45720" rIns="45720" tIns="45000" bIns="45000" anchor="ctr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US" sz="24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C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sp>
          <p:nvSpPr>
            <p:cNvPr id="276" name="Isosceles Triangle 10"/>
            <p:cNvSpPr/>
            <p:nvPr/>
          </p:nvSpPr>
          <p:spPr>
            <a:xfrm>
              <a:off x="2220840" y="4599360"/>
              <a:ext cx="227880" cy="1440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Elbow Connector 11"/>
            <p:cNvSpPr/>
            <p:nvPr/>
          </p:nvSpPr>
          <p:spPr>
            <a:xfrm rot="16200000">
              <a:off x="1725120" y="4438800"/>
              <a:ext cx="303480" cy="91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fc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Isosceles Triangle 17"/>
            <p:cNvSpPr/>
            <p:nvPr/>
          </p:nvSpPr>
          <p:spPr>
            <a:xfrm>
              <a:off x="2225160" y="4606560"/>
              <a:ext cx="227880" cy="1440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Elbow Connector 18"/>
            <p:cNvSpPr/>
            <p:nvPr/>
          </p:nvSpPr>
          <p:spPr>
            <a:xfrm flipH="1" rot="5400000">
              <a:off x="2687040" y="4403520"/>
              <a:ext cx="295920" cy="99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fc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2" dur="indefinite" restart="never" nodeType="tmRoot">
          <p:childTnLst>
            <p:seq>
              <p:cTn id="113" dur="indefinite" nodeType="mainSeq">
                <p:childTnLst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5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Box 14"/>
          <p:cNvSpPr/>
          <p:nvPr/>
        </p:nvSpPr>
        <p:spPr>
          <a:xfrm>
            <a:off x="1622520" y="874800"/>
            <a:ext cx="495000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Interface Segregation Principle (ISP)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81" name="Oval 15"/>
          <p:cNvGrpSpPr/>
          <p:nvPr/>
        </p:nvGrpSpPr>
        <p:grpSpPr>
          <a:xfrm>
            <a:off x="714600" y="724320"/>
            <a:ext cx="798840" cy="762120"/>
            <a:chOff x="714600" y="724320"/>
            <a:chExt cx="798840" cy="762120"/>
          </a:xfrm>
        </p:grpSpPr>
        <p:sp>
          <p:nvSpPr>
            <p:cNvPr id="282" name="Oval"/>
            <p:cNvSpPr/>
            <p:nvPr/>
          </p:nvSpPr>
          <p:spPr>
            <a:xfrm flipH="1">
              <a:off x="714240" y="724320"/>
              <a:ext cx="798840" cy="762120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I"/>
            <p:cNvSpPr/>
            <p:nvPr/>
          </p:nvSpPr>
          <p:spPr>
            <a:xfrm>
              <a:off x="877680" y="878040"/>
              <a:ext cx="473040" cy="45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262626"/>
                  </a:solidFill>
                  <a:latin typeface="Calibri"/>
                  <a:ea typeface="Calibri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284" name="Rectangle 4"/>
          <p:cNvSpPr/>
          <p:nvPr/>
        </p:nvSpPr>
        <p:spPr>
          <a:xfrm>
            <a:off x="1374120" y="3013560"/>
            <a:ext cx="9439920" cy="1003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“</a:t>
            </a: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Clients should not be forced to depend on methods they do not use.”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6ab7c2"/>
                </a:solidFill>
                <a:latin typeface="Calibri"/>
                <a:ea typeface="Calibri"/>
              </a:rPr>
              <a:t>“</a:t>
            </a:r>
            <a:r>
              <a:rPr b="0" lang="en-US" sz="1200" spc="-1" strike="noStrike">
                <a:solidFill>
                  <a:srgbClr val="6ab7c2"/>
                </a:solidFill>
                <a:latin typeface="Calibri"/>
                <a:ea typeface="Calibri"/>
              </a:rPr>
              <a:t>Agile Principles, Patterns, and Practices in C# “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" name="Rectangle 6"/>
          <p:cNvSpPr/>
          <p:nvPr/>
        </p:nvSpPr>
        <p:spPr>
          <a:xfrm>
            <a:off x="1203120" y="4505760"/>
            <a:ext cx="6735960" cy="699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2f2f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2f2f2"/>
                </a:solidFill>
                <a:latin typeface="Calibri"/>
                <a:ea typeface="Calibri"/>
              </a:rPr>
              <a:t>Avoid fat interface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2f2f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2f2f2"/>
                </a:solidFill>
                <a:latin typeface="Calibri"/>
                <a:ea typeface="Calibri"/>
              </a:rPr>
              <a:t>Client must not implement unnecessary methods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6" name="Rounded Rectangle 12"/>
          <p:cNvSpPr/>
          <p:nvPr/>
        </p:nvSpPr>
        <p:spPr>
          <a:xfrm>
            <a:off x="8442000" y="874800"/>
            <a:ext cx="2490480" cy="460800"/>
          </a:xfrm>
          <a:prstGeom prst="roundRect">
            <a:avLst>
              <a:gd name="adj" fmla="val 16667"/>
            </a:avLst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7" name="Group 33"/>
          <p:cNvGrpSpPr/>
          <p:nvPr/>
        </p:nvGrpSpPr>
        <p:grpSpPr>
          <a:xfrm>
            <a:off x="2096640" y="1336320"/>
            <a:ext cx="7674120" cy="344880"/>
            <a:chOff x="2096640" y="1336320"/>
            <a:chExt cx="7674120" cy="344880"/>
          </a:xfrm>
        </p:grpSpPr>
        <p:sp>
          <p:nvSpPr>
            <p:cNvPr id="288" name="Straight Connector 26"/>
            <p:cNvSpPr/>
            <p:nvPr/>
          </p:nvSpPr>
          <p:spPr>
            <a:xfrm>
              <a:off x="2096640" y="1336320"/>
              <a:ext cx="360" cy="344520"/>
            </a:xfrm>
            <a:prstGeom prst="line">
              <a:avLst/>
            </a:prstGeom>
            <a:ln w="9525">
              <a:solidFill>
                <a:srgbClr val="fbc0b8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Straight Connector 28"/>
            <p:cNvSpPr/>
            <p:nvPr/>
          </p:nvSpPr>
          <p:spPr>
            <a:xfrm>
              <a:off x="2096640" y="1680840"/>
              <a:ext cx="7673760" cy="360"/>
            </a:xfrm>
            <a:prstGeom prst="line">
              <a:avLst/>
            </a:prstGeom>
            <a:ln w="9525">
              <a:solidFill>
                <a:srgbClr val="fbc0b8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Straight Connector 32"/>
            <p:cNvSpPr/>
            <p:nvPr/>
          </p:nvSpPr>
          <p:spPr>
            <a:xfrm>
              <a:off x="9770400" y="1336320"/>
              <a:ext cx="360" cy="344520"/>
            </a:xfrm>
            <a:prstGeom prst="line">
              <a:avLst/>
            </a:prstGeom>
            <a:ln w="9525">
              <a:solidFill>
                <a:srgbClr val="fbc0b8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1" name="Rectangle 36"/>
          <p:cNvSpPr/>
          <p:nvPr/>
        </p:nvSpPr>
        <p:spPr>
          <a:xfrm>
            <a:off x="8487720" y="951840"/>
            <a:ext cx="2399040" cy="515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e37bb1"/>
                </a:solidFill>
                <a:latin typeface="Calibri"/>
                <a:ea typeface="Calibri"/>
              </a:rPr>
              <a:t>Is what clients see and use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8" dur="indefinite" restart="never" nodeType="tmRoot">
          <p:childTnLst>
            <p:seq>
              <p:cTn id="129" dur="indefinite" nodeType="mainSeq">
                <p:childTnLst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14"/>
          <p:cNvSpPr/>
          <p:nvPr/>
        </p:nvSpPr>
        <p:spPr>
          <a:xfrm>
            <a:off x="1622520" y="874800"/>
            <a:ext cx="495000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Dependency Inversion Principle (DIP)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3" name="Rectangle 4"/>
          <p:cNvSpPr/>
          <p:nvPr/>
        </p:nvSpPr>
        <p:spPr>
          <a:xfrm>
            <a:off x="1290960" y="2228400"/>
            <a:ext cx="9439920" cy="1003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    </a:t>
            </a: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High level modules should not depend upon low level modules. Both should depend upon abstractions.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6ab7c2"/>
                </a:solidFill>
                <a:latin typeface="Calibri"/>
                <a:ea typeface="Calibri"/>
              </a:rPr>
              <a:t>“</a:t>
            </a:r>
            <a:r>
              <a:rPr b="0" lang="en-US" sz="1200" spc="-1" strike="noStrike">
                <a:solidFill>
                  <a:srgbClr val="6ab7c2"/>
                </a:solidFill>
                <a:latin typeface="Calibri"/>
                <a:ea typeface="Calibri"/>
              </a:rPr>
              <a:t>Agile Principles, Patterns, and Practices in C# “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94" name="Oval 17"/>
          <p:cNvGrpSpPr/>
          <p:nvPr/>
        </p:nvGrpSpPr>
        <p:grpSpPr>
          <a:xfrm>
            <a:off x="690840" y="724320"/>
            <a:ext cx="798840" cy="762120"/>
            <a:chOff x="690840" y="724320"/>
            <a:chExt cx="798840" cy="762120"/>
          </a:xfrm>
        </p:grpSpPr>
        <p:sp>
          <p:nvSpPr>
            <p:cNvPr id="295" name="Oval"/>
            <p:cNvSpPr/>
            <p:nvPr/>
          </p:nvSpPr>
          <p:spPr>
            <a:xfrm flipH="1">
              <a:off x="690480" y="724320"/>
              <a:ext cx="798840" cy="762120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D"/>
            <p:cNvSpPr/>
            <p:nvPr/>
          </p:nvSpPr>
          <p:spPr>
            <a:xfrm>
              <a:off x="853920" y="878040"/>
              <a:ext cx="473040" cy="45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7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14"/>
          <p:cNvSpPr/>
          <p:nvPr/>
        </p:nvSpPr>
        <p:spPr>
          <a:xfrm>
            <a:off x="1622520" y="874800"/>
            <a:ext cx="495000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Dependency Inversion Principle (DIP)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98" name="Oval 17"/>
          <p:cNvGrpSpPr/>
          <p:nvPr/>
        </p:nvGrpSpPr>
        <p:grpSpPr>
          <a:xfrm>
            <a:off x="690840" y="724320"/>
            <a:ext cx="798840" cy="762120"/>
            <a:chOff x="690840" y="724320"/>
            <a:chExt cx="798840" cy="762120"/>
          </a:xfrm>
        </p:grpSpPr>
        <p:sp>
          <p:nvSpPr>
            <p:cNvPr id="299" name="Oval"/>
            <p:cNvSpPr/>
            <p:nvPr/>
          </p:nvSpPr>
          <p:spPr>
            <a:xfrm flipH="1">
              <a:off x="690480" y="724320"/>
              <a:ext cx="798840" cy="762120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D"/>
            <p:cNvSpPr/>
            <p:nvPr/>
          </p:nvSpPr>
          <p:spPr>
            <a:xfrm>
              <a:off x="853920" y="878040"/>
              <a:ext cx="473040" cy="45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301" name="Rectangle 6"/>
          <p:cNvSpPr/>
          <p:nvPr/>
        </p:nvSpPr>
        <p:spPr>
          <a:xfrm>
            <a:off x="4794480" y="1951920"/>
            <a:ext cx="2511720" cy="1853280"/>
          </a:xfrm>
          <a:prstGeom prst="rect">
            <a:avLst/>
          </a:prstGeom>
          <a:noFill/>
          <a:ln w="25400">
            <a:solidFill>
              <a:srgbClr val="31ba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Straight Connector 7"/>
          <p:cNvSpPr/>
          <p:nvPr/>
        </p:nvSpPr>
        <p:spPr>
          <a:xfrm>
            <a:off x="4794120" y="2271600"/>
            <a:ext cx="252144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TextBox 9"/>
          <p:cNvSpPr/>
          <p:nvPr/>
        </p:nvSpPr>
        <p:spPr>
          <a:xfrm>
            <a:off x="4840200" y="1924200"/>
            <a:ext cx="241560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Notification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4" name="TextBox 11"/>
          <p:cNvSpPr/>
          <p:nvPr/>
        </p:nvSpPr>
        <p:spPr>
          <a:xfrm>
            <a:off x="4853880" y="3096360"/>
            <a:ext cx="2415600" cy="819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+SendByGmail(): void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+SendByHotmail(): void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05" name="Group 12"/>
          <p:cNvGrpSpPr/>
          <p:nvPr/>
        </p:nvGrpSpPr>
        <p:grpSpPr>
          <a:xfrm>
            <a:off x="1611720" y="4791960"/>
            <a:ext cx="2521440" cy="1115640"/>
            <a:chOff x="1611720" y="4791960"/>
            <a:chExt cx="2521440" cy="1115640"/>
          </a:xfrm>
        </p:grpSpPr>
        <p:sp>
          <p:nvSpPr>
            <p:cNvPr id="306" name="Rectangle 13"/>
            <p:cNvSpPr/>
            <p:nvPr/>
          </p:nvSpPr>
          <p:spPr>
            <a:xfrm>
              <a:off x="1611720" y="4816800"/>
              <a:ext cx="2511720" cy="109080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Straight Connector 15"/>
            <p:cNvSpPr/>
            <p:nvPr/>
          </p:nvSpPr>
          <p:spPr>
            <a:xfrm>
              <a:off x="1611720" y="5102640"/>
              <a:ext cx="25214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TextBox 16"/>
            <p:cNvSpPr/>
            <p:nvPr/>
          </p:nvSpPr>
          <p:spPr>
            <a:xfrm>
              <a:off x="1657440" y="4791960"/>
              <a:ext cx="242928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Gmail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9" name="TextBox 18"/>
            <p:cNvSpPr/>
            <p:nvPr/>
          </p:nvSpPr>
          <p:spPr>
            <a:xfrm>
              <a:off x="1643760" y="5190480"/>
              <a:ext cx="244332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+Send(): void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310" name="Group 19"/>
          <p:cNvGrpSpPr/>
          <p:nvPr/>
        </p:nvGrpSpPr>
        <p:grpSpPr>
          <a:xfrm>
            <a:off x="7943040" y="4791960"/>
            <a:ext cx="2521440" cy="1115640"/>
            <a:chOff x="7943040" y="4791960"/>
            <a:chExt cx="2521440" cy="1115640"/>
          </a:xfrm>
        </p:grpSpPr>
        <p:sp>
          <p:nvSpPr>
            <p:cNvPr id="311" name="Rectangle 20"/>
            <p:cNvSpPr/>
            <p:nvPr/>
          </p:nvSpPr>
          <p:spPr>
            <a:xfrm>
              <a:off x="7943400" y="4816800"/>
              <a:ext cx="2511720" cy="109080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Straight Connector 21"/>
            <p:cNvSpPr/>
            <p:nvPr/>
          </p:nvSpPr>
          <p:spPr>
            <a:xfrm>
              <a:off x="7943040" y="5102640"/>
              <a:ext cx="25214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TextBox 22"/>
            <p:cNvSpPr/>
            <p:nvPr/>
          </p:nvSpPr>
          <p:spPr>
            <a:xfrm>
              <a:off x="7989120" y="4791960"/>
              <a:ext cx="242928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Hotmail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4" name="TextBox 23"/>
            <p:cNvSpPr/>
            <p:nvPr/>
          </p:nvSpPr>
          <p:spPr>
            <a:xfrm>
              <a:off x="7975080" y="5190480"/>
              <a:ext cx="243396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+Send(): void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315" name="Straight Connector 30"/>
          <p:cNvSpPr/>
          <p:nvPr/>
        </p:nvSpPr>
        <p:spPr>
          <a:xfrm>
            <a:off x="4794120" y="2878560"/>
            <a:ext cx="251244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TextBox 31"/>
          <p:cNvSpPr/>
          <p:nvPr/>
        </p:nvSpPr>
        <p:spPr>
          <a:xfrm>
            <a:off x="4858560" y="2342520"/>
            <a:ext cx="2415600" cy="576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+GmailObj: Gmail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+HotmailObj: Hotmail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7" name="Elbow Connector 5"/>
          <p:cNvSpPr/>
          <p:nvPr/>
        </p:nvSpPr>
        <p:spPr>
          <a:xfrm>
            <a:off x="4136400" y="2877840"/>
            <a:ext cx="644400" cy="247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0"/>
                </a:moveTo>
                <a:lnTo>
                  <a:pt x="10885" y="0"/>
                </a:lnTo>
                <a:lnTo>
                  <a:pt x="10885" y="21600"/>
                </a:lnTo>
                <a:lnTo>
                  <a:pt x="0" y="21600"/>
                </a:lnTo>
              </a:path>
            </a:pathLst>
          </a:custGeom>
          <a:noFill/>
          <a:ln w="25400">
            <a:solidFill>
              <a:srgbClr val="f1c96c"/>
            </a:solidFill>
            <a:prstDash val="dash"/>
            <a:round/>
            <a:tailEnd len="med" type="triangle" w="med"/>
          </a:ln>
          <a:effectLst>
            <a:outerShdw blurRad="381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8" name="Elbow Connector 34"/>
          <p:cNvSpPr/>
          <p:nvPr/>
        </p:nvSpPr>
        <p:spPr>
          <a:xfrm>
            <a:off x="7319160" y="2877840"/>
            <a:ext cx="610200" cy="247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0867" y="0"/>
                </a:lnTo>
                <a:lnTo>
                  <a:pt x="10867" y="21600"/>
                </a:ln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1c96c"/>
            </a:solidFill>
            <a:prstDash val="dash"/>
            <a:round/>
            <a:tailEnd len="med" type="triangle" w="med"/>
          </a:ln>
          <a:effectLst>
            <a:outerShdw blurRad="381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9" name="Rounded Rectangle 39"/>
          <p:cNvSpPr/>
          <p:nvPr/>
        </p:nvSpPr>
        <p:spPr>
          <a:xfrm>
            <a:off x="4609080" y="1532520"/>
            <a:ext cx="2862720" cy="2355120"/>
          </a:xfrm>
          <a:prstGeom prst="roundRect">
            <a:avLst>
              <a:gd name="adj" fmla="val 4727"/>
            </a:avLst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Rectangle 43"/>
          <p:cNvSpPr/>
          <p:nvPr/>
        </p:nvSpPr>
        <p:spPr>
          <a:xfrm>
            <a:off x="5383440" y="1532520"/>
            <a:ext cx="1293480" cy="363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e37bb1"/>
                </a:solidFill>
                <a:latin typeface="Calibri"/>
                <a:ea typeface="Calibri"/>
              </a:rPr>
              <a:t>High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Rounded Rectangle 44"/>
          <p:cNvSpPr/>
          <p:nvPr/>
        </p:nvSpPr>
        <p:spPr>
          <a:xfrm>
            <a:off x="1404000" y="4368960"/>
            <a:ext cx="9217080" cy="1758240"/>
          </a:xfrm>
          <a:prstGeom prst="roundRect">
            <a:avLst>
              <a:gd name="adj" fmla="val 4727"/>
            </a:avLst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Rectangle 45"/>
          <p:cNvSpPr/>
          <p:nvPr/>
        </p:nvSpPr>
        <p:spPr>
          <a:xfrm>
            <a:off x="5346720" y="5195520"/>
            <a:ext cx="1218960" cy="363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e37bb1"/>
                </a:solidFill>
                <a:latin typeface="Calibri"/>
                <a:ea typeface="Calibri"/>
              </a:rPr>
              <a:t>Low Level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0" dur="indefinite" restart="never" nodeType="tmRoot">
          <p:childTnLst>
            <p:seq>
              <p:cTn id="151" dur="indefinite" nodeType="mainSeq">
                <p:childTnLst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75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Box 14"/>
          <p:cNvSpPr/>
          <p:nvPr/>
        </p:nvSpPr>
        <p:spPr>
          <a:xfrm>
            <a:off x="1622520" y="874800"/>
            <a:ext cx="495000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Dependency Inversion Principle (DIP)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24" name="Oval 17"/>
          <p:cNvGrpSpPr/>
          <p:nvPr/>
        </p:nvGrpSpPr>
        <p:grpSpPr>
          <a:xfrm>
            <a:off x="690840" y="724320"/>
            <a:ext cx="798840" cy="762120"/>
            <a:chOff x="690840" y="724320"/>
            <a:chExt cx="798840" cy="762120"/>
          </a:xfrm>
        </p:grpSpPr>
        <p:sp>
          <p:nvSpPr>
            <p:cNvPr id="325" name="Oval"/>
            <p:cNvSpPr/>
            <p:nvPr/>
          </p:nvSpPr>
          <p:spPr>
            <a:xfrm flipH="1">
              <a:off x="690480" y="724320"/>
              <a:ext cx="798840" cy="762120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D"/>
            <p:cNvSpPr/>
            <p:nvPr/>
          </p:nvSpPr>
          <p:spPr>
            <a:xfrm>
              <a:off x="853920" y="878040"/>
              <a:ext cx="473040" cy="45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327" name="Rectangle 6"/>
          <p:cNvSpPr/>
          <p:nvPr/>
        </p:nvSpPr>
        <p:spPr>
          <a:xfrm>
            <a:off x="776520" y="1996920"/>
            <a:ext cx="2511720" cy="1131480"/>
          </a:xfrm>
          <a:prstGeom prst="rect">
            <a:avLst/>
          </a:prstGeom>
          <a:noFill/>
          <a:ln w="25400">
            <a:solidFill>
              <a:srgbClr val="31ba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Straight Connector 7"/>
          <p:cNvSpPr/>
          <p:nvPr/>
        </p:nvSpPr>
        <p:spPr>
          <a:xfrm>
            <a:off x="776520" y="2316600"/>
            <a:ext cx="252144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TextBox 9"/>
          <p:cNvSpPr/>
          <p:nvPr/>
        </p:nvSpPr>
        <p:spPr>
          <a:xfrm>
            <a:off x="822240" y="1969560"/>
            <a:ext cx="241560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Notification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0" name="TextBox 11"/>
          <p:cNvSpPr/>
          <p:nvPr/>
        </p:nvSpPr>
        <p:spPr>
          <a:xfrm>
            <a:off x="836280" y="2790360"/>
            <a:ext cx="241560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+Send(): void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31" name="Group 12"/>
          <p:cNvGrpSpPr/>
          <p:nvPr/>
        </p:nvGrpSpPr>
        <p:grpSpPr>
          <a:xfrm>
            <a:off x="1777680" y="4073040"/>
            <a:ext cx="2521800" cy="1115280"/>
            <a:chOff x="1777680" y="4073040"/>
            <a:chExt cx="2521800" cy="1115280"/>
          </a:xfrm>
        </p:grpSpPr>
        <p:sp>
          <p:nvSpPr>
            <p:cNvPr id="332" name="Rectangle 13"/>
            <p:cNvSpPr/>
            <p:nvPr/>
          </p:nvSpPr>
          <p:spPr>
            <a:xfrm>
              <a:off x="1778040" y="4097520"/>
              <a:ext cx="2511720" cy="109080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Straight Connector 15"/>
            <p:cNvSpPr/>
            <p:nvPr/>
          </p:nvSpPr>
          <p:spPr>
            <a:xfrm>
              <a:off x="1777680" y="4383720"/>
              <a:ext cx="252180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TextBox 16"/>
            <p:cNvSpPr/>
            <p:nvPr/>
          </p:nvSpPr>
          <p:spPr>
            <a:xfrm>
              <a:off x="1823760" y="4073040"/>
              <a:ext cx="242928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Gmail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5" name="TextBox 18"/>
            <p:cNvSpPr/>
            <p:nvPr/>
          </p:nvSpPr>
          <p:spPr>
            <a:xfrm>
              <a:off x="1809720" y="4471560"/>
              <a:ext cx="244332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+Send(): void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336" name="Group 19"/>
          <p:cNvGrpSpPr/>
          <p:nvPr/>
        </p:nvGrpSpPr>
        <p:grpSpPr>
          <a:xfrm>
            <a:off x="8783640" y="4082760"/>
            <a:ext cx="2521440" cy="1115280"/>
            <a:chOff x="8783640" y="4082760"/>
            <a:chExt cx="2521440" cy="1115280"/>
          </a:xfrm>
        </p:grpSpPr>
        <p:sp>
          <p:nvSpPr>
            <p:cNvPr id="337" name="Rectangle 20"/>
            <p:cNvSpPr/>
            <p:nvPr/>
          </p:nvSpPr>
          <p:spPr>
            <a:xfrm>
              <a:off x="8783640" y="4107240"/>
              <a:ext cx="2511720" cy="109080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Straight Connector 21"/>
            <p:cNvSpPr/>
            <p:nvPr/>
          </p:nvSpPr>
          <p:spPr>
            <a:xfrm>
              <a:off x="8783640" y="4393440"/>
              <a:ext cx="25214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TextBox 22"/>
            <p:cNvSpPr/>
            <p:nvPr/>
          </p:nvSpPr>
          <p:spPr>
            <a:xfrm>
              <a:off x="8829360" y="4082760"/>
              <a:ext cx="242928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Hotmail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40" name="TextBox 23"/>
            <p:cNvSpPr/>
            <p:nvPr/>
          </p:nvSpPr>
          <p:spPr>
            <a:xfrm>
              <a:off x="8815680" y="4480920"/>
              <a:ext cx="243396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+Send(): void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341" name="Straight Connector 30"/>
          <p:cNvSpPr/>
          <p:nvPr/>
        </p:nvSpPr>
        <p:spPr>
          <a:xfrm>
            <a:off x="776520" y="2748240"/>
            <a:ext cx="251208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TextBox 31"/>
          <p:cNvSpPr/>
          <p:nvPr/>
        </p:nvSpPr>
        <p:spPr>
          <a:xfrm>
            <a:off x="840600" y="2387520"/>
            <a:ext cx="2415600" cy="576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-MessageService: IMessage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Elbow Connector 5"/>
          <p:cNvSpPr/>
          <p:nvPr/>
        </p:nvSpPr>
        <p:spPr>
          <a:xfrm>
            <a:off x="2044800" y="2540160"/>
            <a:ext cx="4355280" cy="11880"/>
          </a:xfrm>
          <a:prstGeom prst="bentConnector3">
            <a:avLst>
              <a:gd name="adj1" fmla="val 50145"/>
            </a:avLst>
          </a:prstGeom>
          <a:noFill/>
          <a:ln w="0">
            <a:solidFill>
              <a:srgbClr val="efc666"/>
            </a:solidFill>
            <a:prstDash val="dash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Rectangle 45"/>
          <p:cNvSpPr/>
          <p:nvPr/>
        </p:nvSpPr>
        <p:spPr>
          <a:xfrm>
            <a:off x="5805720" y="1613160"/>
            <a:ext cx="124920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e37bb1"/>
                </a:solidFill>
                <a:latin typeface="Calibri"/>
                <a:ea typeface="Calibri"/>
              </a:rPr>
              <a:t>Abstraction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Rectangle 25"/>
          <p:cNvSpPr/>
          <p:nvPr/>
        </p:nvSpPr>
        <p:spPr>
          <a:xfrm>
            <a:off x="5175360" y="2043720"/>
            <a:ext cx="2511720" cy="803520"/>
          </a:xfrm>
          <a:prstGeom prst="rect">
            <a:avLst/>
          </a:prstGeom>
          <a:noFill/>
          <a:ln w="25400">
            <a:solidFill>
              <a:srgbClr val="31ba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Straight Connector 26"/>
          <p:cNvSpPr/>
          <p:nvPr/>
        </p:nvSpPr>
        <p:spPr>
          <a:xfrm>
            <a:off x="5175360" y="2363400"/>
            <a:ext cx="252144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TextBox 27"/>
          <p:cNvSpPr/>
          <p:nvPr/>
        </p:nvSpPr>
        <p:spPr>
          <a:xfrm>
            <a:off x="5221080" y="2016360"/>
            <a:ext cx="241560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IMessage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8" name="TextBox 28"/>
          <p:cNvSpPr/>
          <p:nvPr/>
        </p:nvSpPr>
        <p:spPr>
          <a:xfrm>
            <a:off x="5195880" y="2388600"/>
            <a:ext cx="241560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+Send(): void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9" name="Isosceles Triangle 33"/>
          <p:cNvSpPr/>
          <p:nvPr/>
        </p:nvSpPr>
        <p:spPr>
          <a:xfrm>
            <a:off x="6282360" y="2889000"/>
            <a:ext cx="388440" cy="177840"/>
          </a:xfrm>
          <a:prstGeom prst="triangle">
            <a:avLst>
              <a:gd name="adj" fmla="val 50000"/>
            </a:avLst>
          </a:prstGeom>
          <a:noFill/>
          <a:ln w="0">
            <a:solidFill>
              <a:srgbClr val="f1c96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Elbow Connector 35"/>
          <p:cNvSpPr/>
          <p:nvPr/>
        </p:nvSpPr>
        <p:spPr>
          <a:xfrm flipH="1" flipV="1" rot="5400000">
            <a:off x="4378680" y="2067840"/>
            <a:ext cx="1012320" cy="308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1785" y="0"/>
                </a:lnTo>
                <a:lnTo>
                  <a:pt x="11785" y="21600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Elbow Connector 36"/>
          <p:cNvSpPr/>
          <p:nvPr/>
        </p:nvSpPr>
        <p:spPr>
          <a:xfrm flipH="1" rot="16200000">
            <a:off x="7692480" y="1922760"/>
            <a:ext cx="917640" cy="329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Rectangle 40"/>
          <p:cNvSpPr/>
          <p:nvPr/>
        </p:nvSpPr>
        <p:spPr>
          <a:xfrm>
            <a:off x="2486520" y="5289840"/>
            <a:ext cx="109080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e37bb1"/>
                </a:solidFill>
                <a:latin typeface="Calibri"/>
                <a:ea typeface="Calibri"/>
              </a:rPr>
              <a:t>Low Level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3" name="Rectangle 41"/>
          <p:cNvSpPr/>
          <p:nvPr/>
        </p:nvSpPr>
        <p:spPr>
          <a:xfrm>
            <a:off x="1299240" y="1607040"/>
            <a:ext cx="115632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e37bb1"/>
                </a:solidFill>
                <a:latin typeface="Calibri"/>
                <a:ea typeface="Calibri"/>
              </a:rPr>
              <a:t>High Level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4" name="Rectangle 42"/>
          <p:cNvSpPr/>
          <p:nvPr/>
        </p:nvSpPr>
        <p:spPr>
          <a:xfrm>
            <a:off x="9487440" y="5286240"/>
            <a:ext cx="109080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e37bb1"/>
                </a:solidFill>
                <a:latin typeface="Calibri"/>
                <a:ea typeface="Calibri"/>
              </a:rPr>
              <a:t>Low Level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" dur="7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/>
          <p:nvPr/>
        </p:nvSpPr>
        <p:spPr>
          <a:xfrm>
            <a:off x="631800" y="3456000"/>
            <a:ext cx="476604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[ Mohammed Reda 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" name="Cube 264"/>
          <p:cNvSpPr/>
          <p:nvPr/>
        </p:nvSpPr>
        <p:spPr>
          <a:xfrm>
            <a:off x="9552960" y="199584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be 265"/>
          <p:cNvSpPr/>
          <p:nvPr/>
        </p:nvSpPr>
        <p:spPr>
          <a:xfrm>
            <a:off x="9264240" y="296424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be 266"/>
          <p:cNvSpPr/>
          <p:nvPr/>
        </p:nvSpPr>
        <p:spPr>
          <a:xfrm>
            <a:off x="8975520" y="393264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be 267"/>
          <p:cNvSpPr/>
          <p:nvPr/>
        </p:nvSpPr>
        <p:spPr>
          <a:xfrm>
            <a:off x="8334000" y="393264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be 268"/>
          <p:cNvSpPr/>
          <p:nvPr/>
        </p:nvSpPr>
        <p:spPr>
          <a:xfrm>
            <a:off x="9906120" y="363852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be 270"/>
          <p:cNvSpPr/>
          <p:nvPr/>
        </p:nvSpPr>
        <p:spPr>
          <a:xfrm>
            <a:off x="10547640" y="363852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be 271"/>
          <p:cNvSpPr/>
          <p:nvPr/>
        </p:nvSpPr>
        <p:spPr>
          <a:xfrm>
            <a:off x="7403400" y="420948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Rectangle 10"/>
          <p:cNvSpPr/>
          <p:nvPr/>
        </p:nvSpPr>
        <p:spPr>
          <a:xfrm>
            <a:off x="-46080" y="2248200"/>
            <a:ext cx="7863480" cy="1186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31bad9"/>
                </a:solidFill>
                <a:latin typeface="Calibri"/>
                <a:ea typeface="Calibri"/>
              </a:rPr>
              <a:t>Modern Software Design Patterns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31bad9"/>
                </a:solidFill>
                <a:latin typeface="Calibri"/>
                <a:ea typeface="Calibri"/>
              </a:rPr>
              <a:t>(Part 1 – SOLID Principles )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1"/>
          <p:cNvSpPr/>
          <p:nvPr/>
        </p:nvSpPr>
        <p:spPr>
          <a:xfrm>
            <a:off x="604080" y="3019320"/>
            <a:ext cx="476604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[ Mohammed Reda 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6" name="Cube 264"/>
          <p:cNvSpPr/>
          <p:nvPr/>
        </p:nvSpPr>
        <p:spPr>
          <a:xfrm>
            <a:off x="9552960" y="199584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be 265"/>
          <p:cNvSpPr/>
          <p:nvPr/>
        </p:nvSpPr>
        <p:spPr>
          <a:xfrm>
            <a:off x="9264240" y="296424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be 266"/>
          <p:cNvSpPr/>
          <p:nvPr/>
        </p:nvSpPr>
        <p:spPr>
          <a:xfrm>
            <a:off x="8975520" y="393264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be 267"/>
          <p:cNvSpPr/>
          <p:nvPr/>
        </p:nvSpPr>
        <p:spPr>
          <a:xfrm>
            <a:off x="8334000" y="393264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be 268"/>
          <p:cNvSpPr/>
          <p:nvPr/>
        </p:nvSpPr>
        <p:spPr>
          <a:xfrm>
            <a:off x="9906120" y="363852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be 270"/>
          <p:cNvSpPr/>
          <p:nvPr/>
        </p:nvSpPr>
        <p:spPr>
          <a:xfrm>
            <a:off x="10547640" y="363852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be 271"/>
          <p:cNvSpPr/>
          <p:nvPr/>
        </p:nvSpPr>
        <p:spPr>
          <a:xfrm>
            <a:off x="7403400" y="420948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Rectangle 10"/>
          <p:cNvSpPr/>
          <p:nvPr/>
        </p:nvSpPr>
        <p:spPr>
          <a:xfrm>
            <a:off x="-46080" y="2248200"/>
            <a:ext cx="7863480" cy="638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31bad9"/>
                </a:solidFill>
                <a:latin typeface="Calibri"/>
                <a:ea typeface="Calibri"/>
              </a:rPr>
              <a:t>Modern Software Design Patterns 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Rectangle 2"/>
          <p:cNvSpPr/>
          <p:nvPr/>
        </p:nvSpPr>
        <p:spPr>
          <a:xfrm>
            <a:off x="2828880" y="824400"/>
            <a:ext cx="649332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1c96c"/>
                </a:solidFill>
                <a:latin typeface="Calibri"/>
                <a:ea typeface="Calibri"/>
              </a:rPr>
              <a:t>Software Design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65" name="Rectangle 8"/>
          <p:cNvSpPr/>
          <p:nvPr/>
        </p:nvSpPr>
        <p:spPr>
          <a:xfrm>
            <a:off x="1656720" y="3198240"/>
            <a:ext cx="8875440" cy="1186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75d1e6"/>
                </a:solidFill>
                <a:latin typeface="Calibri"/>
                <a:ea typeface="Calibri"/>
              </a:rPr>
              <a:t>General solutions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75d1e6"/>
                </a:solidFill>
                <a:latin typeface="Calibri"/>
                <a:ea typeface="Calibri"/>
              </a:rPr>
              <a:t>to common software design problems 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Diagram 1"/>
          <p:cNvGrpSpPr/>
          <p:nvPr/>
        </p:nvGrpSpPr>
        <p:grpSpPr>
          <a:xfrm>
            <a:off x="2033280" y="1205640"/>
            <a:ext cx="8121600" cy="4446360"/>
            <a:chOff x="2033280" y="1205640"/>
            <a:chExt cx="8121600" cy="4446360"/>
          </a:xfrm>
        </p:grpSpPr>
        <p:sp>
          <p:nvSpPr>
            <p:cNvPr id="367" name="Line"/>
            <p:cNvSpPr/>
            <p:nvPr/>
          </p:nvSpPr>
          <p:spPr>
            <a:xfrm>
              <a:off x="6094440" y="3043080"/>
              <a:ext cx="2222640" cy="771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rgbClr val="f4614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Line"/>
            <p:cNvSpPr/>
            <p:nvPr/>
          </p:nvSpPr>
          <p:spPr>
            <a:xfrm>
              <a:off x="3871080" y="3043080"/>
              <a:ext cx="2222640" cy="771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25400">
              <a:solidFill>
                <a:srgbClr val="f4614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Line"/>
            <p:cNvSpPr/>
            <p:nvPr/>
          </p:nvSpPr>
          <p:spPr>
            <a:xfrm>
              <a:off x="5390640" y="1205640"/>
              <a:ext cx="1406880" cy="327600"/>
            </a:xfrm>
            <a:custGeom>
              <a:avLst/>
              <a:gdLst/>
              <a:ahLst/>
              <a:rect l="l" t="t" r="r" b="b"/>
              <a:pathLst>
                <a:path w="21600" h="16134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Line"/>
            <p:cNvSpPr/>
            <p:nvPr/>
          </p:nvSpPr>
          <p:spPr>
            <a:xfrm>
              <a:off x="5390640" y="2714760"/>
              <a:ext cx="1406880" cy="327600"/>
            </a:xfrm>
            <a:custGeom>
              <a:avLst/>
              <a:gdLst/>
              <a:ahLst/>
              <a:rect l="l" t="t" r="r" b="b"/>
              <a:pathLst>
                <a:path w="21600" h="16134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Design Patterns"/>
            <p:cNvSpPr/>
            <p:nvPr/>
          </p:nvSpPr>
          <p:spPr>
            <a:xfrm>
              <a:off x="4257000" y="1536480"/>
              <a:ext cx="3674520" cy="117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25920" rIns="25920" tIns="25920" bIns="25920" anchor="ctr">
              <a:spAutoFit/>
            </a:bodyPr>
            <a:p>
              <a:pPr algn="ctr">
                <a:lnSpc>
                  <a:spcPct val="90000"/>
                </a:lnSpc>
                <a:spcBef>
                  <a:spcPts val="1701"/>
                </a:spcBef>
                <a:buNone/>
                <a:tabLst>
                  <a:tab algn="l" pos="0"/>
                </a:tabLst>
              </a:pPr>
              <a:r>
                <a:rPr b="0" lang="en-US" sz="41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Design Patterns</a:t>
              </a:r>
              <a:endParaRPr b="0" lang="en-US" sz="4100" spc="-1" strike="noStrike">
                <a:latin typeface="Arial"/>
              </a:endParaRPr>
            </a:p>
          </p:txBody>
        </p:sp>
        <p:sp>
          <p:nvSpPr>
            <p:cNvPr id="372" name="Line"/>
            <p:cNvSpPr/>
            <p:nvPr/>
          </p:nvSpPr>
          <p:spPr>
            <a:xfrm>
              <a:off x="3167280" y="3814920"/>
              <a:ext cx="1406880" cy="327600"/>
            </a:xfrm>
            <a:custGeom>
              <a:avLst/>
              <a:gdLst/>
              <a:ahLst/>
              <a:rect l="l" t="t" r="r" b="b"/>
              <a:pathLst>
                <a:path w="21600" h="16134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Line"/>
            <p:cNvSpPr/>
            <p:nvPr/>
          </p:nvSpPr>
          <p:spPr>
            <a:xfrm>
              <a:off x="3167280" y="5324400"/>
              <a:ext cx="1406880" cy="327600"/>
            </a:xfrm>
            <a:custGeom>
              <a:avLst/>
              <a:gdLst/>
              <a:ahLst/>
              <a:rect l="l" t="t" r="r" b="b"/>
              <a:pathLst>
                <a:path w="21600" h="16134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F Patterns"/>
            <p:cNvSpPr/>
            <p:nvPr/>
          </p:nvSpPr>
          <p:spPr>
            <a:xfrm>
              <a:off x="2033280" y="4426920"/>
              <a:ext cx="3674520" cy="6130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25920" rIns="25920" tIns="25920" bIns="25920" anchor="ctr">
              <a:spAutoFit/>
            </a:bodyPr>
            <a:p>
              <a:pPr algn="ctr">
                <a:lnSpc>
                  <a:spcPct val="90000"/>
                </a:lnSpc>
                <a:spcBef>
                  <a:spcPts val="1701"/>
                </a:spcBef>
                <a:buNone/>
                <a:tabLst>
                  <a:tab algn="l" pos="0"/>
                </a:tabLst>
              </a:pPr>
              <a:r>
                <a:rPr b="0" lang="en-US" sz="4100" spc="-1" strike="noStrike">
                  <a:solidFill>
                    <a:srgbClr val="6ab7c2"/>
                  </a:solidFill>
                  <a:latin typeface="Calibri"/>
                  <a:ea typeface="Calibri"/>
                </a:rPr>
                <a:t>GoF Patterns</a:t>
              </a:r>
              <a:endParaRPr b="0" lang="en-US" sz="4100" spc="-1" strike="noStrike">
                <a:latin typeface="Arial"/>
              </a:endParaRPr>
            </a:p>
          </p:txBody>
        </p:sp>
        <p:sp>
          <p:nvSpPr>
            <p:cNvPr id="375" name="Line"/>
            <p:cNvSpPr/>
            <p:nvPr/>
          </p:nvSpPr>
          <p:spPr>
            <a:xfrm>
              <a:off x="7614000" y="3814920"/>
              <a:ext cx="1406880" cy="327600"/>
            </a:xfrm>
            <a:custGeom>
              <a:avLst/>
              <a:gdLst/>
              <a:ahLst/>
              <a:rect l="l" t="t" r="r" b="b"/>
              <a:pathLst>
                <a:path w="21600" h="16134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Line"/>
            <p:cNvSpPr/>
            <p:nvPr/>
          </p:nvSpPr>
          <p:spPr>
            <a:xfrm>
              <a:off x="7614000" y="5324400"/>
              <a:ext cx="1406880" cy="327600"/>
            </a:xfrm>
            <a:custGeom>
              <a:avLst/>
              <a:gdLst/>
              <a:ahLst/>
              <a:rect l="l" t="t" r="r" b="b"/>
              <a:pathLst>
                <a:path w="21600" h="16134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Modern Patterns"/>
            <p:cNvSpPr/>
            <p:nvPr/>
          </p:nvSpPr>
          <p:spPr>
            <a:xfrm>
              <a:off x="6480360" y="4145760"/>
              <a:ext cx="3674520" cy="117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25920" rIns="25920" tIns="25920" bIns="25920" anchor="ctr">
              <a:spAutoFit/>
            </a:bodyPr>
            <a:p>
              <a:pPr algn="ctr">
                <a:lnSpc>
                  <a:spcPct val="90000"/>
                </a:lnSpc>
                <a:spcBef>
                  <a:spcPts val="1701"/>
                </a:spcBef>
                <a:buNone/>
                <a:tabLst>
                  <a:tab algn="l" pos="0"/>
                </a:tabLst>
              </a:pPr>
              <a:r>
                <a:rPr b="0" lang="en-US" sz="4100" spc="-1" strike="noStrike">
                  <a:solidFill>
                    <a:srgbClr val="6ab7c2"/>
                  </a:solidFill>
                  <a:latin typeface="Calibri"/>
                  <a:ea typeface="Calibri"/>
                </a:rPr>
                <a:t>Modern Patterns</a:t>
              </a:r>
              <a:endParaRPr b="0" lang="en-US" sz="41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Diagram 1"/>
          <p:cNvGrpSpPr/>
          <p:nvPr/>
        </p:nvGrpSpPr>
        <p:grpSpPr>
          <a:xfrm>
            <a:off x="2033280" y="1205640"/>
            <a:ext cx="8121600" cy="4446360"/>
            <a:chOff x="2033280" y="1205640"/>
            <a:chExt cx="8121600" cy="4446360"/>
          </a:xfrm>
        </p:grpSpPr>
        <p:sp>
          <p:nvSpPr>
            <p:cNvPr id="379" name="Line"/>
            <p:cNvSpPr/>
            <p:nvPr/>
          </p:nvSpPr>
          <p:spPr>
            <a:xfrm>
              <a:off x="6094440" y="3043080"/>
              <a:ext cx="2222640" cy="771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rgbClr val="f4614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Line"/>
            <p:cNvSpPr/>
            <p:nvPr/>
          </p:nvSpPr>
          <p:spPr>
            <a:xfrm>
              <a:off x="3871080" y="3043080"/>
              <a:ext cx="2222640" cy="771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25400">
              <a:solidFill>
                <a:srgbClr val="f4614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Line"/>
            <p:cNvSpPr/>
            <p:nvPr/>
          </p:nvSpPr>
          <p:spPr>
            <a:xfrm>
              <a:off x="5390640" y="1205640"/>
              <a:ext cx="1406880" cy="327600"/>
            </a:xfrm>
            <a:custGeom>
              <a:avLst/>
              <a:gdLst/>
              <a:ahLst/>
              <a:rect l="l" t="t" r="r" b="b"/>
              <a:pathLst>
                <a:path w="21600" h="16134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Line"/>
            <p:cNvSpPr/>
            <p:nvPr/>
          </p:nvSpPr>
          <p:spPr>
            <a:xfrm>
              <a:off x="5390640" y="2714760"/>
              <a:ext cx="1406880" cy="327600"/>
            </a:xfrm>
            <a:custGeom>
              <a:avLst/>
              <a:gdLst/>
              <a:ahLst/>
              <a:rect l="l" t="t" r="r" b="b"/>
              <a:pathLst>
                <a:path w="21600" h="16134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Design Patterns"/>
            <p:cNvSpPr/>
            <p:nvPr/>
          </p:nvSpPr>
          <p:spPr>
            <a:xfrm>
              <a:off x="4257000" y="1536480"/>
              <a:ext cx="3674520" cy="117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25920" rIns="25920" tIns="25920" bIns="25920" anchor="ctr">
              <a:spAutoFit/>
            </a:bodyPr>
            <a:p>
              <a:pPr algn="ctr">
                <a:lnSpc>
                  <a:spcPct val="90000"/>
                </a:lnSpc>
                <a:spcBef>
                  <a:spcPts val="1701"/>
                </a:spcBef>
                <a:buNone/>
                <a:tabLst>
                  <a:tab algn="l" pos="0"/>
                </a:tabLst>
              </a:pPr>
              <a:r>
                <a:rPr b="0" lang="en-US" sz="41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Design Patterns</a:t>
              </a:r>
              <a:endParaRPr b="0" lang="en-US" sz="4100" spc="-1" strike="noStrike">
                <a:latin typeface="Arial"/>
              </a:endParaRPr>
            </a:p>
          </p:txBody>
        </p:sp>
        <p:sp>
          <p:nvSpPr>
            <p:cNvPr id="384" name="Line"/>
            <p:cNvSpPr/>
            <p:nvPr/>
          </p:nvSpPr>
          <p:spPr>
            <a:xfrm>
              <a:off x="3167280" y="3814920"/>
              <a:ext cx="1406880" cy="327600"/>
            </a:xfrm>
            <a:custGeom>
              <a:avLst/>
              <a:gdLst/>
              <a:ahLst/>
              <a:rect l="l" t="t" r="r" b="b"/>
              <a:pathLst>
                <a:path w="21600" h="16134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Line"/>
            <p:cNvSpPr/>
            <p:nvPr/>
          </p:nvSpPr>
          <p:spPr>
            <a:xfrm>
              <a:off x="3167280" y="5324400"/>
              <a:ext cx="1406880" cy="327600"/>
            </a:xfrm>
            <a:custGeom>
              <a:avLst/>
              <a:gdLst/>
              <a:ahLst/>
              <a:rect l="l" t="t" r="r" b="b"/>
              <a:pathLst>
                <a:path w="21600" h="16134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GoF Patterns"/>
            <p:cNvSpPr/>
            <p:nvPr/>
          </p:nvSpPr>
          <p:spPr>
            <a:xfrm>
              <a:off x="2033280" y="4426920"/>
              <a:ext cx="3674520" cy="6130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25920" rIns="25920" tIns="25920" bIns="25920" anchor="ctr">
              <a:spAutoFit/>
            </a:bodyPr>
            <a:p>
              <a:pPr algn="ctr">
                <a:lnSpc>
                  <a:spcPct val="90000"/>
                </a:lnSpc>
                <a:spcBef>
                  <a:spcPts val="1701"/>
                </a:spcBef>
                <a:buNone/>
                <a:tabLst>
                  <a:tab algn="l" pos="0"/>
                </a:tabLst>
              </a:pPr>
              <a:r>
                <a:rPr b="0" lang="en-US" sz="4100" spc="-1" strike="noStrike">
                  <a:solidFill>
                    <a:srgbClr val="6ab7c2"/>
                  </a:solidFill>
                  <a:latin typeface="Calibri"/>
                  <a:ea typeface="Calibri"/>
                </a:rPr>
                <a:t>GoF Patterns</a:t>
              </a:r>
              <a:endParaRPr b="0" lang="en-US" sz="4100" spc="-1" strike="noStrike">
                <a:latin typeface="Arial"/>
              </a:endParaRPr>
            </a:p>
          </p:txBody>
        </p:sp>
        <p:sp>
          <p:nvSpPr>
            <p:cNvPr id="387" name="Line"/>
            <p:cNvSpPr/>
            <p:nvPr/>
          </p:nvSpPr>
          <p:spPr>
            <a:xfrm>
              <a:off x="7614000" y="3814920"/>
              <a:ext cx="1406880" cy="327600"/>
            </a:xfrm>
            <a:custGeom>
              <a:avLst/>
              <a:gdLst/>
              <a:ahLst/>
              <a:rect l="l" t="t" r="r" b="b"/>
              <a:pathLst>
                <a:path w="21600" h="16134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Line"/>
            <p:cNvSpPr/>
            <p:nvPr/>
          </p:nvSpPr>
          <p:spPr>
            <a:xfrm>
              <a:off x="7614000" y="5324400"/>
              <a:ext cx="1406880" cy="327600"/>
            </a:xfrm>
            <a:custGeom>
              <a:avLst/>
              <a:gdLst/>
              <a:ahLst/>
              <a:rect l="l" t="t" r="r" b="b"/>
              <a:pathLst>
                <a:path w="21600" h="16134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Modern Patterns"/>
            <p:cNvSpPr/>
            <p:nvPr/>
          </p:nvSpPr>
          <p:spPr>
            <a:xfrm>
              <a:off x="6480360" y="4145760"/>
              <a:ext cx="3674520" cy="117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25920" rIns="25920" tIns="25920" bIns="25920" anchor="ctr">
              <a:spAutoFit/>
            </a:bodyPr>
            <a:p>
              <a:pPr algn="ctr">
                <a:lnSpc>
                  <a:spcPct val="90000"/>
                </a:lnSpc>
                <a:spcBef>
                  <a:spcPts val="1701"/>
                </a:spcBef>
                <a:buNone/>
                <a:tabLst>
                  <a:tab algn="l" pos="0"/>
                </a:tabLst>
              </a:pPr>
              <a:r>
                <a:rPr b="0" lang="en-US" sz="4100" spc="-1" strike="noStrike">
                  <a:solidFill>
                    <a:srgbClr val="6ab7c2"/>
                  </a:solidFill>
                  <a:latin typeface="Calibri"/>
                  <a:ea typeface="Calibri"/>
                </a:rPr>
                <a:t>Modern Patterns</a:t>
              </a:r>
              <a:endParaRPr b="0" lang="en-US" sz="4100" spc="-1" strike="noStrike">
                <a:latin typeface="Arial"/>
              </a:endParaRPr>
            </a:p>
          </p:txBody>
        </p:sp>
      </p:grpSp>
      <p:sp>
        <p:nvSpPr>
          <p:cNvPr id="390" name="Rectangle 2"/>
          <p:cNvSpPr/>
          <p:nvPr/>
        </p:nvSpPr>
        <p:spPr>
          <a:xfrm>
            <a:off x="1421280" y="5768280"/>
            <a:ext cx="5249880" cy="363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e37bb1"/>
                </a:solidFill>
                <a:latin typeface="Calibri"/>
                <a:ea typeface="Calibri"/>
              </a:rPr>
              <a:t>https://en.wikipedia.org/wiki/Design_Patterns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Diagram 1"/>
          <p:cNvGrpSpPr/>
          <p:nvPr/>
        </p:nvGrpSpPr>
        <p:grpSpPr>
          <a:xfrm>
            <a:off x="459720" y="641880"/>
            <a:ext cx="11268720" cy="5573160"/>
            <a:chOff x="459720" y="641880"/>
            <a:chExt cx="11268720" cy="5573160"/>
          </a:xfrm>
        </p:grpSpPr>
        <p:grpSp>
          <p:nvGrpSpPr>
            <p:cNvPr id="392" name="Group"/>
            <p:cNvGrpSpPr/>
            <p:nvPr/>
          </p:nvGrpSpPr>
          <p:grpSpPr>
            <a:xfrm>
              <a:off x="459720" y="3578400"/>
              <a:ext cx="11268720" cy="2636640"/>
              <a:chOff x="459720" y="3578400"/>
              <a:chExt cx="11268720" cy="2636640"/>
            </a:xfrm>
          </p:grpSpPr>
          <p:sp>
            <p:nvSpPr>
              <p:cNvPr id="393" name="Rounded Rectangle"/>
              <p:cNvSpPr/>
              <p:nvPr/>
            </p:nvSpPr>
            <p:spPr>
              <a:xfrm>
                <a:off x="459720" y="3578400"/>
                <a:ext cx="11268720" cy="2636640"/>
              </a:xfrm>
              <a:prstGeom prst="roundRect">
                <a:avLst>
                  <a:gd name="adj" fmla="val 10000"/>
                </a:avLst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4" name="Design Patterns"/>
              <p:cNvSpPr/>
              <p:nvPr/>
            </p:nvSpPr>
            <p:spPr>
              <a:xfrm>
                <a:off x="536760" y="4204440"/>
                <a:ext cx="11114280" cy="138564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247680" rIns="247680" tIns="247680" bIns="24768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2701"/>
                  </a:spcBef>
                  <a:buNone/>
                  <a:tabLst>
                    <a:tab algn="l" pos="0"/>
                  </a:tabLst>
                </a:pPr>
                <a:r>
                  <a:rPr b="0" lang="en-US" sz="6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Design Patterns</a:t>
                </a:r>
                <a:endParaRPr b="0" lang="en-US" sz="6500" spc="-1" strike="noStrike">
                  <a:latin typeface="Arial"/>
                </a:endParaRPr>
              </a:p>
            </p:txBody>
          </p:sp>
        </p:grpSp>
        <p:grpSp>
          <p:nvGrpSpPr>
            <p:cNvPr id="395" name="Group"/>
            <p:cNvGrpSpPr/>
            <p:nvPr/>
          </p:nvGrpSpPr>
          <p:grpSpPr>
            <a:xfrm>
              <a:off x="459720" y="642240"/>
              <a:ext cx="3556440" cy="2636640"/>
              <a:chOff x="459720" y="642240"/>
              <a:chExt cx="3556440" cy="2636640"/>
            </a:xfrm>
          </p:grpSpPr>
          <p:sp>
            <p:nvSpPr>
              <p:cNvPr id="396" name="Rounded Rectangle"/>
              <p:cNvSpPr/>
              <p:nvPr/>
            </p:nvSpPr>
            <p:spPr>
              <a:xfrm>
                <a:off x="459720" y="642240"/>
                <a:ext cx="3556440" cy="2636640"/>
              </a:xfrm>
              <a:prstGeom prst="roundRect">
                <a:avLst>
                  <a:gd name="adj" fmla="val 10000"/>
                </a:avLst>
              </a:prstGeom>
              <a:solidFill>
                <a:srgbClr val="64abcd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Creational Patterns"/>
              <p:cNvSpPr/>
              <p:nvPr/>
            </p:nvSpPr>
            <p:spPr>
              <a:xfrm>
                <a:off x="536760" y="644400"/>
                <a:ext cx="3402000" cy="263268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205920" rIns="205920" tIns="205920" bIns="20592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2200"/>
                  </a:spcBef>
                  <a:buNone/>
                  <a:tabLst>
                    <a:tab algn="l" pos="0"/>
                  </a:tabLst>
                </a:pPr>
                <a:r>
                  <a:rPr b="0" lang="en-US" sz="54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Creational Patterns</a:t>
                </a:r>
                <a:endParaRPr b="0" lang="en-US" sz="5400" spc="-1" strike="noStrike">
                  <a:latin typeface="Arial"/>
                </a:endParaRPr>
              </a:p>
            </p:txBody>
          </p:sp>
        </p:grpSp>
        <p:grpSp>
          <p:nvGrpSpPr>
            <p:cNvPr id="398" name="Group"/>
            <p:cNvGrpSpPr/>
            <p:nvPr/>
          </p:nvGrpSpPr>
          <p:grpSpPr>
            <a:xfrm>
              <a:off x="4325040" y="641880"/>
              <a:ext cx="3556440" cy="2636640"/>
              <a:chOff x="4325040" y="641880"/>
              <a:chExt cx="3556440" cy="2636640"/>
            </a:xfrm>
          </p:grpSpPr>
          <p:sp>
            <p:nvSpPr>
              <p:cNvPr id="399" name="Rounded Rectangle"/>
              <p:cNvSpPr/>
              <p:nvPr/>
            </p:nvSpPr>
            <p:spPr>
              <a:xfrm>
                <a:off x="4325040" y="641880"/>
                <a:ext cx="3556440" cy="2636640"/>
              </a:xfrm>
              <a:prstGeom prst="roundRect">
                <a:avLst>
                  <a:gd name="adj" fmla="val 10000"/>
                </a:avLst>
              </a:prstGeom>
              <a:solidFill>
                <a:srgbClr val="73dc69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Structural Patterns"/>
              <p:cNvSpPr/>
              <p:nvPr/>
            </p:nvSpPr>
            <p:spPr>
              <a:xfrm>
                <a:off x="4402440" y="644040"/>
                <a:ext cx="3402000" cy="263268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205920" rIns="205920" tIns="205920" bIns="20592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2200"/>
                  </a:spcBef>
                  <a:buNone/>
                  <a:tabLst>
                    <a:tab algn="l" pos="0"/>
                  </a:tabLst>
                </a:pPr>
                <a:r>
                  <a:rPr b="0" lang="en-US" sz="54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Structural Patterns</a:t>
                </a:r>
                <a:endParaRPr b="0" lang="en-US" sz="5400" spc="-1" strike="noStrike">
                  <a:latin typeface="Arial"/>
                </a:endParaRPr>
              </a:p>
            </p:txBody>
          </p:sp>
        </p:grpSp>
        <p:grpSp>
          <p:nvGrpSpPr>
            <p:cNvPr id="401" name="Group"/>
            <p:cNvGrpSpPr/>
            <p:nvPr/>
          </p:nvGrpSpPr>
          <p:grpSpPr>
            <a:xfrm>
              <a:off x="8172000" y="642240"/>
              <a:ext cx="3556440" cy="2636640"/>
              <a:chOff x="8172000" y="642240"/>
              <a:chExt cx="3556440" cy="2636640"/>
            </a:xfrm>
          </p:grpSpPr>
          <p:sp>
            <p:nvSpPr>
              <p:cNvPr id="402" name="Rounded Rectangle"/>
              <p:cNvSpPr/>
              <p:nvPr/>
            </p:nvSpPr>
            <p:spPr>
              <a:xfrm>
                <a:off x="8172000" y="642240"/>
                <a:ext cx="3556440" cy="2636640"/>
              </a:xfrm>
              <a:prstGeom prst="roundRect">
                <a:avLst>
                  <a:gd name="adj" fmla="val 10000"/>
                </a:avLst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Behavioral Patterns"/>
              <p:cNvSpPr/>
              <p:nvPr/>
            </p:nvSpPr>
            <p:spPr>
              <a:xfrm>
                <a:off x="8249040" y="644400"/>
                <a:ext cx="3402000" cy="263268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205920" rIns="205920" tIns="205920" bIns="20592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2200"/>
                  </a:spcBef>
                  <a:buNone/>
                  <a:tabLst>
                    <a:tab algn="l" pos="0"/>
                  </a:tabLst>
                </a:pPr>
                <a:r>
                  <a:rPr b="0" lang="en-US" sz="54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Behavioral Patterns</a:t>
                </a:r>
                <a:endParaRPr b="0" lang="en-US" sz="54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Diagram 2"/>
          <p:cNvGrpSpPr/>
          <p:nvPr/>
        </p:nvGrpSpPr>
        <p:grpSpPr>
          <a:xfrm>
            <a:off x="154440" y="482040"/>
            <a:ext cx="11879280" cy="5810040"/>
            <a:chOff x="154440" y="482040"/>
            <a:chExt cx="11879280" cy="5810040"/>
          </a:xfrm>
        </p:grpSpPr>
        <p:grpSp>
          <p:nvGrpSpPr>
            <p:cNvPr id="405" name="Group"/>
            <p:cNvGrpSpPr/>
            <p:nvPr/>
          </p:nvGrpSpPr>
          <p:grpSpPr>
            <a:xfrm>
              <a:off x="154440" y="482040"/>
              <a:ext cx="3621240" cy="748080"/>
              <a:chOff x="154440" y="482040"/>
              <a:chExt cx="3621240" cy="748080"/>
            </a:xfrm>
          </p:grpSpPr>
          <p:sp>
            <p:nvSpPr>
              <p:cNvPr id="406" name="Rectangle"/>
              <p:cNvSpPr/>
              <p:nvPr/>
            </p:nvSpPr>
            <p:spPr>
              <a:xfrm>
                <a:off x="154440" y="482040"/>
                <a:ext cx="3621240" cy="748080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rgbClr val="6ab7c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7" name="Creational"/>
              <p:cNvSpPr/>
              <p:nvPr/>
            </p:nvSpPr>
            <p:spPr>
              <a:xfrm>
                <a:off x="233640" y="572760"/>
                <a:ext cx="3462840" cy="56736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105840" rIns="105840" tIns="105840" bIns="10584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1001"/>
                  </a:spcBef>
                  <a:buNone/>
                  <a:tabLst>
                    <a:tab algn="l" pos="0"/>
                  </a:tabLst>
                </a:pPr>
                <a:r>
                  <a:rPr b="1" lang="en-US" sz="26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Creational</a:t>
                </a:r>
                <a:endParaRPr b="0" lang="en-US" sz="2600" spc="-1" strike="noStrike">
                  <a:latin typeface="Arial"/>
                </a:endParaRPr>
              </a:p>
            </p:txBody>
          </p:sp>
        </p:grpSp>
        <p:grpSp>
          <p:nvGrpSpPr>
            <p:cNvPr id="408" name="Group"/>
            <p:cNvGrpSpPr/>
            <p:nvPr/>
          </p:nvGrpSpPr>
          <p:grpSpPr>
            <a:xfrm>
              <a:off x="154440" y="1230840"/>
              <a:ext cx="3621240" cy="5019480"/>
              <a:chOff x="154440" y="1230840"/>
              <a:chExt cx="3621240" cy="5019480"/>
            </a:xfrm>
          </p:grpSpPr>
          <p:sp>
            <p:nvSpPr>
              <p:cNvPr id="409" name="Rectangle"/>
              <p:cNvSpPr/>
              <p:nvPr/>
            </p:nvSpPr>
            <p:spPr>
              <a:xfrm>
                <a:off x="154440" y="1230840"/>
                <a:ext cx="3621240" cy="5019480"/>
              </a:xfrm>
              <a:prstGeom prst="rect">
                <a:avLst/>
              </a:prstGeom>
              <a:solidFill>
                <a:srgbClr val="d3e5e9">
                  <a:alpha val="90000"/>
                </a:srgbClr>
              </a:solidFill>
              <a:ln w="25400">
                <a:solidFill>
                  <a:srgbClr val="d3e5e9">
                    <a:alpha val="90000"/>
                  </a:srgb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Singleton…"/>
              <p:cNvSpPr/>
              <p:nvPr/>
            </p:nvSpPr>
            <p:spPr>
              <a:xfrm>
                <a:off x="154440" y="1230840"/>
                <a:ext cx="3564360" cy="366372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170640" rIns="170640" tIns="170640" bIns="170640" anchor="t">
                <a:spAutoFit/>
              </a:bodyPr>
              <a:p>
                <a:pPr lvl="1" marL="285840" indent="-285840">
                  <a:lnSpc>
                    <a:spcPct val="90000"/>
                  </a:lnSpc>
                  <a:spcBef>
                    <a:spcPts val="499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32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Singleton</a:t>
                </a:r>
                <a:endParaRPr b="0" lang="en-US" sz="3200" spc="-1" strike="noStrike">
                  <a:latin typeface="Arial"/>
                </a:endParaRPr>
              </a:p>
              <a:p>
                <a:pPr lvl="1" marL="285840" indent="-285840">
                  <a:lnSpc>
                    <a:spcPct val="90000"/>
                  </a:lnSpc>
                  <a:spcBef>
                    <a:spcPts val="499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32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Prototype</a:t>
                </a:r>
                <a:endParaRPr b="0" lang="en-US" sz="3200" spc="-1" strike="noStrike">
                  <a:latin typeface="Arial"/>
                </a:endParaRPr>
              </a:p>
              <a:p>
                <a:pPr lvl="1" marL="285840" indent="-285840">
                  <a:lnSpc>
                    <a:spcPct val="90000"/>
                  </a:lnSpc>
                  <a:spcBef>
                    <a:spcPts val="499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32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Builder</a:t>
                </a:r>
                <a:endParaRPr b="0" lang="en-US" sz="3200" spc="-1" strike="noStrike">
                  <a:latin typeface="Arial"/>
                </a:endParaRPr>
              </a:p>
              <a:p>
                <a:pPr lvl="1" marL="285840" indent="-285840">
                  <a:lnSpc>
                    <a:spcPct val="90000"/>
                  </a:lnSpc>
                  <a:spcBef>
                    <a:spcPts val="499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32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Factory Method</a:t>
                </a:r>
                <a:endParaRPr b="0" lang="en-US" sz="3200" spc="-1" strike="noStrike">
                  <a:latin typeface="Arial"/>
                </a:endParaRPr>
              </a:p>
              <a:p>
                <a:pPr lvl="1" marL="285840" indent="-285840">
                  <a:lnSpc>
                    <a:spcPct val="90000"/>
                  </a:lnSpc>
                  <a:spcBef>
                    <a:spcPts val="499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32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Abstract Factory</a:t>
                </a:r>
                <a:endParaRPr b="0" lang="en-US" sz="3200" spc="-1" strike="noStrike">
                  <a:latin typeface="Arial"/>
                </a:endParaRPr>
              </a:p>
            </p:txBody>
          </p:sp>
        </p:grpSp>
        <p:grpSp>
          <p:nvGrpSpPr>
            <p:cNvPr id="411" name="Group"/>
            <p:cNvGrpSpPr/>
            <p:nvPr/>
          </p:nvGrpSpPr>
          <p:grpSpPr>
            <a:xfrm>
              <a:off x="4283640" y="482040"/>
              <a:ext cx="3621240" cy="748080"/>
              <a:chOff x="4283640" y="482040"/>
              <a:chExt cx="3621240" cy="748080"/>
            </a:xfrm>
          </p:grpSpPr>
          <p:sp>
            <p:nvSpPr>
              <p:cNvPr id="412" name="Rectangle"/>
              <p:cNvSpPr/>
              <p:nvPr/>
            </p:nvSpPr>
            <p:spPr>
              <a:xfrm>
                <a:off x="4283640" y="482040"/>
                <a:ext cx="3621240" cy="748080"/>
              </a:xfrm>
              <a:prstGeom prst="rect">
                <a:avLst/>
              </a:prstGeom>
              <a:solidFill>
                <a:srgbClr val="73dc69"/>
              </a:solidFill>
              <a:ln w="25400">
                <a:solidFill>
                  <a:srgbClr val="73dc6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3" name="Structural"/>
              <p:cNvSpPr/>
              <p:nvPr/>
            </p:nvSpPr>
            <p:spPr>
              <a:xfrm>
                <a:off x="4362840" y="572760"/>
                <a:ext cx="3462840" cy="56736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105840" rIns="105840" tIns="105840" bIns="10584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1001"/>
                  </a:spcBef>
                  <a:buNone/>
                  <a:tabLst>
                    <a:tab algn="l" pos="0"/>
                  </a:tabLst>
                </a:pPr>
                <a:r>
                  <a:rPr b="0" lang="en-US" sz="26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Structural </a:t>
                </a:r>
                <a:endParaRPr b="0" lang="en-US" sz="2600" spc="-1" strike="noStrike">
                  <a:latin typeface="Arial"/>
                </a:endParaRPr>
              </a:p>
            </p:txBody>
          </p:sp>
        </p:grpSp>
        <p:grpSp>
          <p:nvGrpSpPr>
            <p:cNvPr id="414" name="Group"/>
            <p:cNvGrpSpPr/>
            <p:nvPr/>
          </p:nvGrpSpPr>
          <p:grpSpPr>
            <a:xfrm>
              <a:off x="4283640" y="1230840"/>
              <a:ext cx="3621240" cy="5019480"/>
              <a:chOff x="4283640" y="1230840"/>
              <a:chExt cx="3621240" cy="5019480"/>
            </a:xfrm>
          </p:grpSpPr>
          <p:sp>
            <p:nvSpPr>
              <p:cNvPr id="415" name="Rectangle"/>
              <p:cNvSpPr/>
              <p:nvPr/>
            </p:nvSpPr>
            <p:spPr>
              <a:xfrm>
                <a:off x="4283640" y="1230840"/>
                <a:ext cx="3621240" cy="5019480"/>
              </a:xfrm>
              <a:prstGeom prst="rect">
                <a:avLst/>
              </a:prstGeom>
              <a:solidFill>
                <a:srgbClr val="d6f2d2">
                  <a:alpha val="90000"/>
                </a:srgbClr>
              </a:solidFill>
              <a:ln w="25400">
                <a:solidFill>
                  <a:srgbClr val="d6f2d2">
                    <a:alpha val="90000"/>
                  </a:srgb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6" name="Proxy…"/>
              <p:cNvSpPr/>
              <p:nvPr/>
            </p:nvSpPr>
            <p:spPr>
              <a:xfrm>
                <a:off x="4283640" y="1230840"/>
                <a:ext cx="3574800" cy="30762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138600" rIns="138600" tIns="138600" bIns="138600" anchor="t">
                <a:spAutoFit/>
              </a:bodyPr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Proxy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Decorator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Adapter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Façade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Flyweight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Composite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Bridge</a:t>
                </a:r>
                <a:endParaRPr b="0" lang="en-US" sz="2600" spc="-1" strike="noStrike">
                  <a:latin typeface="Arial"/>
                </a:endParaRPr>
              </a:p>
            </p:txBody>
          </p:sp>
        </p:grpSp>
        <p:grpSp>
          <p:nvGrpSpPr>
            <p:cNvPr id="417" name="Group"/>
            <p:cNvGrpSpPr/>
            <p:nvPr/>
          </p:nvGrpSpPr>
          <p:grpSpPr>
            <a:xfrm>
              <a:off x="8412480" y="482040"/>
              <a:ext cx="3621240" cy="748080"/>
              <a:chOff x="8412480" y="482040"/>
              <a:chExt cx="3621240" cy="748080"/>
            </a:xfrm>
          </p:grpSpPr>
          <p:sp>
            <p:nvSpPr>
              <p:cNvPr id="418" name="Rectangle"/>
              <p:cNvSpPr/>
              <p:nvPr/>
            </p:nvSpPr>
            <p:spPr>
              <a:xfrm>
                <a:off x="8412480" y="482040"/>
                <a:ext cx="3621240" cy="74808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rgbClr val="f1c96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Behavioral"/>
              <p:cNvSpPr/>
              <p:nvPr/>
            </p:nvSpPr>
            <p:spPr>
              <a:xfrm>
                <a:off x="8491680" y="572760"/>
                <a:ext cx="3462840" cy="56736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105840" rIns="105840" tIns="105840" bIns="10584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1001"/>
                  </a:spcBef>
                  <a:buNone/>
                  <a:tabLst>
                    <a:tab algn="l" pos="0"/>
                  </a:tabLst>
                </a:pPr>
                <a:r>
                  <a:rPr b="0" lang="en-US" sz="26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Behavioral</a:t>
                </a:r>
                <a:endParaRPr b="0" lang="en-US" sz="2600" spc="-1" strike="noStrike">
                  <a:latin typeface="Arial"/>
                </a:endParaRPr>
              </a:p>
            </p:txBody>
          </p:sp>
        </p:grpSp>
        <p:grpSp>
          <p:nvGrpSpPr>
            <p:cNvPr id="420" name="Group"/>
            <p:cNvGrpSpPr/>
            <p:nvPr/>
          </p:nvGrpSpPr>
          <p:grpSpPr>
            <a:xfrm>
              <a:off x="8412480" y="1230840"/>
              <a:ext cx="3621240" cy="5061240"/>
              <a:chOff x="8412480" y="1230840"/>
              <a:chExt cx="3621240" cy="5061240"/>
            </a:xfrm>
          </p:grpSpPr>
          <p:sp>
            <p:nvSpPr>
              <p:cNvPr id="421" name="Rectangle"/>
              <p:cNvSpPr/>
              <p:nvPr/>
            </p:nvSpPr>
            <p:spPr>
              <a:xfrm>
                <a:off x="8412480" y="1230840"/>
                <a:ext cx="3621240" cy="5019480"/>
              </a:xfrm>
              <a:prstGeom prst="rect">
                <a:avLst/>
              </a:prstGeom>
              <a:solidFill>
                <a:srgbClr val="faebd3">
                  <a:alpha val="90000"/>
                </a:srgbClr>
              </a:solidFill>
              <a:ln w="25400">
                <a:solidFill>
                  <a:srgbClr val="faebd3">
                    <a:alpha val="90000"/>
                  </a:srgb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Visitor…"/>
              <p:cNvSpPr/>
              <p:nvPr/>
            </p:nvSpPr>
            <p:spPr>
              <a:xfrm>
                <a:off x="8412480" y="1230840"/>
                <a:ext cx="3574800" cy="506124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138600" rIns="138600" tIns="138600" bIns="138600" anchor="t">
                <a:spAutoFit/>
              </a:bodyPr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Visitor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Observer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Strategy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Template Method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Command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Iterator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Memento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State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Mediator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Chain of responsibility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Interpreter</a:t>
                </a:r>
                <a:endParaRPr b="0" lang="en-US" sz="26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Rectangle 2"/>
          <p:cNvSpPr/>
          <p:nvPr/>
        </p:nvSpPr>
        <p:spPr>
          <a:xfrm>
            <a:off x="314640" y="889200"/>
            <a:ext cx="494640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Creational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4" name="Rectangle 3"/>
          <p:cNvSpPr/>
          <p:nvPr/>
        </p:nvSpPr>
        <p:spPr>
          <a:xfrm>
            <a:off x="1447920" y="1985040"/>
            <a:ext cx="5497560" cy="2757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Singleton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Prototype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Builder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Factory Method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Abstract Factory Pattern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ctangle 2"/>
          <p:cNvSpPr/>
          <p:nvPr/>
        </p:nvSpPr>
        <p:spPr>
          <a:xfrm>
            <a:off x="314640" y="889200"/>
            <a:ext cx="494640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Creational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6" name="Rectangle 3"/>
          <p:cNvSpPr/>
          <p:nvPr/>
        </p:nvSpPr>
        <p:spPr>
          <a:xfrm>
            <a:off x="1447920" y="1985040"/>
            <a:ext cx="5497560" cy="2757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Singleton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Prototype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Builder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Factory Method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Abstract Factory Pattern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Rectangle 2"/>
          <p:cNvSpPr/>
          <p:nvPr/>
        </p:nvSpPr>
        <p:spPr>
          <a:xfrm>
            <a:off x="314640" y="889200"/>
            <a:ext cx="494640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Creational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8" name="Rectangle 3"/>
          <p:cNvSpPr/>
          <p:nvPr/>
        </p:nvSpPr>
        <p:spPr>
          <a:xfrm>
            <a:off x="1447920" y="1985040"/>
            <a:ext cx="5497560" cy="623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Singleton Pattern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9" name="Rectangle 1"/>
          <p:cNvSpPr/>
          <p:nvPr/>
        </p:nvSpPr>
        <p:spPr>
          <a:xfrm>
            <a:off x="3072240" y="2790360"/>
            <a:ext cx="543888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Only create one instance of a class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 25"/>
          <p:cNvGrpSpPr/>
          <p:nvPr/>
        </p:nvGrpSpPr>
        <p:grpSpPr>
          <a:xfrm>
            <a:off x="4493520" y="2460240"/>
            <a:ext cx="973800" cy="962640"/>
            <a:chOff x="4493520" y="2460240"/>
            <a:chExt cx="973800" cy="962640"/>
          </a:xfrm>
        </p:grpSpPr>
        <p:sp>
          <p:nvSpPr>
            <p:cNvPr id="431" name="Rectangle 19"/>
            <p:cNvSpPr/>
            <p:nvPr/>
          </p:nvSpPr>
          <p:spPr>
            <a:xfrm>
              <a:off x="4493520" y="2494080"/>
              <a:ext cx="876600" cy="690480"/>
            </a:xfrm>
            <a:prstGeom prst="rect">
              <a:avLst/>
            </a:prstGeom>
            <a:noFill/>
            <a:ln w="9525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Straight Connector 21"/>
            <p:cNvSpPr/>
            <p:nvPr/>
          </p:nvSpPr>
          <p:spPr>
            <a:xfrm>
              <a:off x="4493520" y="2798640"/>
              <a:ext cx="877320" cy="360"/>
            </a:xfrm>
            <a:prstGeom prst="line">
              <a:avLst/>
            </a:prstGeom>
            <a:ln w="9525">
              <a:solidFill>
                <a:srgbClr val="efc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Rectangle 22"/>
            <p:cNvSpPr/>
            <p:nvPr/>
          </p:nvSpPr>
          <p:spPr>
            <a:xfrm>
              <a:off x="4615200" y="2460240"/>
              <a:ext cx="57420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ObjA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34" name="Rectangle 24"/>
            <p:cNvSpPr/>
            <p:nvPr/>
          </p:nvSpPr>
          <p:spPr>
            <a:xfrm>
              <a:off x="4539240" y="2846520"/>
              <a:ext cx="928080" cy="5763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count=0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435" name="Rectangle 32"/>
          <p:cNvSpPr/>
          <p:nvPr/>
        </p:nvSpPr>
        <p:spPr>
          <a:xfrm>
            <a:off x="753840" y="464760"/>
            <a:ext cx="4030560" cy="1306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eb4e3"/>
                </a:solidFill>
                <a:latin typeface="Calibri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class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92d050"/>
                </a:solidFill>
                <a:latin typeface="Calibri"/>
                <a:ea typeface="Calibri"/>
              </a:rPr>
              <a:t>Counter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public int count = 0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public void AddOne() { count++ ; 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436" name="Group 47"/>
          <p:cNvGrpSpPr/>
          <p:nvPr/>
        </p:nvGrpSpPr>
        <p:grpSpPr>
          <a:xfrm>
            <a:off x="9361080" y="4395240"/>
            <a:ext cx="973800" cy="962640"/>
            <a:chOff x="9361080" y="4395240"/>
            <a:chExt cx="973800" cy="962640"/>
          </a:xfrm>
        </p:grpSpPr>
        <p:sp>
          <p:nvSpPr>
            <p:cNvPr id="437" name="Rectangle 48"/>
            <p:cNvSpPr/>
            <p:nvPr/>
          </p:nvSpPr>
          <p:spPr>
            <a:xfrm>
              <a:off x="9361080" y="4428720"/>
              <a:ext cx="876600" cy="690480"/>
            </a:xfrm>
            <a:prstGeom prst="rect">
              <a:avLst/>
            </a:prstGeom>
            <a:noFill/>
            <a:ln w="9525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Straight Connector 49"/>
            <p:cNvSpPr/>
            <p:nvPr/>
          </p:nvSpPr>
          <p:spPr>
            <a:xfrm>
              <a:off x="9361080" y="4733640"/>
              <a:ext cx="876960" cy="360"/>
            </a:xfrm>
            <a:prstGeom prst="line">
              <a:avLst/>
            </a:prstGeom>
            <a:ln w="9525">
              <a:solidFill>
                <a:srgbClr val="efc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Rectangle 50"/>
            <p:cNvSpPr/>
            <p:nvPr/>
          </p:nvSpPr>
          <p:spPr>
            <a:xfrm>
              <a:off x="9482760" y="4395240"/>
              <a:ext cx="57420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ObjA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40" name="Rectangle 51"/>
            <p:cNvSpPr/>
            <p:nvPr/>
          </p:nvSpPr>
          <p:spPr>
            <a:xfrm>
              <a:off x="9406800" y="4781520"/>
              <a:ext cx="928080" cy="5763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count=1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441" name="Rectangle 56"/>
          <p:cNvSpPr/>
          <p:nvPr/>
        </p:nvSpPr>
        <p:spPr>
          <a:xfrm>
            <a:off x="1212480" y="3986640"/>
            <a:ext cx="2823840" cy="2279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eb4e3"/>
                </a:solidFill>
                <a:latin typeface="Calibri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class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92d050"/>
                </a:solidFill>
                <a:latin typeface="Calibri"/>
                <a:ea typeface="Calibri"/>
              </a:rPr>
              <a:t>Program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Calibri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static void Main()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}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2" name="Rectangle 57"/>
          <p:cNvSpPr/>
          <p:nvPr/>
        </p:nvSpPr>
        <p:spPr>
          <a:xfrm>
            <a:off x="988200" y="464760"/>
            <a:ext cx="3481560" cy="1322640"/>
          </a:xfrm>
          <a:prstGeom prst="rect">
            <a:avLst/>
          </a:prstGeom>
          <a:noFill/>
          <a:ln w="0">
            <a:solidFill>
              <a:srgbClr val="6ab7c2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Rectangle 33"/>
          <p:cNvSpPr/>
          <p:nvPr/>
        </p:nvSpPr>
        <p:spPr>
          <a:xfrm>
            <a:off x="1212480" y="2102760"/>
            <a:ext cx="3068280" cy="1549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eb4e3"/>
                </a:solidFill>
                <a:latin typeface="Calibri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class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92d050"/>
                </a:solidFill>
                <a:latin typeface="Calibri"/>
                <a:ea typeface="Calibri"/>
              </a:rPr>
              <a:t>Program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Calibri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static void Main()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}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4" name="Rectangle 58"/>
          <p:cNvSpPr/>
          <p:nvPr/>
        </p:nvSpPr>
        <p:spPr>
          <a:xfrm>
            <a:off x="988200" y="2102760"/>
            <a:ext cx="3481560" cy="1596960"/>
          </a:xfrm>
          <a:prstGeom prst="rect">
            <a:avLst/>
          </a:prstGeom>
          <a:noFill/>
          <a:ln w="0">
            <a:solidFill>
              <a:srgbClr val="6ab7c2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Rectangle 59"/>
          <p:cNvSpPr/>
          <p:nvPr/>
        </p:nvSpPr>
        <p:spPr>
          <a:xfrm>
            <a:off x="988200" y="3958560"/>
            <a:ext cx="3481560" cy="2335680"/>
          </a:xfrm>
          <a:prstGeom prst="rect">
            <a:avLst/>
          </a:prstGeom>
          <a:noFill/>
          <a:ln w="0">
            <a:solidFill>
              <a:srgbClr val="6ab7c2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6" name="Group 61"/>
          <p:cNvGrpSpPr/>
          <p:nvPr/>
        </p:nvGrpSpPr>
        <p:grpSpPr>
          <a:xfrm>
            <a:off x="9137520" y="1022400"/>
            <a:ext cx="1330200" cy="4254840"/>
            <a:chOff x="9137520" y="1022400"/>
            <a:chExt cx="1330200" cy="4254840"/>
          </a:xfrm>
        </p:grpSpPr>
        <p:sp>
          <p:nvSpPr>
            <p:cNvPr id="447" name="Straight Connector 41"/>
            <p:cNvSpPr/>
            <p:nvPr/>
          </p:nvSpPr>
          <p:spPr>
            <a:xfrm>
              <a:off x="10383840" y="1751760"/>
              <a:ext cx="360" cy="3525120"/>
            </a:xfrm>
            <a:prstGeom prst="line">
              <a:avLst/>
            </a:prstGeom>
            <a:ln w="9525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Straight Connector 42"/>
            <p:cNvSpPr/>
            <p:nvPr/>
          </p:nvSpPr>
          <p:spPr>
            <a:xfrm>
              <a:off x="9249840" y="1785240"/>
              <a:ext cx="360" cy="3491640"/>
            </a:xfrm>
            <a:prstGeom prst="line">
              <a:avLst/>
            </a:prstGeom>
            <a:ln w="9525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Straight Connector 43"/>
            <p:cNvSpPr/>
            <p:nvPr/>
          </p:nvSpPr>
          <p:spPr>
            <a:xfrm>
              <a:off x="9252720" y="5276880"/>
              <a:ext cx="1131120" cy="360"/>
            </a:xfrm>
            <a:prstGeom prst="line">
              <a:avLst/>
            </a:prstGeom>
            <a:ln w="9525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Rectangle 60"/>
            <p:cNvSpPr/>
            <p:nvPr/>
          </p:nvSpPr>
          <p:spPr>
            <a:xfrm>
              <a:off x="9137520" y="1022400"/>
              <a:ext cx="1330200" cy="455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31bad9"/>
                  </a:solidFill>
                  <a:latin typeface="Calibri"/>
                  <a:ea typeface="Calibri"/>
                </a:rPr>
                <a:t>Memory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451" name="Rectangle 63"/>
          <p:cNvSpPr/>
          <p:nvPr/>
        </p:nvSpPr>
        <p:spPr>
          <a:xfrm>
            <a:off x="1035000" y="2595240"/>
            <a:ext cx="329148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Counter objA = new Counter();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2" name="Rectangle 64"/>
          <p:cNvSpPr/>
          <p:nvPr/>
        </p:nvSpPr>
        <p:spPr>
          <a:xfrm>
            <a:off x="1961280" y="2901600"/>
            <a:ext cx="163044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objA.AddOne();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453" name="Group 70"/>
          <p:cNvGrpSpPr/>
          <p:nvPr/>
        </p:nvGrpSpPr>
        <p:grpSpPr>
          <a:xfrm>
            <a:off x="4493520" y="5030640"/>
            <a:ext cx="973800" cy="963000"/>
            <a:chOff x="4493520" y="5030640"/>
            <a:chExt cx="973800" cy="963000"/>
          </a:xfrm>
        </p:grpSpPr>
        <p:sp>
          <p:nvSpPr>
            <p:cNvPr id="454" name="Rectangle 71"/>
            <p:cNvSpPr/>
            <p:nvPr/>
          </p:nvSpPr>
          <p:spPr>
            <a:xfrm>
              <a:off x="4493520" y="5064480"/>
              <a:ext cx="876600" cy="690480"/>
            </a:xfrm>
            <a:prstGeom prst="rect">
              <a:avLst/>
            </a:prstGeom>
            <a:noFill/>
            <a:ln w="9525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Straight Connector 72"/>
            <p:cNvSpPr/>
            <p:nvPr/>
          </p:nvSpPr>
          <p:spPr>
            <a:xfrm>
              <a:off x="4493520" y="5369040"/>
              <a:ext cx="877320" cy="360"/>
            </a:xfrm>
            <a:prstGeom prst="line">
              <a:avLst/>
            </a:prstGeom>
            <a:ln w="9525">
              <a:solidFill>
                <a:srgbClr val="efc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Rectangle 73"/>
            <p:cNvSpPr/>
            <p:nvPr/>
          </p:nvSpPr>
          <p:spPr>
            <a:xfrm>
              <a:off x="4611600" y="5030640"/>
              <a:ext cx="57420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ObjB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57" name="Rectangle 74"/>
            <p:cNvSpPr/>
            <p:nvPr/>
          </p:nvSpPr>
          <p:spPr>
            <a:xfrm>
              <a:off x="4539240" y="5417280"/>
              <a:ext cx="928080" cy="5763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count=0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458" name="Rectangle 75"/>
          <p:cNvSpPr/>
          <p:nvPr/>
        </p:nvSpPr>
        <p:spPr>
          <a:xfrm>
            <a:off x="940320" y="4479480"/>
            <a:ext cx="329148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Counter objA = new Counter();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9" name="Rectangle 76"/>
          <p:cNvSpPr/>
          <p:nvPr/>
        </p:nvSpPr>
        <p:spPr>
          <a:xfrm>
            <a:off x="1866600" y="4785840"/>
            <a:ext cx="163044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objA.AddOne();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0" name="Rectangle 77"/>
          <p:cNvSpPr/>
          <p:nvPr/>
        </p:nvSpPr>
        <p:spPr>
          <a:xfrm>
            <a:off x="932040" y="5223960"/>
            <a:ext cx="329148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8a095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f8a095"/>
                </a:solidFill>
                <a:latin typeface="Calibri"/>
                <a:ea typeface="Calibri"/>
              </a:rPr>
              <a:t>Counter objB = new Counter();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1" name="Rectangle 78"/>
          <p:cNvSpPr/>
          <p:nvPr/>
        </p:nvSpPr>
        <p:spPr>
          <a:xfrm>
            <a:off x="1856520" y="5530320"/>
            <a:ext cx="163332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8a095"/>
                </a:solidFill>
                <a:latin typeface="Calibri"/>
                <a:ea typeface="Calibri"/>
              </a:rPr>
              <a:t>objB.AddOne();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462" name="Group 79"/>
          <p:cNvGrpSpPr/>
          <p:nvPr/>
        </p:nvGrpSpPr>
        <p:grpSpPr>
          <a:xfrm>
            <a:off x="9350640" y="3598920"/>
            <a:ext cx="973800" cy="962640"/>
            <a:chOff x="9350640" y="3598920"/>
            <a:chExt cx="973800" cy="962640"/>
          </a:xfrm>
        </p:grpSpPr>
        <p:sp>
          <p:nvSpPr>
            <p:cNvPr id="463" name="Rectangle 80"/>
            <p:cNvSpPr/>
            <p:nvPr/>
          </p:nvSpPr>
          <p:spPr>
            <a:xfrm>
              <a:off x="9350640" y="3632760"/>
              <a:ext cx="876600" cy="690480"/>
            </a:xfrm>
            <a:prstGeom prst="rect">
              <a:avLst/>
            </a:prstGeom>
            <a:noFill/>
            <a:ln w="9525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Straight Connector 81"/>
            <p:cNvSpPr/>
            <p:nvPr/>
          </p:nvSpPr>
          <p:spPr>
            <a:xfrm>
              <a:off x="9350640" y="3937320"/>
              <a:ext cx="876960" cy="360"/>
            </a:xfrm>
            <a:prstGeom prst="line">
              <a:avLst/>
            </a:prstGeom>
            <a:ln w="9525">
              <a:solidFill>
                <a:srgbClr val="efc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Rectangle 82"/>
            <p:cNvSpPr/>
            <p:nvPr/>
          </p:nvSpPr>
          <p:spPr>
            <a:xfrm>
              <a:off x="9468720" y="3598920"/>
              <a:ext cx="57420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ObjB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66" name="Rectangle 83"/>
            <p:cNvSpPr/>
            <p:nvPr/>
          </p:nvSpPr>
          <p:spPr>
            <a:xfrm>
              <a:off x="9396360" y="3985200"/>
              <a:ext cx="928080" cy="5763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count=1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467" name="Elbow Connector 5"/>
          <p:cNvSpPr/>
          <p:nvPr/>
        </p:nvSpPr>
        <p:spPr>
          <a:xfrm>
            <a:off x="4474080" y="2900520"/>
            <a:ext cx="4881240" cy="185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2761" y="0"/>
                </a:lnTo>
                <a:lnTo>
                  <a:pt x="12761" y="21600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65b4c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Elbow Connector 7"/>
          <p:cNvSpPr/>
          <p:nvPr/>
        </p:nvSpPr>
        <p:spPr>
          <a:xfrm flipV="1">
            <a:off x="4493520" y="4154040"/>
            <a:ext cx="4856400" cy="160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fbc0b8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4" dur="indefinite" restart="never" nodeType="tmRoot">
          <p:childTnLst>
            <p:seq>
              <p:cTn id="165" dur="indefinite" nodeType="mainSeq">
                <p:childTnLst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3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9534 0 C 0.244209 0 0.294159 0.019331 0.33294 0.046561 C 0.371721 0.073791 0.399334 0.108919 0.399334 0.140514 L 0.399334 0.281724 E">
                                      <p:cBhvr>
                                        <p:cTn id="191" dur="2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xit" presetID="23" presetSubtype="32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1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6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9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0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2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8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3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096 0 C 0.24583 0 0.29607 -0.014409 0.335092 -0.034692 C 0.374115 -0.054976 0.40192 -0.081132 0.40192 -0.104627 L 0.40192 -0.209027 E">
                                      <p:cBhvr>
                                        <p:cTn id="236" dur="2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xit" presetID="23" presetSubtype="32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 additive="repl">
                                        <p:cTn id="245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6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1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2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2"/>
          <p:cNvSpPr/>
          <p:nvPr/>
        </p:nvSpPr>
        <p:spPr>
          <a:xfrm>
            <a:off x="45720" y="4920480"/>
            <a:ext cx="12096720" cy="516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1bad9"/>
                </a:solidFill>
                <a:latin typeface="Calibri"/>
                <a:ea typeface="Calibri"/>
              </a:rPr>
              <a:t>Best practice to solve common software problems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8" name="Picture 12" descr="Picture 12"/>
          <p:cNvPicPr/>
          <p:nvPr/>
        </p:nvPicPr>
        <p:blipFill>
          <a:blip r:embed="rId1"/>
          <a:stretch/>
        </p:blipFill>
        <p:spPr>
          <a:xfrm>
            <a:off x="4165200" y="969840"/>
            <a:ext cx="3857400" cy="3857400"/>
          </a:xfrm>
          <a:prstGeom prst="rect">
            <a:avLst/>
          </a:prstGeom>
          <a:ln w="12700">
            <a:noFill/>
          </a:ln>
        </p:spPr>
      </p:pic>
      <p:sp>
        <p:nvSpPr>
          <p:cNvPr id="59" name="Rectangle 1"/>
          <p:cNvSpPr/>
          <p:nvPr/>
        </p:nvSpPr>
        <p:spPr>
          <a:xfrm>
            <a:off x="4267080" y="1097640"/>
            <a:ext cx="3647520" cy="1617120"/>
          </a:xfrm>
          <a:prstGeom prst="rect">
            <a:avLst/>
          </a:prstGeom>
          <a:solidFill>
            <a:srgbClr val="262626">
              <a:alpha val="5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roup 25"/>
          <p:cNvGrpSpPr/>
          <p:nvPr/>
        </p:nvGrpSpPr>
        <p:grpSpPr>
          <a:xfrm>
            <a:off x="4493520" y="2460240"/>
            <a:ext cx="973800" cy="962640"/>
            <a:chOff x="4493520" y="2460240"/>
            <a:chExt cx="973800" cy="962640"/>
          </a:xfrm>
        </p:grpSpPr>
        <p:sp>
          <p:nvSpPr>
            <p:cNvPr id="470" name="Rectangle 19"/>
            <p:cNvSpPr/>
            <p:nvPr/>
          </p:nvSpPr>
          <p:spPr>
            <a:xfrm>
              <a:off x="4493520" y="2494080"/>
              <a:ext cx="876600" cy="690480"/>
            </a:xfrm>
            <a:prstGeom prst="rect">
              <a:avLst/>
            </a:prstGeom>
            <a:noFill/>
            <a:ln w="9525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Straight Connector 21"/>
            <p:cNvSpPr/>
            <p:nvPr/>
          </p:nvSpPr>
          <p:spPr>
            <a:xfrm>
              <a:off x="4493520" y="2798640"/>
              <a:ext cx="877320" cy="360"/>
            </a:xfrm>
            <a:prstGeom prst="line">
              <a:avLst/>
            </a:prstGeom>
            <a:ln w="9525">
              <a:solidFill>
                <a:srgbClr val="efc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Rectangle 22"/>
            <p:cNvSpPr/>
            <p:nvPr/>
          </p:nvSpPr>
          <p:spPr>
            <a:xfrm>
              <a:off x="4615200" y="2460240"/>
              <a:ext cx="57420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ObjA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73" name="Rectangle 24"/>
            <p:cNvSpPr/>
            <p:nvPr/>
          </p:nvSpPr>
          <p:spPr>
            <a:xfrm>
              <a:off x="4539240" y="2846520"/>
              <a:ext cx="928080" cy="5763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count=0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474" name="Rectangle 32"/>
          <p:cNvSpPr/>
          <p:nvPr/>
        </p:nvSpPr>
        <p:spPr>
          <a:xfrm>
            <a:off x="753840" y="464760"/>
            <a:ext cx="4030560" cy="1306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eb4e3"/>
                </a:solidFill>
                <a:latin typeface="Calibri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class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92d050"/>
                </a:solidFill>
                <a:latin typeface="Calibri"/>
                <a:ea typeface="Calibri"/>
              </a:rPr>
              <a:t>Counter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public int count = 0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public void AddOne() { count++ ; 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475" name="Group 47"/>
          <p:cNvGrpSpPr/>
          <p:nvPr/>
        </p:nvGrpSpPr>
        <p:grpSpPr>
          <a:xfrm>
            <a:off x="9361080" y="4395240"/>
            <a:ext cx="973800" cy="962640"/>
            <a:chOff x="9361080" y="4395240"/>
            <a:chExt cx="973800" cy="962640"/>
          </a:xfrm>
        </p:grpSpPr>
        <p:sp>
          <p:nvSpPr>
            <p:cNvPr id="476" name="Rectangle 48"/>
            <p:cNvSpPr/>
            <p:nvPr/>
          </p:nvSpPr>
          <p:spPr>
            <a:xfrm>
              <a:off x="9361080" y="4428720"/>
              <a:ext cx="876600" cy="690480"/>
            </a:xfrm>
            <a:prstGeom prst="rect">
              <a:avLst/>
            </a:prstGeom>
            <a:noFill/>
            <a:ln w="9525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Straight Connector 49"/>
            <p:cNvSpPr/>
            <p:nvPr/>
          </p:nvSpPr>
          <p:spPr>
            <a:xfrm>
              <a:off x="9361080" y="4733640"/>
              <a:ext cx="876960" cy="360"/>
            </a:xfrm>
            <a:prstGeom prst="line">
              <a:avLst/>
            </a:prstGeom>
            <a:ln w="9525">
              <a:solidFill>
                <a:srgbClr val="efc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Rectangle 50"/>
            <p:cNvSpPr/>
            <p:nvPr/>
          </p:nvSpPr>
          <p:spPr>
            <a:xfrm>
              <a:off x="9482760" y="4395240"/>
              <a:ext cx="57420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ObjA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79" name="Rectangle 51"/>
            <p:cNvSpPr/>
            <p:nvPr/>
          </p:nvSpPr>
          <p:spPr>
            <a:xfrm>
              <a:off x="9406800" y="4781520"/>
              <a:ext cx="928080" cy="5763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count=1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480" name="Rectangle 56"/>
          <p:cNvSpPr/>
          <p:nvPr/>
        </p:nvSpPr>
        <p:spPr>
          <a:xfrm>
            <a:off x="1212480" y="3986640"/>
            <a:ext cx="2823840" cy="2279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eb4e3"/>
                </a:solidFill>
                <a:latin typeface="Calibri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class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92d050"/>
                </a:solidFill>
                <a:latin typeface="Calibri"/>
                <a:ea typeface="Calibri"/>
              </a:rPr>
              <a:t>Program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Calibri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static void Main()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}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1" name="Rectangle 57"/>
          <p:cNvSpPr/>
          <p:nvPr/>
        </p:nvSpPr>
        <p:spPr>
          <a:xfrm>
            <a:off x="988200" y="464760"/>
            <a:ext cx="3481560" cy="1322640"/>
          </a:xfrm>
          <a:prstGeom prst="rect">
            <a:avLst/>
          </a:prstGeom>
          <a:noFill/>
          <a:ln w="0">
            <a:solidFill>
              <a:srgbClr val="6ab7c2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Rectangle 33"/>
          <p:cNvSpPr/>
          <p:nvPr/>
        </p:nvSpPr>
        <p:spPr>
          <a:xfrm>
            <a:off x="1212480" y="2102760"/>
            <a:ext cx="3068280" cy="1549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eb4e3"/>
                </a:solidFill>
                <a:latin typeface="Calibri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class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92d050"/>
                </a:solidFill>
                <a:latin typeface="Calibri"/>
                <a:ea typeface="Calibri"/>
              </a:rPr>
              <a:t>Program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Calibri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static void Main()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}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3" name="Rectangle 58"/>
          <p:cNvSpPr/>
          <p:nvPr/>
        </p:nvSpPr>
        <p:spPr>
          <a:xfrm>
            <a:off x="988200" y="2102760"/>
            <a:ext cx="3481560" cy="1596960"/>
          </a:xfrm>
          <a:prstGeom prst="rect">
            <a:avLst/>
          </a:prstGeom>
          <a:noFill/>
          <a:ln w="0">
            <a:solidFill>
              <a:srgbClr val="6ab7c2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Rectangle 59"/>
          <p:cNvSpPr/>
          <p:nvPr/>
        </p:nvSpPr>
        <p:spPr>
          <a:xfrm>
            <a:off x="988200" y="3958560"/>
            <a:ext cx="3481560" cy="2335680"/>
          </a:xfrm>
          <a:prstGeom prst="rect">
            <a:avLst/>
          </a:prstGeom>
          <a:noFill/>
          <a:ln w="0">
            <a:solidFill>
              <a:srgbClr val="6ab7c2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5" name="Group 61"/>
          <p:cNvGrpSpPr/>
          <p:nvPr/>
        </p:nvGrpSpPr>
        <p:grpSpPr>
          <a:xfrm>
            <a:off x="9137520" y="1022400"/>
            <a:ext cx="1330200" cy="4254840"/>
            <a:chOff x="9137520" y="1022400"/>
            <a:chExt cx="1330200" cy="4254840"/>
          </a:xfrm>
        </p:grpSpPr>
        <p:sp>
          <p:nvSpPr>
            <p:cNvPr id="486" name="Straight Connector 41"/>
            <p:cNvSpPr/>
            <p:nvPr/>
          </p:nvSpPr>
          <p:spPr>
            <a:xfrm>
              <a:off x="10383840" y="1751760"/>
              <a:ext cx="360" cy="3525120"/>
            </a:xfrm>
            <a:prstGeom prst="line">
              <a:avLst/>
            </a:prstGeom>
            <a:ln w="9525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Straight Connector 42"/>
            <p:cNvSpPr/>
            <p:nvPr/>
          </p:nvSpPr>
          <p:spPr>
            <a:xfrm>
              <a:off x="9249840" y="1785240"/>
              <a:ext cx="360" cy="3491640"/>
            </a:xfrm>
            <a:prstGeom prst="line">
              <a:avLst/>
            </a:prstGeom>
            <a:ln w="9525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Straight Connector 43"/>
            <p:cNvSpPr/>
            <p:nvPr/>
          </p:nvSpPr>
          <p:spPr>
            <a:xfrm>
              <a:off x="9252720" y="5276880"/>
              <a:ext cx="1131120" cy="360"/>
            </a:xfrm>
            <a:prstGeom prst="line">
              <a:avLst/>
            </a:prstGeom>
            <a:ln w="9525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Rectangle 60"/>
            <p:cNvSpPr/>
            <p:nvPr/>
          </p:nvSpPr>
          <p:spPr>
            <a:xfrm>
              <a:off x="9137520" y="1022400"/>
              <a:ext cx="1330200" cy="455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31bad9"/>
                  </a:solidFill>
                  <a:latin typeface="Calibri"/>
                  <a:ea typeface="Calibri"/>
                </a:rPr>
                <a:t>Memory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490" name="Rectangle 63"/>
          <p:cNvSpPr/>
          <p:nvPr/>
        </p:nvSpPr>
        <p:spPr>
          <a:xfrm>
            <a:off x="1035000" y="2595240"/>
            <a:ext cx="329148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Counter objA = new Counter();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1" name="Rectangle 64"/>
          <p:cNvSpPr/>
          <p:nvPr/>
        </p:nvSpPr>
        <p:spPr>
          <a:xfrm>
            <a:off x="1961280" y="2901600"/>
            <a:ext cx="163044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objA.AddOne();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492" name="Group 70"/>
          <p:cNvGrpSpPr/>
          <p:nvPr/>
        </p:nvGrpSpPr>
        <p:grpSpPr>
          <a:xfrm>
            <a:off x="9361080" y="4392360"/>
            <a:ext cx="973800" cy="962640"/>
            <a:chOff x="9361080" y="4392360"/>
            <a:chExt cx="973800" cy="962640"/>
          </a:xfrm>
        </p:grpSpPr>
        <p:sp>
          <p:nvSpPr>
            <p:cNvPr id="493" name="Rectangle 71"/>
            <p:cNvSpPr/>
            <p:nvPr/>
          </p:nvSpPr>
          <p:spPr>
            <a:xfrm>
              <a:off x="9361080" y="4426200"/>
              <a:ext cx="876600" cy="690480"/>
            </a:xfrm>
            <a:prstGeom prst="rect">
              <a:avLst/>
            </a:prstGeom>
            <a:noFill/>
            <a:ln w="9525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Straight Connector 72"/>
            <p:cNvSpPr/>
            <p:nvPr/>
          </p:nvSpPr>
          <p:spPr>
            <a:xfrm>
              <a:off x="9361080" y="4730760"/>
              <a:ext cx="876960" cy="360"/>
            </a:xfrm>
            <a:prstGeom prst="line">
              <a:avLst/>
            </a:prstGeom>
            <a:ln w="9525">
              <a:solidFill>
                <a:srgbClr val="efc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Rectangle 73"/>
            <p:cNvSpPr/>
            <p:nvPr/>
          </p:nvSpPr>
          <p:spPr>
            <a:xfrm>
              <a:off x="9479160" y="4392360"/>
              <a:ext cx="57420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ObjB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96" name="Rectangle 74"/>
            <p:cNvSpPr/>
            <p:nvPr/>
          </p:nvSpPr>
          <p:spPr>
            <a:xfrm>
              <a:off x="9406800" y="4778640"/>
              <a:ext cx="928080" cy="5763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count=0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497" name="Rectangle 75"/>
          <p:cNvSpPr/>
          <p:nvPr/>
        </p:nvSpPr>
        <p:spPr>
          <a:xfrm>
            <a:off x="940320" y="4479480"/>
            <a:ext cx="329148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Counter objA = new Counter();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8" name="Rectangle 76"/>
          <p:cNvSpPr/>
          <p:nvPr/>
        </p:nvSpPr>
        <p:spPr>
          <a:xfrm>
            <a:off x="1866600" y="4785840"/>
            <a:ext cx="163044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objA.AddOne();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9" name="Rectangle 77"/>
          <p:cNvSpPr/>
          <p:nvPr/>
        </p:nvSpPr>
        <p:spPr>
          <a:xfrm>
            <a:off x="932040" y="5223960"/>
            <a:ext cx="329148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8a095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f8a095"/>
                </a:solidFill>
                <a:latin typeface="Calibri"/>
                <a:ea typeface="Calibri"/>
              </a:rPr>
              <a:t>Counter objB = new Counter();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0" name="Rectangle 78"/>
          <p:cNvSpPr/>
          <p:nvPr/>
        </p:nvSpPr>
        <p:spPr>
          <a:xfrm>
            <a:off x="1856520" y="5530320"/>
            <a:ext cx="163332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8a095"/>
                </a:solidFill>
                <a:latin typeface="Calibri"/>
                <a:ea typeface="Calibri"/>
              </a:rPr>
              <a:t>objB.AddOne();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3" dur="indefinite" restart="never" nodeType="tmRoot">
          <p:childTnLst>
            <p:seq>
              <p:cTn id="264" dur="indefinite" nodeType="mainSeq">
                <p:childTnLst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8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9534 0 C 0.244209 0 0.294159 0.019331 0.33294 0.046561 C 0.371721 0.073791 0.399334 0.108919 0.399334 0.140514 L 0.399334 0.281724 E">
                                      <p:cBhvr>
                                        <p:cTn id="271" dur="2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xit" presetID="23" presetSubtype="32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 additive="repl">
                                        <p:cTn id="275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6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1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6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7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1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98944 0.113187 E">
                                      <p:cBhvr>
                                        <p:cTn id="294" dur="2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000"/>
                            </p:stCondLst>
                            <p:childTnLst>
                              <p:par>
                                <p:cTn id="296" nodeType="afterEffect" fill="hold" presetClass="exit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 additive="repl">
                                        <p:cTn id="297" dur="500" fill="hold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2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3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Rectangle 32"/>
          <p:cNvSpPr/>
          <p:nvPr/>
        </p:nvSpPr>
        <p:spPr>
          <a:xfrm>
            <a:off x="753840" y="464760"/>
            <a:ext cx="4030560" cy="1306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eb4e3"/>
                </a:solidFill>
                <a:latin typeface="Calibri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class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92d050"/>
                </a:solidFill>
                <a:latin typeface="Calibri"/>
                <a:ea typeface="Calibri"/>
              </a:rPr>
              <a:t>Counter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public int count = 0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public void AddOne() { count++ ; 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502" name="Group 47"/>
          <p:cNvGrpSpPr/>
          <p:nvPr/>
        </p:nvGrpSpPr>
        <p:grpSpPr>
          <a:xfrm>
            <a:off x="9361080" y="4395240"/>
            <a:ext cx="973800" cy="962640"/>
            <a:chOff x="9361080" y="4395240"/>
            <a:chExt cx="973800" cy="962640"/>
          </a:xfrm>
        </p:grpSpPr>
        <p:sp>
          <p:nvSpPr>
            <p:cNvPr id="503" name="Rectangle 48"/>
            <p:cNvSpPr/>
            <p:nvPr/>
          </p:nvSpPr>
          <p:spPr>
            <a:xfrm>
              <a:off x="9361080" y="4428720"/>
              <a:ext cx="876600" cy="690480"/>
            </a:xfrm>
            <a:prstGeom prst="rect">
              <a:avLst/>
            </a:prstGeom>
            <a:noFill/>
            <a:ln w="9525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Straight Connector 49"/>
            <p:cNvSpPr/>
            <p:nvPr/>
          </p:nvSpPr>
          <p:spPr>
            <a:xfrm>
              <a:off x="9361080" y="4733640"/>
              <a:ext cx="876960" cy="360"/>
            </a:xfrm>
            <a:prstGeom prst="line">
              <a:avLst/>
            </a:prstGeom>
            <a:ln w="9525">
              <a:solidFill>
                <a:srgbClr val="efc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Rectangle 50"/>
            <p:cNvSpPr/>
            <p:nvPr/>
          </p:nvSpPr>
          <p:spPr>
            <a:xfrm>
              <a:off x="9482760" y="4395240"/>
              <a:ext cx="57420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ObjA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06" name="Rectangle 51"/>
            <p:cNvSpPr/>
            <p:nvPr/>
          </p:nvSpPr>
          <p:spPr>
            <a:xfrm>
              <a:off x="9406800" y="4781520"/>
              <a:ext cx="928080" cy="5763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count=2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507" name="Rectangle 56"/>
          <p:cNvSpPr/>
          <p:nvPr/>
        </p:nvSpPr>
        <p:spPr>
          <a:xfrm>
            <a:off x="1212480" y="3986640"/>
            <a:ext cx="2823840" cy="2279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eb4e3"/>
                </a:solidFill>
                <a:latin typeface="Calibri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class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92d050"/>
                </a:solidFill>
                <a:latin typeface="Calibri"/>
                <a:ea typeface="Calibri"/>
              </a:rPr>
              <a:t>Program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Calibri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static void Main()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}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8" name="Rectangle 57"/>
          <p:cNvSpPr/>
          <p:nvPr/>
        </p:nvSpPr>
        <p:spPr>
          <a:xfrm>
            <a:off x="988200" y="464760"/>
            <a:ext cx="3481560" cy="1322640"/>
          </a:xfrm>
          <a:prstGeom prst="rect">
            <a:avLst/>
          </a:prstGeom>
          <a:noFill/>
          <a:ln w="0">
            <a:solidFill>
              <a:srgbClr val="6ab7c2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Rectangle 33"/>
          <p:cNvSpPr/>
          <p:nvPr/>
        </p:nvSpPr>
        <p:spPr>
          <a:xfrm>
            <a:off x="1212480" y="2102760"/>
            <a:ext cx="3068280" cy="1549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eb4e3"/>
                </a:solidFill>
                <a:latin typeface="Calibri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class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92d050"/>
                </a:solidFill>
                <a:latin typeface="Calibri"/>
                <a:ea typeface="Calibri"/>
              </a:rPr>
              <a:t>Program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Calibri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static void Main()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}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0" name="Rectangle 58"/>
          <p:cNvSpPr/>
          <p:nvPr/>
        </p:nvSpPr>
        <p:spPr>
          <a:xfrm>
            <a:off x="988200" y="2102760"/>
            <a:ext cx="3481560" cy="1596960"/>
          </a:xfrm>
          <a:prstGeom prst="rect">
            <a:avLst/>
          </a:prstGeom>
          <a:noFill/>
          <a:ln w="0">
            <a:solidFill>
              <a:srgbClr val="6ab7c2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Rectangle 59"/>
          <p:cNvSpPr/>
          <p:nvPr/>
        </p:nvSpPr>
        <p:spPr>
          <a:xfrm>
            <a:off x="988200" y="3958560"/>
            <a:ext cx="3481560" cy="2335680"/>
          </a:xfrm>
          <a:prstGeom prst="rect">
            <a:avLst/>
          </a:prstGeom>
          <a:noFill/>
          <a:ln w="0">
            <a:solidFill>
              <a:srgbClr val="6ab7c2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2" name="Group 61"/>
          <p:cNvGrpSpPr/>
          <p:nvPr/>
        </p:nvGrpSpPr>
        <p:grpSpPr>
          <a:xfrm>
            <a:off x="9137520" y="1022400"/>
            <a:ext cx="1330200" cy="4254840"/>
            <a:chOff x="9137520" y="1022400"/>
            <a:chExt cx="1330200" cy="4254840"/>
          </a:xfrm>
        </p:grpSpPr>
        <p:sp>
          <p:nvSpPr>
            <p:cNvPr id="513" name="Straight Connector 41"/>
            <p:cNvSpPr/>
            <p:nvPr/>
          </p:nvSpPr>
          <p:spPr>
            <a:xfrm>
              <a:off x="10383840" y="1751760"/>
              <a:ext cx="360" cy="3525120"/>
            </a:xfrm>
            <a:prstGeom prst="line">
              <a:avLst/>
            </a:prstGeom>
            <a:ln w="9525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Straight Connector 42"/>
            <p:cNvSpPr/>
            <p:nvPr/>
          </p:nvSpPr>
          <p:spPr>
            <a:xfrm>
              <a:off x="9249840" y="1785240"/>
              <a:ext cx="360" cy="3491640"/>
            </a:xfrm>
            <a:prstGeom prst="line">
              <a:avLst/>
            </a:prstGeom>
            <a:ln w="9525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Straight Connector 43"/>
            <p:cNvSpPr/>
            <p:nvPr/>
          </p:nvSpPr>
          <p:spPr>
            <a:xfrm>
              <a:off x="9252720" y="5276880"/>
              <a:ext cx="1131120" cy="360"/>
            </a:xfrm>
            <a:prstGeom prst="line">
              <a:avLst/>
            </a:prstGeom>
            <a:ln w="9525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Rectangle 60"/>
            <p:cNvSpPr/>
            <p:nvPr/>
          </p:nvSpPr>
          <p:spPr>
            <a:xfrm>
              <a:off x="9137520" y="1022400"/>
              <a:ext cx="1330200" cy="455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31bad9"/>
                  </a:solidFill>
                  <a:latin typeface="Calibri"/>
                  <a:ea typeface="Calibri"/>
                </a:rPr>
                <a:t>Memory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517" name="Rectangle 63"/>
          <p:cNvSpPr/>
          <p:nvPr/>
        </p:nvSpPr>
        <p:spPr>
          <a:xfrm>
            <a:off x="1035000" y="2595240"/>
            <a:ext cx="329148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Counter objA = new Counter();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8" name="Rectangle 64"/>
          <p:cNvSpPr/>
          <p:nvPr/>
        </p:nvSpPr>
        <p:spPr>
          <a:xfrm>
            <a:off x="1961280" y="2901600"/>
            <a:ext cx="163044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objA.AddOne();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9" name="Rectangle 75"/>
          <p:cNvSpPr/>
          <p:nvPr/>
        </p:nvSpPr>
        <p:spPr>
          <a:xfrm>
            <a:off x="940320" y="4479480"/>
            <a:ext cx="329148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Counter objA = new Counter();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0" name="Rectangle 76"/>
          <p:cNvSpPr/>
          <p:nvPr/>
        </p:nvSpPr>
        <p:spPr>
          <a:xfrm>
            <a:off x="1866600" y="4785840"/>
            <a:ext cx="163044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objA.AddOne();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1" name="Rectangle 77"/>
          <p:cNvSpPr/>
          <p:nvPr/>
        </p:nvSpPr>
        <p:spPr>
          <a:xfrm>
            <a:off x="932040" y="5223960"/>
            <a:ext cx="329148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8a095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f8a095"/>
                </a:solidFill>
                <a:latin typeface="Calibri"/>
                <a:ea typeface="Calibri"/>
              </a:rPr>
              <a:t>Counter objB = new Counter();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2" name="Rectangle 78"/>
          <p:cNvSpPr/>
          <p:nvPr/>
        </p:nvSpPr>
        <p:spPr>
          <a:xfrm>
            <a:off x="1856520" y="5530320"/>
            <a:ext cx="163332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8a095"/>
                </a:solidFill>
                <a:latin typeface="Calibri"/>
                <a:ea typeface="Calibri"/>
              </a:rPr>
              <a:t>objB.AddOne();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3" name="Elbow Connector 2"/>
          <p:cNvSpPr/>
          <p:nvPr/>
        </p:nvSpPr>
        <p:spPr>
          <a:xfrm>
            <a:off x="4474080" y="2900520"/>
            <a:ext cx="5372640" cy="149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Elbow Connector 4"/>
          <p:cNvSpPr/>
          <p:nvPr/>
        </p:nvSpPr>
        <p:spPr>
          <a:xfrm flipV="1">
            <a:off x="4470480" y="4773600"/>
            <a:ext cx="4889880" cy="87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4" dur="indefinite" restart="never" nodeType="tmRoot">
          <p:childTnLst>
            <p:seq>
              <p:cTn id="305" dur="indefinite" nodeType="mainSeq">
                <p:childTnLst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9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0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3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4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Rectangle 17"/>
          <p:cNvSpPr/>
          <p:nvPr/>
        </p:nvSpPr>
        <p:spPr>
          <a:xfrm>
            <a:off x="7527600" y="1632240"/>
            <a:ext cx="3490560" cy="3390120"/>
          </a:xfrm>
          <a:prstGeom prst="rect">
            <a:avLst/>
          </a:prstGeom>
          <a:noFill/>
          <a:ln w="0">
            <a:solidFill>
              <a:srgbClr val="75d1e6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526" name="Group 25"/>
          <p:cNvGrpSpPr/>
          <p:nvPr/>
        </p:nvGrpSpPr>
        <p:grpSpPr>
          <a:xfrm>
            <a:off x="7719120" y="4024440"/>
            <a:ext cx="1038600" cy="723960"/>
            <a:chOff x="7719120" y="4024440"/>
            <a:chExt cx="1038600" cy="723960"/>
          </a:xfrm>
        </p:grpSpPr>
        <p:sp>
          <p:nvSpPr>
            <p:cNvPr id="527" name="Rectangle 19"/>
            <p:cNvSpPr/>
            <p:nvPr/>
          </p:nvSpPr>
          <p:spPr>
            <a:xfrm>
              <a:off x="7719120" y="4057920"/>
              <a:ext cx="932040" cy="690480"/>
            </a:xfrm>
            <a:prstGeom prst="rect">
              <a:avLst/>
            </a:prstGeom>
            <a:noFill/>
            <a:ln w="9525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Straight Connector 21"/>
            <p:cNvSpPr/>
            <p:nvPr/>
          </p:nvSpPr>
          <p:spPr>
            <a:xfrm>
              <a:off x="7719120" y="4362840"/>
              <a:ext cx="932760" cy="360"/>
            </a:xfrm>
            <a:prstGeom prst="line">
              <a:avLst/>
            </a:prstGeom>
            <a:ln w="9525">
              <a:solidFill>
                <a:srgbClr val="efc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Rectangle 22"/>
            <p:cNvSpPr/>
            <p:nvPr/>
          </p:nvSpPr>
          <p:spPr>
            <a:xfrm>
              <a:off x="7953480" y="4024440"/>
              <a:ext cx="57420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ObjA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30" name="Rectangle 24"/>
            <p:cNvSpPr/>
            <p:nvPr/>
          </p:nvSpPr>
          <p:spPr>
            <a:xfrm>
              <a:off x="7764840" y="4410720"/>
              <a:ext cx="99288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count=1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531" name="Group 31"/>
          <p:cNvGrpSpPr/>
          <p:nvPr/>
        </p:nvGrpSpPr>
        <p:grpSpPr>
          <a:xfrm>
            <a:off x="7719120" y="3180600"/>
            <a:ext cx="1038600" cy="724320"/>
            <a:chOff x="7719120" y="3180600"/>
            <a:chExt cx="1038600" cy="724320"/>
          </a:xfrm>
        </p:grpSpPr>
        <p:sp>
          <p:nvSpPr>
            <p:cNvPr id="532" name="Rectangle 27"/>
            <p:cNvSpPr/>
            <p:nvPr/>
          </p:nvSpPr>
          <p:spPr>
            <a:xfrm>
              <a:off x="7719120" y="3214440"/>
              <a:ext cx="932040" cy="690480"/>
            </a:xfrm>
            <a:prstGeom prst="rect">
              <a:avLst/>
            </a:prstGeom>
            <a:noFill/>
            <a:ln w="9525">
              <a:solidFill>
                <a:srgbClr val="e37b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Straight Connector 28"/>
            <p:cNvSpPr/>
            <p:nvPr/>
          </p:nvSpPr>
          <p:spPr>
            <a:xfrm>
              <a:off x="7719120" y="3519000"/>
              <a:ext cx="932760" cy="360"/>
            </a:xfrm>
            <a:prstGeom prst="line">
              <a:avLst/>
            </a:prstGeom>
            <a:ln w="9525">
              <a:solidFill>
                <a:srgbClr val="e37b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Rectangle 29"/>
            <p:cNvSpPr/>
            <p:nvPr/>
          </p:nvSpPr>
          <p:spPr>
            <a:xfrm>
              <a:off x="7949880" y="3180600"/>
              <a:ext cx="57420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ObjB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35" name="Rectangle 30"/>
            <p:cNvSpPr/>
            <p:nvPr/>
          </p:nvSpPr>
          <p:spPr>
            <a:xfrm>
              <a:off x="7764840" y="3567240"/>
              <a:ext cx="99288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count=2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536" name="Rectangle 32"/>
          <p:cNvSpPr/>
          <p:nvPr/>
        </p:nvSpPr>
        <p:spPr>
          <a:xfrm>
            <a:off x="1354680" y="547920"/>
            <a:ext cx="2412000" cy="819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eb4e3"/>
                </a:solidFill>
                <a:latin typeface="Calibri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class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92d050"/>
                </a:solidFill>
                <a:latin typeface="Calibri"/>
                <a:ea typeface="Calibri"/>
              </a:rPr>
              <a:t>Visitors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public int count = 0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7" name="Rectangle 33"/>
          <p:cNvSpPr/>
          <p:nvPr/>
        </p:nvSpPr>
        <p:spPr>
          <a:xfrm>
            <a:off x="1264680" y="1737000"/>
            <a:ext cx="3416400" cy="1549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eb4e3"/>
                </a:solidFill>
                <a:latin typeface="Calibri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class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92d050"/>
                </a:solidFill>
                <a:latin typeface="Calibri"/>
                <a:ea typeface="Calibri"/>
              </a:rPr>
              <a:t>Program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Calibri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static void Main()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 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Visitors objA = new Visitors();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                  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objA.count=1;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}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8" name="Rectangle 34"/>
          <p:cNvSpPr/>
          <p:nvPr/>
        </p:nvSpPr>
        <p:spPr>
          <a:xfrm>
            <a:off x="1212120" y="3664800"/>
            <a:ext cx="3480480" cy="2279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eb4e3"/>
                </a:solidFill>
                <a:latin typeface="Calibri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class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92d050"/>
                </a:solidFill>
                <a:latin typeface="Calibri"/>
                <a:ea typeface="Calibri"/>
              </a:rPr>
              <a:t>Program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Calibri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static void Main()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 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Visitors objA = new Visitors();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                  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objA.count=1;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   </a:t>
            </a:r>
            <a:r>
              <a:rPr b="0" lang="en-US" sz="1600" spc="-1" strike="noStrike">
                <a:solidFill>
                  <a:srgbClr val="fbc0b8"/>
                </a:solidFill>
                <a:latin typeface="Calibri"/>
                <a:ea typeface="Calibri"/>
              </a:rPr>
              <a:t>Visitors objB = new Visitors();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bc0b8"/>
                </a:solidFill>
                <a:latin typeface="Calibri"/>
                <a:ea typeface="Calibri"/>
              </a:rPr>
              <a:t>                    </a:t>
            </a:r>
            <a:r>
              <a:rPr b="0" lang="en-US" sz="1600" spc="-1" strike="noStrike">
                <a:solidFill>
                  <a:srgbClr val="fbc0b8"/>
                </a:solidFill>
                <a:latin typeface="Calibri"/>
                <a:ea typeface="Calibri"/>
              </a:rPr>
              <a:t>objA.count=2;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}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9" name="Rounded Rectangle 2"/>
          <p:cNvSpPr/>
          <p:nvPr/>
        </p:nvSpPr>
        <p:spPr>
          <a:xfrm>
            <a:off x="5848560" y="1632240"/>
            <a:ext cx="1447200" cy="655920"/>
          </a:xfrm>
          <a:prstGeom prst="roundRect">
            <a:avLst>
              <a:gd name="adj" fmla="val 16667"/>
            </a:avLst>
          </a:prstGeom>
          <a:solidFill>
            <a:srgbClr val="73dc69">
              <a:alpha val="5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0" name="Cube 3"/>
          <p:cNvGrpSpPr/>
          <p:nvPr/>
        </p:nvGrpSpPr>
        <p:grpSpPr>
          <a:xfrm>
            <a:off x="9365760" y="3436560"/>
            <a:ext cx="1560240" cy="756360"/>
            <a:chOff x="9365760" y="3436560"/>
            <a:chExt cx="1560240" cy="756360"/>
          </a:xfrm>
        </p:grpSpPr>
        <p:sp>
          <p:nvSpPr>
            <p:cNvPr id="541" name="Shape"/>
            <p:cNvSpPr/>
            <p:nvPr/>
          </p:nvSpPr>
          <p:spPr>
            <a:xfrm>
              <a:off x="9365760" y="3436560"/>
              <a:ext cx="1560240" cy="75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5400"/>
                  </a:moveTo>
                  <a:lnTo>
                    <a:pt x="2619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98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Shape"/>
            <p:cNvSpPr/>
            <p:nvPr/>
          </p:nvSpPr>
          <p:spPr>
            <a:xfrm>
              <a:off x="10737360" y="3436560"/>
              <a:ext cx="188640" cy="75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Shape"/>
            <p:cNvSpPr/>
            <p:nvPr/>
          </p:nvSpPr>
          <p:spPr>
            <a:xfrm>
              <a:off x="9365760" y="3436560"/>
              <a:ext cx="1560240" cy="18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21600"/>
                  </a:moveTo>
                  <a:lnTo>
                    <a:pt x="2619" y="0"/>
                  </a:lnTo>
                  <a:lnTo>
                    <a:pt x="21600" y="0"/>
                  </a:lnTo>
                  <a:lnTo>
                    <a:pt x="18981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5" dur="indefinite" restart="never" nodeType="tmRoot">
          <p:childTnLst>
            <p:seq>
              <p:cTn id="316" dur="indefinite" nodeType="mainSeq">
                <p:childTnLst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1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5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6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1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5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6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Rectangle 17"/>
          <p:cNvSpPr/>
          <p:nvPr/>
        </p:nvSpPr>
        <p:spPr>
          <a:xfrm>
            <a:off x="10206360" y="2678400"/>
            <a:ext cx="1329480" cy="3390120"/>
          </a:xfrm>
          <a:prstGeom prst="rect">
            <a:avLst/>
          </a:prstGeom>
          <a:noFill/>
          <a:ln w="0">
            <a:solidFill>
              <a:srgbClr val="75d1e6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5" name="Group 25"/>
          <p:cNvGrpSpPr/>
          <p:nvPr/>
        </p:nvGrpSpPr>
        <p:grpSpPr>
          <a:xfrm>
            <a:off x="10397520" y="5070600"/>
            <a:ext cx="1038960" cy="724320"/>
            <a:chOff x="10397520" y="5070600"/>
            <a:chExt cx="1038960" cy="724320"/>
          </a:xfrm>
        </p:grpSpPr>
        <p:sp>
          <p:nvSpPr>
            <p:cNvPr id="546" name="Rectangle 19"/>
            <p:cNvSpPr/>
            <p:nvPr/>
          </p:nvSpPr>
          <p:spPr>
            <a:xfrm>
              <a:off x="10397880" y="5104440"/>
              <a:ext cx="932040" cy="690480"/>
            </a:xfrm>
            <a:prstGeom prst="rect">
              <a:avLst/>
            </a:prstGeom>
            <a:noFill/>
            <a:ln w="9525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Straight Connector 21"/>
            <p:cNvSpPr/>
            <p:nvPr/>
          </p:nvSpPr>
          <p:spPr>
            <a:xfrm>
              <a:off x="10397520" y="5409000"/>
              <a:ext cx="933120" cy="360"/>
            </a:xfrm>
            <a:prstGeom prst="line">
              <a:avLst/>
            </a:prstGeom>
            <a:ln w="9525">
              <a:solidFill>
                <a:srgbClr val="efc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Rectangle 22"/>
            <p:cNvSpPr/>
            <p:nvPr/>
          </p:nvSpPr>
          <p:spPr>
            <a:xfrm>
              <a:off x="10632240" y="5070600"/>
              <a:ext cx="57420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ObjA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49" name="Rectangle 24"/>
            <p:cNvSpPr/>
            <p:nvPr/>
          </p:nvSpPr>
          <p:spPr>
            <a:xfrm>
              <a:off x="10443600" y="5457240"/>
              <a:ext cx="99288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count=1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550" name="Group 31"/>
          <p:cNvGrpSpPr/>
          <p:nvPr/>
        </p:nvGrpSpPr>
        <p:grpSpPr>
          <a:xfrm>
            <a:off x="10397520" y="4193640"/>
            <a:ext cx="1038960" cy="723960"/>
            <a:chOff x="10397520" y="4193640"/>
            <a:chExt cx="1038960" cy="723960"/>
          </a:xfrm>
        </p:grpSpPr>
        <p:sp>
          <p:nvSpPr>
            <p:cNvPr id="551" name="Rectangle 27"/>
            <p:cNvSpPr/>
            <p:nvPr/>
          </p:nvSpPr>
          <p:spPr>
            <a:xfrm>
              <a:off x="10397880" y="4227120"/>
              <a:ext cx="932040" cy="690480"/>
            </a:xfrm>
            <a:prstGeom prst="rect">
              <a:avLst/>
            </a:prstGeom>
            <a:noFill/>
            <a:ln w="9525">
              <a:solidFill>
                <a:srgbClr val="e37b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Straight Connector 28"/>
            <p:cNvSpPr/>
            <p:nvPr/>
          </p:nvSpPr>
          <p:spPr>
            <a:xfrm>
              <a:off x="10397520" y="4531680"/>
              <a:ext cx="933120" cy="360"/>
            </a:xfrm>
            <a:prstGeom prst="line">
              <a:avLst/>
            </a:prstGeom>
            <a:ln w="9525">
              <a:solidFill>
                <a:srgbClr val="e37b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Rectangle 29"/>
            <p:cNvSpPr/>
            <p:nvPr/>
          </p:nvSpPr>
          <p:spPr>
            <a:xfrm>
              <a:off x="10628640" y="4193640"/>
              <a:ext cx="57420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ObjB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54" name="Rectangle 30"/>
            <p:cNvSpPr/>
            <p:nvPr/>
          </p:nvSpPr>
          <p:spPr>
            <a:xfrm>
              <a:off x="10443600" y="4579920"/>
              <a:ext cx="99288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count=1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555" name="Rectangle 35"/>
          <p:cNvSpPr/>
          <p:nvPr/>
        </p:nvSpPr>
        <p:spPr>
          <a:xfrm>
            <a:off x="-84240" y="762840"/>
            <a:ext cx="6717600" cy="3009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eb4e3"/>
                </a:solidFill>
                <a:latin typeface="Calibri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class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92d050"/>
                </a:solidFill>
                <a:latin typeface="Calibri"/>
                <a:ea typeface="Calibri"/>
              </a:rPr>
              <a:t>Program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Calibri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static void Main()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 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Visitors objA = new Visitors();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                   </a:t>
            </a:r>
            <a:r>
              <a:rPr b="0" lang="en-US" sz="1600" spc="-1" strike="noStrike">
                <a:solidFill>
                  <a:srgbClr val="6ab7c2"/>
                </a:solidFill>
                <a:latin typeface="Calibri"/>
                <a:ea typeface="Calibri"/>
              </a:rPr>
              <a:t>objA.count=1;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   </a:t>
            </a:r>
            <a:r>
              <a:rPr b="0" lang="en-US" sz="1600" spc="-1" strike="noStrike">
                <a:solidFill>
                  <a:srgbClr val="fbc0b8"/>
                </a:solidFill>
                <a:latin typeface="Calibri"/>
                <a:ea typeface="Calibri"/>
              </a:rPr>
              <a:t>Visitors objB = new Visitors();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bc0b8"/>
                </a:solidFill>
                <a:latin typeface="Calibri"/>
                <a:ea typeface="Calibri"/>
              </a:rPr>
              <a:t>                    </a:t>
            </a:r>
            <a:r>
              <a:rPr b="0" lang="en-US" sz="1600" spc="-1" strike="noStrike">
                <a:solidFill>
                  <a:srgbClr val="fbc0b8"/>
                </a:solidFill>
                <a:latin typeface="Calibri"/>
                <a:ea typeface="Calibri"/>
              </a:rPr>
              <a:t>objA.count=1;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  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Console.WriteLine(“Visitors count: " + objA.count.ToString());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e668"/>
                </a:solidFill>
                <a:latin typeface="Calibri"/>
                <a:ea typeface="Calibri"/>
              </a:rPr>
              <a:t>       </a:t>
            </a:r>
            <a:r>
              <a:rPr b="0" lang="en-US" sz="1600" spc="-1" strike="noStrike">
                <a:solidFill>
                  <a:srgbClr val="00e668"/>
                </a:solidFill>
                <a:latin typeface="Calibri"/>
                <a:ea typeface="Calibri"/>
              </a:rPr>
              <a:t>Console.WriteLine(“Visitors count: " + objB.count.ToString());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   </a:t>
            </a: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}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Calibri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6" name="Elbow Connector 2"/>
          <p:cNvSpPr/>
          <p:nvPr/>
        </p:nvSpPr>
        <p:spPr>
          <a:xfrm>
            <a:off x="6074640" y="2881800"/>
            <a:ext cx="4322520" cy="274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Elbow Connector 4"/>
          <p:cNvSpPr/>
          <p:nvPr/>
        </p:nvSpPr>
        <p:spPr>
          <a:xfrm>
            <a:off x="6074640" y="3177360"/>
            <a:ext cx="4322520" cy="157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8493" y="0"/>
                </a:lnTo>
                <a:lnTo>
                  <a:pt x="8493" y="21600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73dc6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Rectangle 6"/>
          <p:cNvSpPr/>
          <p:nvPr/>
        </p:nvSpPr>
        <p:spPr>
          <a:xfrm>
            <a:off x="990720" y="4749120"/>
            <a:ext cx="2151360" cy="394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1c96c"/>
                </a:solidFill>
                <a:latin typeface="Calibri"/>
                <a:ea typeface="Calibri"/>
              </a:rPr>
              <a:t>Visitors count: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9" name="Rectangle 23"/>
          <p:cNvSpPr/>
          <p:nvPr/>
        </p:nvSpPr>
        <p:spPr>
          <a:xfrm>
            <a:off x="990720" y="5240160"/>
            <a:ext cx="2151360" cy="394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1c96c"/>
                </a:solidFill>
                <a:latin typeface="Calibri"/>
                <a:ea typeface="Calibri"/>
              </a:rPr>
              <a:t>Visitors count: 1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2" dur="indefinite" restart="never" nodeType="tmRoot">
          <p:childTnLst>
            <p:seq>
              <p:cTn id="343" dur="indefinite" nodeType="mainSeq">
                <p:childTnLst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7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8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1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2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Rectangle 2"/>
          <p:cNvSpPr/>
          <p:nvPr/>
        </p:nvSpPr>
        <p:spPr>
          <a:xfrm>
            <a:off x="314640" y="889200"/>
            <a:ext cx="494640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Creational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61" name="Rectangle 3"/>
          <p:cNvSpPr/>
          <p:nvPr/>
        </p:nvSpPr>
        <p:spPr>
          <a:xfrm>
            <a:off x="1447920" y="1985040"/>
            <a:ext cx="5497560" cy="623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Singleton Pattern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2" name="Rectangle 1"/>
          <p:cNvSpPr/>
          <p:nvPr/>
        </p:nvSpPr>
        <p:spPr>
          <a:xfrm>
            <a:off x="3072240" y="2790360"/>
            <a:ext cx="543888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Only create one instance of a class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3" name="Rectangle 4"/>
          <p:cNvSpPr/>
          <p:nvPr/>
        </p:nvSpPr>
        <p:spPr>
          <a:xfrm>
            <a:off x="4628160" y="4111200"/>
            <a:ext cx="2511720" cy="1853280"/>
          </a:xfrm>
          <a:prstGeom prst="rect">
            <a:avLst/>
          </a:prstGeom>
          <a:noFill/>
          <a:ln w="25400">
            <a:solidFill>
              <a:srgbClr val="31ba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Straight Connector 5"/>
          <p:cNvSpPr/>
          <p:nvPr/>
        </p:nvSpPr>
        <p:spPr>
          <a:xfrm>
            <a:off x="4627800" y="4430880"/>
            <a:ext cx="252180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TextBox 6"/>
          <p:cNvSpPr/>
          <p:nvPr/>
        </p:nvSpPr>
        <p:spPr>
          <a:xfrm>
            <a:off x="4673880" y="4083840"/>
            <a:ext cx="241560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Singleton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6" name="TextBox 7"/>
          <p:cNvSpPr/>
          <p:nvPr/>
        </p:nvSpPr>
        <p:spPr>
          <a:xfrm>
            <a:off x="4692240" y="5155200"/>
            <a:ext cx="2415600" cy="819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-Singleton():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+GetInstance(): Singleton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7" name="Straight Connector 8"/>
          <p:cNvSpPr/>
          <p:nvPr/>
        </p:nvSpPr>
        <p:spPr>
          <a:xfrm>
            <a:off x="4627800" y="5038200"/>
            <a:ext cx="251244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TextBox 9"/>
          <p:cNvSpPr/>
          <p:nvPr/>
        </p:nvSpPr>
        <p:spPr>
          <a:xfrm>
            <a:off x="4692240" y="4502160"/>
            <a:ext cx="241560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-Instance: Singleton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9" name="Elbow Connector 13"/>
          <p:cNvSpPr/>
          <p:nvPr/>
        </p:nvSpPr>
        <p:spPr>
          <a:xfrm flipH="1" flipV="1">
            <a:off x="5879520" y="4228560"/>
            <a:ext cx="11880" cy="812160"/>
          </a:xfrm>
          <a:prstGeom prst="bentConnector4">
            <a:avLst>
              <a:gd name="adj1" fmla="val -14400000"/>
              <a:gd name="adj2" fmla="val 181250"/>
            </a:avLst>
          </a:prstGeom>
          <a:noFill/>
          <a:ln w="19050">
            <a:solidFill>
              <a:srgbClr val="75d1e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3" dur="indefinite" restart="never" nodeType="tmRoot">
          <p:childTnLst>
            <p:seq>
              <p:cTn id="354" dur="indefinite" nodeType="mainSeq">
                <p:childTnLst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8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9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2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3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000"/>
                            </p:stCondLst>
                            <p:childTnLst>
                              <p:par>
                                <p:cTn id="365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6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7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500"/>
                            </p:stCondLst>
                            <p:childTnLst>
                              <p:par>
                                <p:cTn id="369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1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2000"/>
                            </p:stCondLst>
                            <p:childTnLst>
                              <p:par>
                                <p:cTn id="373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4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5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7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8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9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000"/>
                            </p:stCondLst>
                            <p:childTnLst>
                              <p:par>
                                <p:cTn id="381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2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3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traight Connector 5"/>
          <p:cNvSpPr/>
          <p:nvPr/>
        </p:nvSpPr>
        <p:spPr>
          <a:xfrm flipV="1">
            <a:off x="2949480" y="1708560"/>
            <a:ext cx="5901480" cy="684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Rectangle 10"/>
          <p:cNvSpPr/>
          <p:nvPr/>
        </p:nvSpPr>
        <p:spPr>
          <a:xfrm>
            <a:off x="1782720" y="1360440"/>
            <a:ext cx="691920" cy="1409760"/>
          </a:xfrm>
          <a:prstGeom prst="rect">
            <a:avLst/>
          </a:prstGeom>
          <a:noFill/>
          <a:ln w="0">
            <a:solidFill>
              <a:srgbClr val="f1c96c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72" name="Picture 14" descr="Picture 14"/>
          <p:cNvPicPr/>
          <p:nvPr/>
        </p:nvPicPr>
        <p:blipFill>
          <a:blip r:embed="rId1"/>
          <a:stretch/>
        </p:blipFill>
        <p:spPr>
          <a:xfrm>
            <a:off x="9325440" y="1360440"/>
            <a:ext cx="1409760" cy="1409760"/>
          </a:xfrm>
          <a:prstGeom prst="rect">
            <a:avLst/>
          </a:prstGeom>
          <a:ln w="12700">
            <a:noFill/>
          </a:ln>
        </p:spPr>
      </p:pic>
      <p:sp>
        <p:nvSpPr>
          <p:cNvPr id="573" name="Rectangle 16"/>
          <p:cNvSpPr/>
          <p:nvPr/>
        </p:nvSpPr>
        <p:spPr>
          <a:xfrm rot="16200000">
            <a:off x="1461960" y="1838160"/>
            <a:ext cx="131832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6ab7c2"/>
                </a:solidFill>
                <a:latin typeface="Calibri"/>
                <a:ea typeface="Calibri"/>
              </a:rPr>
              <a:t>Code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4" name="Straight Connector 18"/>
          <p:cNvSpPr/>
          <p:nvPr/>
        </p:nvSpPr>
        <p:spPr>
          <a:xfrm flipV="1">
            <a:off x="2949480" y="2369160"/>
            <a:ext cx="5901480" cy="684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Rectangle 19"/>
          <p:cNvSpPr/>
          <p:nvPr/>
        </p:nvSpPr>
        <p:spPr>
          <a:xfrm>
            <a:off x="1866240" y="1797840"/>
            <a:ext cx="87120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6ab7c2"/>
                </a:solidFill>
                <a:latin typeface="Calibri"/>
                <a:ea typeface="Calibri"/>
              </a:rPr>
              <a:t>Code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576" name="Group 23"/>
          <p:cNvGrpSpPr/>
          <p:nvPr/>
        </p:nvGrpSpPr>
        <p:grpSpPr>
          <a:xfrm>
            <a:off x="2930040" y="2771640"/>
            <a:ext cx="6037560" cy="939600"/>
            <a:chOff x="2930040" y="2771640"/>
            <a:chExt cx="6037560" cy="939600"/>
          </a:xfrm>
        </p:grpSpPr>
        <p:sp>
          <p:nvSpPr>
            <p:cNvPr id="577" name="Left Brace 21"/>
            <p:cNvSpPr/>
            <p:nvPr/>
          </p:nvSpPr>
          <p:spPr>
            <a:xfrm rot="16200000">
              <a:off x="5667840" y="33480"/>
              <a:ext cx="561600" cy="603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1525"/>
                    <a:pt x="10800" y="21432"/>
                  </a:cubicBezTo>
                  <a:lnTo>
                    <a:pt x="10800" y="10968"/>
                  </a:lnTo>
                  <a:cubicBezTo>
                    <a:pt x="10800" y="10875"/>
                    <a:pt x="5965" y="10800"/>
                    <a:pt x="0" y="10800"/>
                  </a:cubicBezTo>
                  <a:cubicBezTo>
                    <a:pt x="5965" y="10800"/>
                    <a:pt x="10800" y="10725"/>
                    <a:pt x="10800" y="10632"/>
                  </a:cubicBezTo>
                  <a:lnTo>
                    <a:pt x="10800" y="168"/>
                  </a:lnTo>
                  <a:cubicBezTo>
                    <a:pt x="10800" y="75"/>
                    <a:pt x="15635" y="0"/>
                    <a:pt x="21600" y="0"/>
                  </a:cubicBezTo>
                </a:path>
              </a:pathLst>
            </a:custGeom>
            <a:noFill/>
            <a:ln w="9525">
              <a:solidFill>
                <a:srgbClr val="29648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Rectangle 22"/>
            <p:cNvSpPr/>
            <p:nvPr/>
          </p:nvSpPr>
          <p:spPr>
            <a:xfrm>
              <a:off x="5283720" y="3316680"/>
              <a:ext cx="1318320" cy="3945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Thread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579" name="Rectangle 24"/>
          <p:cNvSpPr/>
          <p:nvPr/>
        </p:nvSpPr>
        <p:spPr>
          <a:xfrm>
            <a:off x="4808160" y="5463360"/>
            <a:ext cx="219420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Single Thread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4" dur="indefinite" restart="never" nodeType="tmRoot">
          <p:childTnLst>
            <p:seq>
              <p:cTn id="385" dur="indefinite" nodeType="mainSeq">
                <p:childTnLst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nodeType="click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9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33241 0.005793 E">
                                      <p:cBhvr>
                                        <p:cTn id="392" dur="2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2000"/>
                            </p:stCondLst>
                            <p:childTnLst>
                              <p:par>
                                <p:cTn id="394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5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6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2500"/>
                            </p:stCondLst>
                            <p:childTnLst>
                              <p:par>
                                <p:cTn id="398" nodeType="after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9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traight Connector 5"/>
          <p:cNvSpPr/>
          <p:nvPr/>
        </p:nvSpPr>
        <p:spPr>
          <a:xfrm flipV="1">
            <a:off x="2898720" y="2043360"/>
            <a:ext cx="5901480" cy="684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Rectangle 10"/>
          <p:cNvSpPr/>
          <p:nvPr/>
        </p:nvSpPr>
        <p:spPr>
          <a:xfrm>
            <a:off x="1634760" y="1870560"/>
            <a:ext cx="691920" cy="2648160"/>
          </a:xfrm>
          <a:prstGeom prst="rect">
            <a:avLst/>
          </a:prstGeom>
          <a:noFill/>
          <a:ln w="0">
            <a:solidFill>
              <a:srgbClr val="f1c96c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82" name="Picture 14" descr="Picture 14"/>
          <p:cNvPicPr/>
          <p:nvPr/>
        </p:nvPicPr>
        <p:blipFill>
          <a:blip r:embed="rId1"/>
          <a:stretch/>
        </p:blipFill>
        <p:spPr>
          <a:xfrm>
            <a:off x="9559440" y="1891440"/>
            <a:ext cx="2337120" cy="2894760"/>
          </a:xfrm>
          <a:prstGeom prst="rect">
            <a:avLst/>
          </a:prstGeom>
          <a:ln w="12700">
            <a:noFill/>
          </a:ln>
        </p:spPr>
      </p:pic>
      <p:sp>
        <p:nvSpPr>
          <p:cNvPr id="583" name="Rectangle 16"/>
          <p:cNvSpPr/>
          <p:nvPr/>
        </p:nvSpPr>
        <p:spPr>
          <a:xfrm rot="16200000">
            <a:off x="699480" y="2967480"/>
            <a:ext cx="255672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6ab7c2"/>
                </a:solidFill>
                <a:latin typeface="Calibri"/>
                <a:ea typeface="Calibri"/>
              </a:rPr>
              <a:t>Code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4" name="Straight Connector 18"/>
          <p:cNvSpPr/>
          <p:nvPr/>
        </p:nvSpPr>
        <p:spPr>
          <a:xfrm flipV="1">
            <a:off x="2898720" y="2703960"/>
            <a:ext cx="5901480" cy="684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Rectangle 19"/>
          <p:cNvSpPr/>
          <p:nvPr/>
        </p:nvSpPr>
        <p:spPr>
          <a:xfrm>
            <a:off x="1614240" y="2165400"/>
            <a:ext cx="87120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6ab7c2"/>
                </a:solidFill>
                <a:latin typeface="Calibri"/>
                <a:ea typeface="Calibri"/>
              </a:rPr>
              <a:t>Code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6" name="Straight Connector 29"/>
          <p:cNvSpPr/>
          <p:nvPr/>
        </p:nvSpPr>
        <p:spPr>
          <a:xfrm flipV="1">
            <a:off x="2898720" y="3640680"/>
            <a:ext cx="5901480" cy="720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Straight Connector 30"/>
          <p:cNvSpPr/>
          <p:nvPr/>
        </p:nvSpPr>
        <p:spPr>
          <a:xfrm flipV="1">
            <a:off x="2898720" y="4301280"/>
            <a:ext cx="5901480" cy="720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Rectangle 34"/>
          <p:cNvSpPr/>
          <p:nvPr/>
        </p:nvSpPr>
        <p:spPr>
          <a:xfrm>
            <a:off x="1547640" y="3763080"/>
            <a:ext cx="87120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6ab7c2"/>
                </a:solidFill>
                <a:latin typeface="Calibri"/>
                <a:ea typeface="Calibri"/>
              </a:rPr>
              <a:t>Code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9" name="Rectangle 35"/>
          <p:cNvSpPr/>
          <p:nvPr/>
        </p:nvSpPr>
        <p:spPr>
          <a:xfrm>
            <a:off x="4318920" y="5276520"/>
            <a:ext cx="245952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Multi-Threading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00" dur="indefinite" restart="never" nodeType="tmRoot">
          <p:childTnLst>
            <p:seq>
              <p:cTn id="401" dur="indefinite" nodeType="mainSeq">
                <p:childTnLst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nodeType="click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5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57133 0 C 0.437098 0 0.52641 0.004626 0.595731 0.011163 C 0.665052 0.017699 0.714383 0.026146 0.714383 0.033786 L 0.714383 0.067816 E">
                                      <p:cBhvr>
                                        <p:cTn id="408" dur="2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2000"/>
                            </p:stCondLst>
                            <p:childTnLst>
                              <p:par>
                                <p:cTn id="410" nodeType="after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1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61162 0 C 0.442042 0 0.532335 -0.002374 0.602407 -0.005673 C 0.67248 -0.008973 0.722332 -0.013199 0.722332 -0.016904 L 0.722332 -0.033574 E">
                                      <p:cBhvr>
                                        <p:cTn id="414" dur="2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2000"/>
                            </p:stCondLst>
                            <p:childTnLst>
                              <p:par>
                                <p:cTn id="416" nodeType="after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7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traight Connector 5"/>
          <p:cNvSpPr/>
          <p:nvPr/>
        </p:nvSpPr>
        <p:spPr>
          <a:xfrm flipV="1">
            <a:off x="2898720" y="2043360"/>
            <a:ext cx="5901480" cy="684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Rectangle 10"/>
          <p:cNvSpPr/>
          <p:nvPr/>
        </p:nvSpPr>
        <p:spPr>
          <a:xfrm>
            <a:off x="1634760" y="1870560"/>
            <a:ext cx="691920" cy="2648160"/>
          </a:xfrm>
          <a:prstGeom prst="rect">
            <a:avLst/>
          </a:prstGeom>
          <a:noFill/>
          <a:ln w="0">
            <a:solidFill>
              <a:srgbClr val="f1c96c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92" name="Picture 14" descr="Picture 14"/>
          <p:cNvPicPr/>
          <p:nvPr/>
        </p:nvPicPr>
        <p:blipFill>
          <a:blip r:embed="rId1"/>
          <a:stretch/>
        </p:blipFill>
        <p:spPr>
          <a:xfrm>
            <a:off x="9559440" y="1891440"/>
            <a:ext cx="2337120" cy="2894760"/>
          </a:xfrm>
          <a:prstGeom prst="rect">
            <a:avLst/>
          </a:prstGeom>
          <a:ln w="12700">
            <a:noFill/>
          </a:ln>
        </p:spPr>
      </p:pic>
      <p:sp>
        <p:nvSpPr>
          <p:cNvPr id="593" name="Rectangle 16"/>
          <p:cNvSpPr/>
          <p:nvPr/>
        </p:nvSpPr>
        <p:spPr>
          <a:xfrm rot="16200000">
            <a:off x="699480" y="2967480"/>
            <a:ext cx="255672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6ab7c2"/>
                </a:solidFill>
                <a:latin typeface="Calibri"/>
                <a:ea typeface="Calibri"/>
              </a:rPr>
              <a:t>Code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4" name="Straight Connector 18"/>
          <p:cNvSpPr/>
          <p:nvPr/>
        </p:nvSpPr>
        <p:spPr>
          <a:xfrm flipV="1">
            <a:off x="2898720" y="2703960"/>
            <a:ext cx="5901480" cy="684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Rectangle 19"/>
          <p:cNvSpPr/>
          <p:nvPr/>
        </p:nvSpPr>
        <p:spPr>
          <a:xfrm>
            <a:off x="1557360" y="2165400"/>
            <a:ext cx="138816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6ab7c2"/>
                </a:solidFill>
                <a:latin typeface="Calibri"/>
                <a:ea typeface="Calibri"/>
              </a:rPr>
              <a:t>Instance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6" name="Straight Connector 29"/>
          <p:cNvSpPr/>
          <p:nvPr/>
        </p:nvSpPr>
        <p:spPr>
          <a:xfrm flipV="1">
            <a:off x="2898720" y="3640680"/>
            <a:ext cx="5901480" cy="720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Straight Connector 30"/>
          <p:cNvSpPr/>
          <p:nvPr/>
        </p:nvSpPr>
        <p:spPr>
          <a:xfrm flipV="1">
            <a:off x="2898720" y="4301280"/>
            <a:ext cx="5901480" cy="720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Rectangle 34"/>
          <p:cNvSpPr/>
          <p:nvPr/>
        </p:nvSpPr>
        <p:spPr>
          <a:xfrm>
            <a:off x="1490760" y="3763080"/>
            <a:ext cx="138816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6ab7c2"/>
                </a:solidFill>
                <a:latin typeface="Calibri"/>
                <a:ea typeface="Calibri"/>
              </a:rPr>
              <a:t>Instance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9" name="Rectangle 35"/>
          <p:cNvSpPr/>
          <p:nvPr/>
        </p:nvSpPr>
        <p:spPr>
          <a:xfrm>
            <a:off x="4318920" y="5276520"/>
            <a:ext cx="245952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Multi-Threading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8" dur="indefinite" restart="never" nodeType="tmRoot">
          <p:childTnLst>
            <p:seq>
              <p:cTn id="419" dur="indefinite" nodeType="mainSeq">
                <p:childTnLst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nodeType="click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3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8794 0 C 0.426874 0 0.514104 0.005206 0.581814 0.012583 C 0.649524 0.019959 0.697713 0.029506 0.697713 0.038186 L 0.697713 0.076846 E">
                                      <p:cBhvr>
                                        <p:cTn id="426" dur="2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2500"/>
                            </p:stCondLst>
                            <p:childTnLst>
                              <p:par>
                                <p:cTn id="428" nodeType="after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9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51533 0 C 0.430263 0 0.518176 -0.002374 0.586406 -0.005673 C 0.654636 -0.008973 0.703183 -0.013199 0.703183 -0.016904 L 0.703183 -0.033574 E">
                                      <p:cBhvr>
                                        <p:cTn id="432" dur="25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2500"/>
                            </p:stCondLst>
                            <p:childTnLst>
                              <p:par>
                                <p:cTn id="434" nodeType="after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5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traight Connector 5"/>
          <p:cNvSpPr/>
          <p:nvPr/>
        </p:nvSpPr>
        <p:spPr>
          <a:xfrm flipV="1">
            <a:off x="2898720" y="2043360"/>
            <a:ext cx="5901480" cy="684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Rectangle 10"/>
          <p:cNvSpPr/>
          <p:nvPr/>
        </p:nvSpPr>
        <p:spPr>
          <a:xfrm>
            <a:off x="1634760" y="1870560"/>
            <a:ext cx="691920" cy="2648160"/>
          </a:xfrm>
          <a:prstGeom prst="rect">
            <a:avLst/>
          </a:prstGeom>
          <a:noFill/>
          <a:ln w="0">
            <a:solidFill>
              <a:srgbClr val="f1c96c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02" name="Picture 14" descr="Picture 14"/>
          <p:cNvPicPr/>
          <p:nvPr/>
        </p:nvPicPr>
        <p:blipFill>
          <a:blip r:embed="rId1"/>
          <a:stretch/>
        </p:blipFill>
        <p:spPr>
          <a:xfrm>
            <a:off x="9559440" y="1891440"/>
            <a:ext cx="2337120" cy="2894760"/>
          </a:xfrm>
          <a:prstGeom prst="rect">
            <a:avLst/>
          </a:prstGeom>
          <a:ln w="12700">
            <a:noFill/>
          </a:ln>
        </p:spPr>
      </p:pic>
      <p:sp>
        <p:nvSpPr>
          <p:cNvPr id="603" name="Rectangle 16"/>
          <p:cNvSpPr/>
          <p:nvPr/>
        </p:nvSpPr>
        <p:spPr>
          <a:xfrm rot="16200000">
            <a:off x="699480" y="2967480"/>
            <a:ext cx="255672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6ab7c2"/>
                </a:solidFill>
                <a:latin typeface="Calibri"/>
                <a:ea typeface="Calibri"/>
              </a:rPr>
              <a:t>Code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4" name="Straight Connector 18"/>
          <p:cNvSpPr/>
          <p:nvPr/>
        </p:nvSpPr>
        <p:spPr>
          <a:xfrm flipV="1">
            <a:off x="2898720" y="2703960"/>
            <a:ext cx="5901480" cy="684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Rectangle 19"/>
          <p:cNvSpPr/>
          <p:nvPr/>
        </p:nvSpPr>
        <p:spPr>
          <a:xfrm>
            <a:off x="1614240" y="2165400"/>
            <a:ext cx="87120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6ab7c2"/>
                </a:solidFill>
                <a:latin typeface="Calibri"/>
                <a:ea typeface="Calibri"/>
              </a:rPr>
              <a:t>Code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6" name="Can 20"/>
          <p:cNvSpPr/>
          <p:nvPr/>
        </p:nvSpPr>
        <p:spPr>
          <a:xfrm rot="5400000">
            <a:off x="5418360" y="-743040"/>
            <a:ext cx="1050840" cy="627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452"/>
                </a:moveTo>
                <a:cubicBezTo>
                  <a:pt x="21600" y="702"/>
                  <a:pt x="16765" y="904"/>
                  <a:pt x="10800" y="904"/>
                </a:cubicBezTo>
                <a:cubicBezTo>
                  <a:pt x="4835" y="904"/>
                  <a:pt x="0" y="702"/>
                  <a:pt x="0" y="452"/>
                </a:cubicBezTo>
                <a:cubicBezTo>
                  <a:pt x="0" y="202"/>
                  <a:pt x="4835" y="0"/>
                  <a:pt x="10800" y="0"/>
                </a:cubicBezTo>
                <a:cubicBezTo>
                  <a:pt x="16765" y="0"/>
                  <a:pt x="21600" y="202"/>
                  <a:pt x="21600" y="452"/>
                </a:cubicBezTo>
                <a:lnTo>
                  <a:pt x="21600" y="21148"/>
                </a:lnTo>
                <a:cubicBezTo>
                  <a:pt x="21600" y="21398"/>
                  <a:pt x="16765" y="21600"/>
                  <a:pt x="10800" y="21600"/>
                </a:cubicBezTo>
                <a:cubicBezTo>
                  <a:pt x="4835" y="21600"/>
                  <a:pt x="0" y="21398"/>
                  <a:pt x="0" y="21148"/>
                </a:cubicBezTo>
                <a:lnTo>
                  <a:pt x="0" y="452"/>
                </a:lnTo>
              </a:path>
            </a:pathLst>
          </a:custGeom>
          <a:noFill/>
          <a:ln w="0">
            <a:solidFill>
              <a:srgbClr val="f9e9c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7" name="Group 23"/>
          <p:cNvGrpSpPr/>
          <p:nvPr/>
        </p:nvGrpSpPr>
        <p:grpSpPr>
          <a:xfrm>
            <a:off x="5703480" y="379800"/>
            <a:ext cx="6037560" cy="939240"/>
            <a:chOff x="5703480" y="379800"/>
            <a:chExt cx="6037560" cy="939240"/>
          </a:xfrm>
        </p:grpSpPr>
        <p:sp>
          <p:nvSpPr>
            <p:cNvPr id="608" name="Left Brace 21"/>
            <p:cNvSpPr/>
            <p:nvPr/>
          </p:nvSpPr>
          <p:spPr>
            <a:xfrm rot="16200000">
              <a:off x="8441280" y="-2358000"/>
              <a:ext cx="561600" cy="603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1525"/>
                    <a:pt x="10800" y="21432"/>
                  </a:cubicBezTo>
                  <a:lnTo>
                    <a:pt x="10800" y="10968"/>
                  </a:lnTo>
                  <a:cubicBezTo>
                    <a:pt x="10800" y="10875"/>
                    <a:pt x="5965" y="10800"/>
                    <a:pt x="0" y="10800"/>
                  </a:cubicBezTo>
                  <a:cubicBezTo>
                    <a:pt x="5965" y="10800"/>
                    <a:pt x="10800" y="10725"/>
                    <a:pt x="10800" y="10632"/>
                  </a:cubicBezTo>
                  <a:lnTo>
                    <a:pt x="10800" y="168"/>
                  </a:lnTo>
                  <a:cubicBezTo>
                    <a:pt x="10800" y="75"/>
                    <a:pt x="15635" y="0"/>
                    <a:pt x="21600" y="0"/>
                  </a:cubicBezTo>
                </a:path>
              </a:pathLst>
            </a:custGeom>
            <a:noFill/>
            <a:ln w="9525">
              <a:solidFill>
                <a:srgbClr val="29648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Rectangle 22"/>
            <p:cNvSpPr/>
            <p:nvPr/>
          </p:nvSpPr>
          <p:spPr>
            <a:xfrm>
              <a:off x="8057160" y="924480"/>
              <a:ext cx="1318320" cy="3945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Thread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610" name="Straight Connector 29"/>
          <p:cNvSpPr/>
          <p:nvPr/>
        </p:nvSpPr>
        <p:spPr>
          <a:xfrm flipV="1">
            <a:off x="2898720" y="3640680"/>
            <a:ext cx="5901480" cy="720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Straight Connector 30"/>
          <p:cNvSpPr/>
          <p:nvPr/>
        </p:nvSpPr>
        <p:spPr>
          <a:xfrm flipV="1">
            <a:off x="2898720" y="4301280"/>
            <a:ext cx="5901480" cy="720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an 31"/>
          <p:cNvSpPr/>
          <p:nvPr/>
        </p:nvSpPr>
        <p:spPr>
          <a:xfrm rot="5400000">
            <a:off x="5418360" y="853560"/>
            <a:ext cx="1050840" cy="627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452"/>
                </a:moveTo>
                <a:cubicBezTo>
                  <a:pt x="21600" y="702"/>
                  <a:pt x="16765" y="904"/>
                  <a:pt x="10800" y="904"/>
                </a:cubicBezTo>
                <a:cubicBezTo>
                  <a:pt x="4835" y="904"/>
                  <a:pt x="0" y="702"/>
                  <a:pt x="0" y="452"/>
                </a:cubicBezTo>
                <a:cubicBezTo>
                  <a:pt x="0" y="202"/>
                  <a:pt x="4835" y="0"/>
                  <a:pt x="10800" y="0"/>
                </a:cubicBezTo>
                <a:cubicBezTo>
                  <a:pt x="16765" y="0"/>
                  <a:pt x="21600" y="202"/>
                  <a:pt x="21600" y="452"/>
                </a:cubicBezTo>
                <a:lnTo>
                  <a:pt x="21600" y="21148"/>
                </a:lnTo>
                <a:cubicBezTo>
                  <a:pt x="21600" y="21398"/>
                  <a:pt x="16765" y="21600"/>
                  <a:pt x="10800" y="21600"/>
                </a:cubicBezTo>
                <a:cubicBezTo>
                  <a:pt x="4835" y="21600"/>
                  <a:pt x="0" y="21398"/>
                  <a:pt x="0" y="21148"/>
                </a:cubicBezTo>
                <a:lnTo>
                  <a:pt x="0" y="452"/>
                </a:lnTo>
              </a:path>
            </a:pathLst>
          </a:custGeom>
          <a:noFill/>
          <a:ln w="0">
            <a:solidFill>
              <a:srgbClr val="f9e9c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Rectangle 34"/>
          <p:cNvSpPr/>
          <p:nvPr/>
        </p:nvSpPr>
        <p:spPr>
          <a:xfrm>
            <a:off x="1547640" y="3763080"/>
            <a:ext cx="87120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6ab7c2"/>
                </a:solidFill>
                <a:latin typeface="Calibri"/>
                <a:ea typeface="Calibri"/>
              </a:rPr>
              <a:t>Code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6" dur="indefinite" restart="never" nodeType="tmRoot">
          <p:childTnLst>
            <p:seq>
              <p:cTn id="437" dur="indefinite" nodeType="mainSeq">
                <p:childTnLst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1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57133 0 C 0.437098 0 0.52641 0.004626 0.595731 0.011163 C 0.665052 0.017699 0.714383 0.026146 0.714383 0.033786 L 0.714383 0.067816 E">
                                      <p:cBhvr>
                                        <p:cTn id="444" dur="2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46" nodeType="afterEffect" fill="hold" presetClass="entr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7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61162 0 C 0.442042 0 0.532335 -0.002374 0.602407 -0.005673 C 0.67248 -0.008973 0.722332 -0.013199 0.722332 -0.016904 L 0.722332 -0.033574 E">
                                      <p:cBhvr>
                                        <p:cTn id="450" dur="2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Rectangle 2"/>
          <p:cNvSpPr/>
          <p:nvPr/>
        </p:nvSpPr>
        <p:spPr>
          <a:xfrm>
            <a:off x="314640" y="889200"/>
            <a:ext cx="494640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Creational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15" name="Rectangle 3"/>
          <p:cNvSpPr/>
          <p:nvPr/>
        </p:nvSpPr>
        <p:spPr>
          <a:xfrm>
            <a:off x="1447920" y="1985040"/>
            <a:ext cx="5497560" cy="2757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Singleton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Prototype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Builder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Factory Method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Abstract Factory Pattern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"/>
          <p:cNvSpPr/>
          <p:nvPr/>
        </p:nvSpPr>
        <p:spPr>
          <a:xfrm>
            <a:off x="45720" y="4920480"/>
            <a:ext cx="12096720" cy="1064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6ab7c2"/>
                </a:solidFill>
                <a:latin typeface="Calibri"/>
                <a:ea typeface="Calibri"/>
              </a:rPr>
              <a:t>Best practice to solve common software problems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6ab7c2"/>
                </a:solidFill>
                <a:latin typeface="Calibri"/>
                <a:ea typeface="Calibri"/>
              </a:rPr>
              <a:t>Solutions in the form of templates that may be applied to real-world problems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1" name="Picture 12" descr="Picture 12"/>
          <p:cNvPicPr/>
          <p:nvPr/>
        </p:nvPicPr>
        <p:blipFill>
          <a:blip r:embed="rId1"/>
          <a:stretch/>
        </p:blipFill>
        <p:spPr>
          <a:xfrm>
            <a:off x="4165200" y="969840"/>
            <a:ext cx="3857400" cy="385740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Rectangle 2"/>
          <p:cNvSpPr/>
          <p:nvPr/>
        </p:nvSpPr>
        <p:spPr>
          <a:xfrm>
            <a:off x="314640" y="889200"/>
            <a:ext cx="494640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Creational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17" name="Rectangle 3"/>
          <p:cNvSpPr/>
          <p:nvPr/>
        </p:nvSpPr>
        <p:spPr>
          <a:xfrm>
            <a:off x="1447920" y="1985040"/>
            <a:ext cx="5497560" cy="2757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Singleton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Prototype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Builder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Factory Method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Abstract Factory Pattern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Rectangle 2"/>
          <p:cNvSpPr/>
          <p:nvPr/>
        </p:nvSpPr>
        <p:spPr>
          <a:xfrm>
            <a:off x="314640" y="889200"/>
            <a:ext cx="494640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Creational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19" name="Rectangle 3"/>
          <p:cNvSpPr/>
          <p:nvPr/>
        </p:nvSpPr>
        <p:spPr>
          <a:xfrm>
            <a:off x="1447920" y="1985040"/>
            <a:ext cx="5497560" cy="623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Prototype Pattern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20" name="Rectangle 1"/>
          <p:cNvSpPr/>
          <p:nvPr/>
        </p:nvSpPr>
        <p:spPr>
          <a:xfrm>
            <a:off x="2552040" y="4242240"/>
            <a:ext cx="681984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7dfa7"/>
                </a:solidFill>
                <a:latin typeface="Calibri"/>
                <a:ea typeface="Calibri"/>
              </a:rPr>
              <a:t>Copy heavy initialization objects instead of creating it.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21" name="Rectangle 4"/>
          <p:cNvSpPr/>
          <p:nvPr/>
        </p:nvSpPr>
        <p:spPr>
          <a:xfrm>
            <a:off x="507600" y="3013560"/>
            <a:ext cx="1090836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Specify the kinds of objects to create using a prototypical instance, and create new objects by copying this prototype.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roup 14"/>
          <p:cNvGrpSpPr/>
          <p:nvPr/>
        </p:nvGrpSpPr>
        <p:grpSpPr>
          <a:xfrm>
            <a:off x="7223040" y="3649680"/>
            <a:ext cx="2811240" cy="2788920"/>
            <a:chOff x="7223040" y="3649680"/>
            <a:chExt cx="2811240" cy="2788920"/>
          </a:xfrm>
        </p:grpSpPr>
        <p:sp>
          <p:nvSpPr>
            <p:cNvPr id="623" name="Rectangle 5"/>
            <p:cNvSpPr/>
            <p:nvPr/>
          </p:nvSpPr>
          <p:spPr>
            <a:xfrm>
              <a:off x="7223400" y="3677040"/>
              <a:ext cx="2810520" cy="229824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Straight Connector 6"/>
            <p:cNvSpPr/>
            <p:nvPr/>
          </p:nvSpPr>
          <p:spPr>
            <a:xfrm>
              <a:off x="7223040" y="399708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TextBox 7"/>
            <p:cNvSpPr/>
            <p:nvPr/>
          </p:nvSpPr>
          <p:spPr>
            <a:xfrm>
              <a:off x="7269120" y="364968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TempEmployee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26" name="TextBox 8"/>
            <p:cNvSpPr/>
            <p:nvPr/>
          </p:nvSpPr>
          <p:spPr>
            <a:xfrm>
              <a:off x="7269120" y="5251680"/>
              <a:ext cx="2703600" cy="1186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+ShallowClone(): Employee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+DeepClone(): Employee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27" name="Straight Connector 9"/>
            <p:cNvSpPr/>
            <p:nvPr/>
          </p:nvSpPr>
          <p:spPr>
            <a:xfrm>
              <a:off x="7223040" y="525168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TextBox 10"/>
            <p:cNvSpPr/>
            <p:nvPr/>
          </p:nvSpPr>
          <p:spPr>
            <a:xfrm>
              <a:off x="7289640" y="4068000"/>
              <a:ext cx="2703600" cy="912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+Name: string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+Id: int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+Address: Address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629" name="Group 15"/>
          <p:cNvGrpSpPr/>
          <p:nvPr/>
        </p:nvGrpSpPr>
        <p:grpSpPr>
          <a:xfrm>
            <a:off x="4488480" y="388800"/>
            <a:ext cx="2811240" cy="2789280"/>
            <a:chOff x="4488480" y="388800"/>
            <a:chExt cx="2811240" cy="2789280"/>
          </a:xfrm>
        </p:grpSpPr>
        <p:sp>
          <p:nvSpPr>
            <p:cNvPr id="630" name="Rectangle 16"/>
            <p:cNvSpPr/>
            <p:nvPr/>
          </p:nvSpPr>
          <p:spPr>
            <a:xfrm>
              <a:off x="4488840" y="416520"/>
              <a:ext cx="2810520" cy="229824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Straight Connector 17"/>
            <p:cNvSpPr/>
            <p:nvPr/>
          </p:nvSpPr>
          <p:spPr>
            <a:xfrm>
              <a:off x="4488480" y="73620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TextBox 18"/>
            <p:cNvSpPr/>
            <p:nvPr/>
          </p:nvSpPr>
          <p:spPr>
            <a:xfrm>
              <a:off x="4534560" y="38880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Employee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33" name="TextBox 19"/>
            <p:cNvSpPr/>
            <p:nvPr/>
          </p:nvSpPr>
          <p:spPr>
            <a:xfrm>
              <a:off x="4534560" y="1991160"/>
              <a:ext cx="2703600" cy="1186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+ShallowClone(): </a:t>
              </a: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Employee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+DeepClone(): </a:t>
              </a: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Employee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34" name="Straight Connector 20"/>
            <p:cNvSpPr/>
            <p:nvPr/>
          </p:nvSpPr>
          <p:spPr>
            <a:xfrm>
              <a:off x="4488480" y="199080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TextBox 21"/>
            <p:cNvSpPr/>
            <p:nvPr/>
          </p:nvSpPr>
          <p:spPr>
            <a:xfrm>
              <a:off x="4555080" y="807120"/>
              <a:ext cx="2703600" cy="912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+Name: string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+Id: int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+Address: Address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636" name="Group 22"/>
          <p:cNvGrpSpPr/>
          <p:nvPr/>
        </p:nvGrpSpPr>
        <p:grpSpPr>
          <a:xfrm>
            <a:off x="1672200" y="3622320"/>
            <a:ext cx="2811240" cy="2788920"/>
            <a:chOff x="1672200" y="3622320"/>
            <a:chExt cx="2811240" cy="2788920"/>
          </a:xfrm>
        </p:grpSpPr>
        <p:sp>
          <p:nvSpPr>
            <p:cNvPr id="637" name="Rectangle 23"/>
            <p:cNvSpPr/>
            <p:nvPr/>
          </p:nvSpPr>
          <p:spPr>
            <a:xfrm>
              <a:off x="1672200" y="3649680"/>
              <a:ext cx="2810520" cy="229824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Straight Connector 24"/>
            <p:cNvSpPr/>
            <p:nvPr/>
          </p:nvSpPr>
          <p:spPr>
            <a:xfrm>
              <a:off x="1672200" y="396936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TextBox 25"/>
            <p:cNvSpPr/>
            <p:nvPr/>
          </p:nvSpPr>
          <p:spPr>
            <a:xfrm>
              <a:off x="1717920" y="362232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RegularEmployee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0" name="TextBox 26"/>
            <p:cNvSpPr/>
            <p:nvPr/>
          </p:nvSpPr>
          <p:spPr>
            <a:xfrm>
              <a:off x="1717920" y="5224320"/>
              <a:ext cx="2703600" cy="1186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+ShallowClone(): Employee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+DeepClone(): Employee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1" name="Straight Connector 27"/>
            <p:cNvSpPr/>
            <p:nvPr/>
          </p:nvSpPr>
          <p:spPr>
            <a:xfrm>
              <a:off x="1672200" y="522432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TextBox 28"/>
            <p:cNvSpPr/>
            <p:nvPr/>
          </p:nvSpPr>
          <p:spPr>
            <a:xfrm>
              <a:off x="1738800" y="4040640"/>
              <a:ext cx="2703600" cy="912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+Name: string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+Id: int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+Address: Address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43" name="Isosceles Triangle 29"/>
          <p:cNvSpPr/>
          <p:nvPr/>
        </p:nvSpPr>
        <p:spPr>
          <a:xfrm>
            <a:off x="5785200" y="2796120"/>
            <a:ext cx="178560" cy="170640"/>
          </a:xfrm>
          <a:prstGeom prst="triangle">
            <a:avLst>
              <a:gd name="adj" fmla="val 50000"/>
            </a:avLst>
          </a:prstGeom>
          <a:noFill/>
          <a:ln w="0">
            <a:solidFill>
              <a:srgbClr val="f1c96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Elbow Connector 30"/>
          <p:cNvSpPr/>
          <p:nvPr/>
        </p:nvSpPr>
        <p:spPr>
          <a:xfrm flipH="1" flipV="1" rot="5400000">
            <a:off x="3968640" y="1722960"/>
            <a:ext cx="662040" cy="314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Elbow Connector 31"/>
          <p:cNvSpPr/>
          <p:nvPr/>
        </p:nvSpPr>
        <p:spPr>
          <a:xfrm flipH="1" rot="16200000">
            <a:off x="7135560" y="1706400"/>
            <a:ext cx="686520" cy="320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0510" y="0"/>
                </a:lnTo>
                <a:lnTo>
                  <a:pt x="10510" y="21600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6" name="Group 4"/>
          <p:cNvGrpSpPr/>
          <p:nvPr/>
        </p:nvGrpSpPr>
        <p:grpSpPr>
          <a:xfrm>
            <a:off x="597960" y="620640"/>
            <a:ext cx="2189520" cy="1278360"/>
            <a:chOff x="597960" y="620640"/>
            <a:chExt cx="2189520" cy="1278360"/>
          </a:xfrm>
        </p:grpSpPr>
        <p:sp>
          <p:nvSpPr>
            <p:cNvPr id="647" name="Rectangle 33"/>
            <p:cNvSpPr/>
            <p:nvPr/>
          </p:nvSpPr>
          <p:spPr>
            <a:xfrm>
              <a:off x="603360" y="635760"/>
              <a:ext cx="2183760" cy="126324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Straight Connector 34"/>
            <p:cNvSpPr/>
            <p:nvPr/>
          </p:nvSpPr>
          <p:spPr>
            <a:xfrm>
              <a:off x="597960" y="990000"/>
              <a:ext cx="218952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TextBox 35"/>
            <p:cNvSpPr/>
            <p:nvPr/>
          </p:nvSpPr>
          <p:spPr>
            <a:xfrm>
              <a:off x="649080" y="620640"/>
              <a:ext cx="209232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Client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0" name="TextBox 36"/>
            <p:cNvSpPr/>
            <p:nvPr/>
          </p:nvSpPr>
          <p:spPr>
            <a:xfrm>
              <a:off x="643680" y="1154160"/>
              <a:ext cx="1691280" cy="6382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+DoSomething()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51" name="Straight Arrow Connector 3"/>
          <p:cNvSpPr/>
          <p:nvPr/>
        </p:nvSpPr>
        <p:spPr>
          <a:xfrm>
            <a:off x="2800440" y="1337400"/>
            <a:ext cx="1675080" cy="11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Rectangle 1"/>
          <p:cNvSpPr/>
          <p:nvPr/>
        </p:nvSpPr>
        <p:spPr>
          <a:xfrm>
            <a:off x="1907640" y="1861920"/>
            <a:ext cx="2921040" cy="3439440"/>
          </a:xfrm>
          <a:prstGeom prst="rect">
            <a:avLst/>
          </a:prstGeom>
          <a:noFill/>
          <a:ln w="0">
            <a:solidFill>
              <a:srgbClr val="6ab7c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Rectangle 4"/>
          <p:cNvSpPr/>
          <p:nvPr/>
        </p:nvSpPr>
        <p:spPr>
          <a:xfrm>
            <a:off x="7996680" y="664560"/>
            <a:ext cx="176436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92d050"/>
                </a:solidFill>
                <a:latin typeface="Calibri"/>
                <a:ea typeface="Calibri"/>
              </a:rPr>
              <a:t>Deep Copy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654" name="Group 55"/>
          <p:cNvGrpSpPr/>
          <p:nvPr/>
        </p:nvGrpSpPr>
        <p:grpSpPr>
          <a:xfrm>
            <a:off x="2097720" y="3971520"/>
            <a:ext cx="2590560" cy="1052280"/>
            <a:chOff x="2097720" y="3971520"/>
            <a:chExt cx="2590560" cy="1052280"/>
          </a:xfrm>
        </p:grpSpPr>
        <p:sp>
          <p:nvSpPr>
            <p:cNvPr id="655" name="Rectangle 51"/>
            <p:cNvSpPr/>
            <p:nvPr/>
          </p:nvSpPr>
          <p:spPr>
            <a:xfrm>
              <a:off x="2098080" y="4005360"/>
              <a:ext cx="2589840" cy="1018440"/>
            </a:xfrm>
            <a:prstGeom prst="rect">
              <a:avLst/>
            </a:prstGeom>
            <a:noFill/>
            <a:ln w="9525">
              <a:solidFill>
                <a:srgbClr val="e37b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Straight Connector 52"/>
            <p:cNvSpPr/>
            <p:nvPr/>
          </p:nvSpPr>
          <p:spPr>
            <a:xfrm>
              <a:off x="2097720" y="4309920"/>
              <a:ext cx="2590560" cy="360"/>
            </a:xfrm>
            <a:prstGeom prst="line">
              <a:avLst/>
            </a:prstGeom>
            <a:ln w="9525">
              <a:solidFill>
                <a:srgbClr val="e37b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Rectangle 53"/>
            <p:cNvSpPr/>
            <p:nvPr/>
          </p:nvSpPr>
          <p:spPr>
            <a:xfrm>
              <a:off x="2829960" y="3971520"/>
              <a:ext cx="109548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Employee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58" name="Rectangle 54"/>
            <p:cNvSpPr/>
            <p:nvPr/>
          </p:nvSpPr>
          <p:spPr>
            <a:xfrm>
              <a:off x="2143800" y="4357800"/>
              <a:ext cx="2498400" cy="5763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id = 10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address = 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659" name="Group 57"/>
          <p:cNvGrpSpPr/>
          <p:nvPr/>
        </p:nvGrpSpPr>
        <p:grpSpPr>
          <a:xfrm>
            <a:off x="2081520" y="2126160"/>
            <a:ext cx="2590560" cy="1206000"/>
            <a:chOff x="2081520" y="2126160"/>
            <a:chExt cx="2590560" cy="1206000"/>
          </a:xfrm>
        </p:grpSpPr>
        <p:sp>
          <p:nvSpPr>
            <p:cNvPr id="660" name="Rectangle 58"/>
            <p:cNvSpPr/>
            <p:nvPr/>
          </p:nvSpPr>
          <p:spPr>
            <a:xfrm>
              <a:off x="2081520" y="2159640"/>
              <a:ext cx="2589840" cy="1018440"/>
            </a:xfrm>
            <a:prstGeom prst="rect">
              <a:avLst/>
            </a:prstGeom>
            <a:noFill/>
            <a:ln w="9525">
              <a:solidFill>
                <a:srgbClr val="e37b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Straight Connector 59"/>
            <p:cNvSpPr/>
            <p:nvPr/>
          </p:nvSpPr>
          <p:spPr>
            <a:xfrm>
              <a:off x="2081520" y="2464560"/>
              <a:ext cx="2590560" cy="360"/>
            </a:xfrm>
            <a:prstGeom prst="line">
              <a:avLst/>
            </a:prstGeom>
            <a:ln w="9525">
              <a:solidFill>
                <a:srgbClr val="e37b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Rectangle 60"/>
            <p:cNvSpPr/>
            <p:nvPr/>
          </p:nvSpPr>
          <p:spPr>
            <a:xfrm>
              <a:off x="2813760" y="2126160"/>
              <a:ext cx="109548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bae8f2"/>
                  </a:solidFill>
                  <a:latin typeface="Calibri"/>
                  <a:ea typeface="Calibri"/>
                </a:rPr>
                <a:t>Employee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63" name="Rectangle 61"/>
            <p:cNvSpPr/>
            <p:nvPr/>
          </p:nvSpPr>
          <p:spPr>
            <a:xfrm>
              <a:off x="2127240" y="2512440"/>
              <a:ext cx="2498400" cy="819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bae8f2"/>
                  </a:solidFill>
                  <a:latin typeface="Calibri"/>
                  <a:ea typeface="Calibri"/>
                </a:rPr>
                <a:t>Int id = 10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bae8f2"/>
                  </a:solidFill>
                  <a:latin typeface="Calibri"/>
                  <a:ea typeface="Calibri"/>
                </a:rPr>
                <a:t>Address address = “…………”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664" name="Straight Connector 65"/>
          <p:cNvSpPr/>
          <p:nvPr/>
        </p:nvSpPr>
        <p:spPr>
          <a:xfrm flipH="1">
            <a:off x="7542000" y="3557160"/>
            <a:ext cx="2921400" cy="360"/>
          </a:xfrm>
          <a:prstGeom prst="line">
            <a:avLst/>
          </a:prstGeom>
          <a:ln w="0">
            <a:solidFill>
              <a:srgbClr val="65b4c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665" name="Group 66"/>
          <p:cNvGrpSpPr/>
          <p:nvPr/>
        </p:nvGrpSpPr>
        <p:grpSpPr>
          <a:xfrm>
            <a:off x="7707600" y="3889800"/>
            <a:ext cx="2590200" cy="1052280"/>
            <a:chOff x="7707600" y="3889800"/>
            <a:chExt cx="2590200" cy="1052280"/>
          </a:xfrm>
        </p:grpSpPr>
        <p:sp>
          <p:nvSpPr>
            <p:cNvPr id="666" name="Rectangle 67"/>
            <p:cNvSpPr/>
            <p:nvPr/>
          </p:nvSpPr>
          <p:spPr>
            <a:xfrm>
              <a:off x="7707600" y="3923640"/>
              <a:ext cx="2589840" cy="1018440"/>
            </a:xfrm>
            <a:prstGeom prst="rect">
              <a:avLst/>
            </a:prstGeom>
            <a:noFill/>
            <a:ln w="9525">
              <a:solidFill>
                <a:srgbClr val="e37b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Straight Connector 68"/>
            <p:cNvSpPr/>
            <p:nvPr/>
          </p:nvSpPr>
          <p:spPr>
            <a:xfrm>
              <a:off x="7707600" y="4228200"/>
              <a:ext cx="2590200" cy="360"/>
            </a:xfrm>
            <a:prstGeom prst="line">
              <a:avLst/>
            </a:prstGeom>
            <a:ln w="9525">
              <a:solidFill>
                <a:srgbClr val="e37b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Rectangle 69"/>
            <p:cNvSpPr/>
            <p:nvPr/>
          </p:nvSpPr>
          <p:spPr>
            <a:xfrm>
              <a:off x="8439840" y="3889800"/>
              <a:ext cx="109548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Employee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69" name="Rectangle 70"/>
            <p:cNvSpPr/>
            <p:nvPr/>
          </p:nvSpPr>
          <p:spPr>
            <a:xfrm>
              <a:off x="7753320" y="4276080"/>
              <a:ext cx="2498400" cy="5763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id = 10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e37bb1"/>
                  </a:solidFill>
                  <a:latin typeface="Calibri"/>
                  <a:ea typeface="Calibri"/>
                </a:rPr>
                <a:t>address = “…….” 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670" name="Group 71"/>
          <p:cNvGrpSpPr/>
          <p:nvPr/>
        </p:nvGrpSpPr>
        <p:grpSpPr>
          <a:xfrm>
            <a:off x="7692480" y="2126160"/>
            <a:ext cx="2590560" cy="1206000"/>
            <a:chOff x="7692480" y="2126160"/>
            <a:chExt cx="2590560" cy="1206000"/>
          </a:xfrm>
        </p:grpSpPr>
        <p:sp>
          <p:nvSpPr>
            <p:cNvPr id="671" name="Rectangle 72"/>
            <p:cNvSpPr/>
            <p:nvPr/>
          </p:nvSpPr>
          <p:spPr>
            <a:xfrm>
              <a:off x="7692840" y="2159640"/>
              <a:ext cx="2589840" cy="1018440"/>
            </a:xfrm>
            <a:prstGeom prst="rect">
              <a:avLst/>
            </a:prstGeom>
            <a:noFill/>
            <a:ln w="9525">
              <a:solidFill>
                <a:srgbClr val="e37b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Straight Connector 73"/>
            <p:cNvSpPr/>
            <p:nvPr/>
          </p:nvSpPr>
          <p:spPr>
            <a:xfrm>
              <a:off x="7692480" y="2464560"/>
              <a:ext cx="2590560" cy="360"/>
            </a:xfrm>
            <a:prstGeom prst="line">
              <a:avLst/>
            </a:prstGeom>
            <a:ln w="9525">
              <a:solidFill>
                <a:srgbClr val="e37b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Rectangle 74"/>
            <p:cNvSpPr/>
            <p:nvPr/>
          </p:nvSpPr>
          <p:spPr>
            <a:xfrm>
              <a:off x="8424720" y="2126160"/>
              <a:ext cx="109548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bae8f2"/>
                  </a:solidFill>
                  <a:latin typeface="Calibri"/>
                  <a:ea typeface="Calibri"/>
                </a:rPr>
                <a:t>Employee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74" name="Rectangle 75"/>
            <p:cNvSpPr/>
            <p:nvPr/>
          </p:nvSpPr>
          <p:spPr>
            <a:xfrm>
              <a:off x="7738560" y="2512440"/>
              <a:ext cx="2498400" cy="819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bae8f2"/>
                  </a:solidFill>
                  <a:latin typeface="Calibri"/>
                  <a:ea typeface="Calibri"/>
                </a:rPr>
                <a:t>Int id = 10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bae8f2"/>
                  </a:solidFill>
                  <a:latin typeface="Calibri"/>
                  <a:ea typeface="Calibri"/>
                </a:rPr>
                <a:t>Address address = “……”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675" name="Elbow Connector 78"/>
          <p:cNvSpPr/>
          <p:nvPr/>
        </p:nvSpPr>
        <p:spPr>
          <a:xfrm flipV="1" rot="16200000">
            <a:off x="3124800" y="3556080"/>
            <a:ext cx="1646640" cy="57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1481" y="0"/>
                </a:lnTo>
                <a:lnTo>
                  <a:pt x="11481" y="21600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Rectangle 87"/>
          <p:cNvSpPr/>
          <p:nvPr/>
        </p:nvSpPr>
        <p:spPr>
          <a:xfrm>
            <a:off x="3232800" y="4662720"/>
            <a:ext cx="1214640" cy="228600"/>
          </a:xfrm>
          <a:prstGeom prst="rect">
            <a:avLst/>
          </a:prstGeom>
          <a:noFill/>
          <a:ln w="0">
            <a:solidFill>
              <a:srgbClr val="f1c96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Rectangle 101"/>
          <p:cNvSpPr/>
          <p:nvPr/>
        </p:nvSpPr>
        <p:spPr>
          <a:xfrm>
            <a:off x="7542000" y="1861920"/>
            <a:ext cx="2921040" cy="3439440"/>
          </a:xfrm>
          <a:prstGeom prst="rect">
            <a:avLst/>
          </a:prstGeom>
          <a:noFill/>
          <a:ln w="0">
            <a:solidFill>
              <a:srgbClr val="6ab7c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Straight Connector 107"/>
          <p:cNvSpPr/>
          <p:nvPr/>
        </p:nvSpPr>
        <p:spPr>
          <a:xfrm flipH="1">
            <a:off x="1907280" y="3574800"/>
            <a:ext cx="2921760" cy="360"/>
          </a:xfrm>
          <a:prstGeom prst="line">
            <a:avLst/>
          </a:prstGeom>
          <a:ln w="0">
            <a:solidFill>
              <a:srgbClr val="65b4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Rectangle 109"/>
          <p:cNvSpPr/>
          <p:nvPr/>
        </p:nvSpPr>
        <p:spPr>
          <a:xfrm>
            <a:off x="2367000" y="664560"/>
            <a:ext cx="223992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92d050"/>
                </a:solidFill>
                <a:latin typeface="Calibri"/>
                <a:ea typeface="Calibri"/>
              </a:rPr>
              <a:t>Shallow Copy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80" name="Straight Connector 111"/>
          <p:cNvSpPr/>
          <p:nvPr/>
        </p:nvSpPr>
        <p:spPr>
          <a:xfrm flipH="1">
            <a:off x="6234480" y="895320"/>
            <a:ext cx="20520" cy="4798800"/>
          </a:xfrm>
          <a:prstGeom prst="line">
            <a:avLst/>
          </a:prstGeom>
          <a:ln w="28575">
            <a:solidFill>
              <a:srgbClr val="00e66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1" dur="indefinite" restart="never" nodeType="tmRoot">
          <p:childTnLst>
            <p:seq>
              <p:cTn id="452" dur="indefinite" nodeType="mainSeq">
                <p:childTnLst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6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7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500"/>
                            </p:stCondLst>
                            <p:childTnLst>
                              <p:par>
                                <p:cTn id="459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1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5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6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1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4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5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7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8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9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3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4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Rectangle 2"/>
          <p:cNvSpPr/>
          <p:nvPr/>
        </p:nvSpPr>
        <p:spPr>
          <a:xfrm>
            <a:off x="314640" y="889200"/>
            <a:ext cx="494640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Creational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82" name="Rectangle 3"/>
          <p:cNvSpPr/>
          <p:nvPr/>
        </p:nvSpPr>
        <p:spPr>
          <a:xfrm>
            <a:off x="1447920" y="1985040"/>
            <a:ext cx="5497560" cy="2757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Singleton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Prototype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Builder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Factory Method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Abstract Factory Pattern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Rectangle 2"/>
          <p:cNvSpPr/>
          <p:nvPr/>
        </p:nvSpPr>
        <p:spPr>
          <a:xfrm>
            <a:off x="314640" y="889200"/>
            <a:ext cx="494640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Creational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84" name="Rectangle 3"/>
          <p:cNvSpPr/>
          <p:nvPr/>
        </p:nvSpPr>
        <p:spPr>
          <a:xfrm>
            <a:off x="1447920" y="1985040"/>
            <a:ext cx="5497560" cy="2757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Singleton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Prototype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Builder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Factory Method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Abstract Factory Pattern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Rectangle 2"/>
          <p:cNvSpPr/>
          <p:nvPr/>
        </p:nvSpPr>
        <p:spPr>
          <a:xfrm>
            <a:off x="314640" y="889200"/>
            <a:ext cx="494640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Creational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86" name="Rectangle 3"/>
          <p:cNvSpPr/>
          <p:nvPr/>
        </p:nvSpPr>
        <p:spPr>
          <a:xfrm>
            <a:off x="1447920" y="1985040"/>
            <a:ext cx="5497560" cy="623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Builder Pattern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87" name="Rectangle 1"/>
          <p:cNvSpPr/>
          <p:nvPr/>
        </p:nvSpPr>
        <p:spPr>
          <a:xfrm>
            <a:off x="2552040" y="4242240"/>
            <a:ext cx="681984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7dfa7"/>
                </a:solidFill>
                <a:latin typeface="Calibri"/>
                <a:ea typeface="Calibri"/>
              </a:rPr>
              <a:t>Build complex objects step by step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88" name="Rectangle 4"/>
          <p:cNvSpPr/>
          <p:nvPr/>
        </p:nvSpPr>
        <p:spPr>
          <a:xfrm>
            <a:off x="507600" y="3013560"/>
            <a:ext cx="10908360" cy="1186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Separate the construction of a complex object from its representation so that the same construction processes can create different representations.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roup 12"/>
          <p:cNvGrpSpPr/>
          <p:nvPr/>
        </p:nvGrpSpPr>
        <p:grpSpPr>
          <a:xfrm>
            <a:off x="4483800" y="444960"/>
            <a:ext cx="2811240" cy="2325600"/>
            <a:chOff x="4483800" y="444960"/>
            <a:chExt cx="2811240" cy="2325600"/>
          </a:xfrm>
        </p:grpSpPr>
        <p:sp>
          <p:nvSpPr>
            <p:cNvPr id="690" name="Rectangle 13"/>
            <p:cNvSpPr/>
            <p:nvPr/>
          </p:nvSpPr>
          <p:spPr>
            <a:xfrm>
              <a:off x="4484160" y="472320"/>
              <a:ext cx="2810520" cy="229824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Straight Connector 14"/>
            <p:cNvSpPr/>
            <p:nvPr/>
          </p:nvSpPr>
          <p:spPr>
            <a:xfrm>
              <a:off x="4483800" y="79200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TextBox 15"/>
            <p:cNvSpPr/>
            <p:nvPr/>
          </p:nvSpPr>
          <p:spPr>
            <a:xfrm>
              <a:off x="4529880" y="44496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Builder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93" name="TextBox 16"/>
            <p:cNvSpPr/>
            <p:nvPr/>
          </p:nvSpPr>
          <p:spPr>
            <a:xfrm>
              <a:off x="4529880" y="204696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+Build()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94" name="Straight Connector 17"/>
            <p:cNvSpPr/>
            <p:nvPr/>
          </p:nvSpPr>
          <p:spPr>
            <a:xfrm>
              <a:off x="4483800" y="204696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5" name="Group 19"/>
          <p:cNvGrpSpPr/>
          <p:nvPr/>
        </p:nvGrpSpPr>
        <p:grpSpPr>
          <a:xfrm>
            <a:off x="9014760" y="651600"/>
            <a:ext cx="2811240" cy="2325600"/>
            <a:chOff x="9014760" y="651600"/>
            <a:chExt cx="2811240" cy="2325600"/>
          </a:xfrm>
        </p:grpSpPr>
        <p:sp>
          <p:nvSpPr>
            <p:cNvPr id="696" name="Rectangle 20"/>
            <p:cNvSpPr/>
            <p:nvPr/>
          </p:nvSpPr>
          <p:spPr>
            <a:xfrm>
              <a:off x="9015120" y="678960"/>
              <a:ext cx="2810520" cy="229824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Straight Connector 21"/>
            <p:cNvSpPr/>
            <p:nvPr/>
          </p:nvSpPr>
          <p:spPr>
            <a:xfrm>
              <a:off x="9014760" y="99864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TextBox 22"/>
            <p:cNvSpPr/>
            <p:nvPr/>
          </p:nvSpPr>
          <p:spPr>
            <a:xfrm>
              <a:off x="9060840" y="65160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Product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99" name="TextBox 23"/>
            <p:cNvSpPr/>
            <p:nvPr/>
          </p:nvSpPr>
          <p:spPr>
            <a:xfrm>
              <a:off x="9060840" y="225360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+AddSomething()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00" name="Straight Connector 24"/>
            <p:cNvSpPr/>
            <p:nvPr/>
          </p:nvSpPr>
          <p:spPr>
            <a:xfrm>
              <a:off x="9014760" y="225360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1" name="Group 29"/>
          <p:cNvGrpSpPr/>
          <p:nvPr/>
        </p:nvGrpSpPr>
        <p:grpSpPr>
          <a:xfrm>
            <a:off x="519480" y="629280"/>
            <a:ext cx="2189520" cy="1623600"/>
            <a:chOff x="519480" y="629280"/>
            <a:chExt cx="2189520" cy="1623600"/>
          </a:xfrm>
        </p:grpSpPr>
        <p:sp>
          <p:nvSpPr>
            <p:cNvPr id="702" name="Rectangle 30"/>
            <p:cNvSpPr/>
            <p:nvPr/>
          </p:nvSpPr>
          <p:spPr>
            <a:xfrm>
              <a:off x="524880" y="648360"/>
              <a:ext cx="2183760" cy="160452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Straight Connector 31"/>
            <p:cNvSpPr/>
            <p:nvPr/>
          </p:nvSpPr>
          <p:spPr>
            <a:xfrm>
              <a:off x="519480" y="1098000"/>
              <a:ext cx="218952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TextBox 32"/>
            <p:cNvSpPr/>
            <p:nvPr/>
          </p:nvSpPr>
          <p:spPr>
            <a:xfrm>
              <a:off x="570600" y="629280"/>
              <a:ext cx="209232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Director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05" name="TextBox 33"/>
            <p:cNvSpPr/>
            <p:nvPr/>
          </p:nvSpPr>
          <p:spPr>
            <a:xfrm>
              <a:off x="565560" y="1128600"/>
              <a:ext cx="1691280" cy="6382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+Builder: Builder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06" name="Straight Arrow Connector 34"/>
          <p:cNvSpPr/>
          <p:nvPr/>
        </p:nvSpPr>
        <p:spPr>
          <a:xfrm>
            <a:off x="2909160" y="1276200"/>
            <a:ext cx="1569600" cy="360"/>
          </a:xfrm>
          <a:prstGeom prst="line">
            <a:avLst/>
          </a:prstGeom>
          <a:ln w="0">
            <a:solidFill>
              <a:srgbClr val="efc6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Flowchart: Decision 35"/>
          <p:cNvSpPr/>
          <p:nvPr/>
        </p:nvSpPr>
        <p:spPr>
          <a:xfrm>
            <a:off x="2724840" y="1220040"/>
            <a:ext cx="183960" cy="11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noFill/>
          <a:ln w="0">
            <a:solidFill>
              <a:srgbClr val="f1c96c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708" name="Group 39"/>
          <p:cNvGrpSpPr/>
          <p:nvPr/>
        </p:nvGrpSpPr>
        <p:grpSpPr>
          <a:xfrm>
            <a:off x="4386240" y="3418200"/>
            <a:ext cx="2811240" cy="2514600"/>
            <a:chOff x="4386240" y="3418200"/>
            <a:chExt cx="2811240" cy="2514600"/>
          </a:xfrm>
        </p:grpSpPr>
        <p:sp>
          <p:nvSpPr>
            <p:cNvPr id="709" name="Rectangle 40"/>
            <p:cNvSpPr/>
            <p:nvPr/>
          </p:nvSpPr>
          <p:spPr>
            <a:xfrm>
              <a:off x="4386600" y="3445560"/>
              <a:ext cx="2810520" cy="229824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Straight Connector 41"/>
            <p:cNvSpPr/>
            <p:nvPr/>
          </p:nvSpPr>
          <p:spPr>
            <a:xfrm>
              <a:off x="4386240" y="376524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TextBox 42"/>
            <p:cNvSpPr/>
            <p:nvPr/>
          </p:nvSpPr>
          <p:spPr>
            <a:xfrm>
              <a:off x="4432320" y="341820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ConcreteBuilder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12" name="TextBox 43"/>
            <p:cNvSpPr/>
            <p:nvPr/>
          </p:nvSpPr>
          <p:spPr>
            <a:xfrm>
              <a:off x="4432320" y="5020200"/>
              <a:ext cx="2703600" cy="912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+Build()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+GetProduct(): Product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13" name="Straight Connector 44"/>
            <p:cNvSpPr/>
            <p:nvPr/>
          </p:nvSpPr>
          <p:spPr>
            <a:xfrm>
              <a:off x="4386240" y="501984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4" name="Isosceles Triangle 46"/>
          <p:cNvSpPr/>
          <p:nvPr/>
        </p:nvSpPr>
        <p:spPr>
          <a:xfrm>
            <a:off x="5773320" y="2811240"/>
            <a:ext cx="216720" cy="179640"/>
          </a:xfrm>
          <a:prstGeom prst="triangle">
            <a:avLst>
              <a:gd name="adj" fmla="val 50000"/>
            </a:avLst>
          </a:prstGeom>
          <a:noFill/>
          <a:ln w="0">
            <a:solidFill>
              <a:srgbClr val="f1c96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Straight Connector 48"/>
          <p:cNvSpPr/>
          <p:nvPr/>
        </p:nvSpPr>
        <p:spPr>
          <a:xfrm>
            <a:off x="5881680" y="2991600"/>
            <a:ext cx="360" cy="453600"/>
          </a:xfrm>
          <a:prstGeom prst="line">
            <a:avLst/>
          </a:prstGeom>
          <a:ln w="0">
            <a:solidFill>
              <a:srgbClr val="efc6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Elbow Connector 64"/>
          <p:cNvSpPr/>
          <p:nvPr/>
        </p:nvSpPr>
        <p:spPr>
          <a:xfrm flipV="1">
            <a:off x="7202880" y="1530720"/>
            <a:ext cx="1832040" cy="276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6990" y="0"/>
                </a:lnTo>
                <a:lnTo>
                  <a:pt x="6990" y="21600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  <a:prstDash val="dash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TextBox 79"/>
          <p:cNvSpPr/>
          <p:nvPr/>
        </p:nvSpPr>
        <p:spPr>
          <a:xfrm>
            <a:off x="555120" y="1766520"/>
            <a:ext cx="1691280" cy="363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1c96c"/>
                </a:solidFill>
                <a:latin typeface="Calibri"/>
                <a:ea typeface="Calibri"/>
              </a:rPr>
              <a:t>+Construct()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8" name="Straight Connector 80"/>
          <p:cNvSpPr/>
          <p:nvPr/>
        </p:nvSpPr>
        <p:spPr>
          <a:xfrm>
            <a:off x="519480" y="1542240"/>
            <a:ext cx="218952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Rectangle 84"/>
          <p:cNvSpPr/>
          <p:nvPr/>
        </p:nvSpPr>
        <p:spPr>
          <a:xfrm>
            <a:off x="7666560" y="1157040"/>
            <a:ext cx="150696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8a095"/>
                </a:solidFill>
                <a:latin typeface="Calibri"/>
                <a:ea typeface="Calibri"/>
              </a:rPr>
              <a:t>&lt;&lt;Create&gt;&gt;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Rectangle 2"/>
          <p:cNvSpPr/>
          <p:nvPr/>
        </p:nvSpPr>
        <p:spPr>
          <a:xfrm>
            <a:off x="314640" y="889200"/>
            <a:ext cx="494640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Creational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21" name="Rectangle 3"/>
          <p:cNvSpPr/>
          <p:nvPr/>
        </p:nvSpPr>
        <p:spPr>
          <a:xfrm>
            <a:off x="1447920" y="1985040"/>
            <a:ext cx="5497560" cy="2757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Singleton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Prototype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Builder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Factory Method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Abstract Factory Pattern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Rectangle 2"/>
          <p:cNvSpPr/>
          <p:nvPr/>
        </p:nvSpPr>
        <p:spPr>
          <a:xfrm>
            <a:off x="314640" y="889200"/>
            <a:ext cx="494640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Creational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23" name="Rectangle 3"/>
          <p:cNvSpPr/>
          <p:nvPr/>
        </p:nvSpPr>
        <p:spPr>
          <a:xfrm>
            <a:off x="1447920" y="1985040"/>
            <a:ext cx="5497560" cy="2757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Singleton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Prototype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Builder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Factory Method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Abstract Factory Pattern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93"/>
          <p:cNvGrpSpPr/>
          <p:nvPr/>
        </p:nvGrpSpPr>
        <p:grpSpPr>
          <a:xfrm>
            <a:off x="7036200" y="1667880"/>
            <a:ext cx="3794040" cy="955440"/>
            <a:chOff x="7036200" y="1667880"/>
            <a:chExt cx="3794040" cy="955440"/>
          </a:xfrm>
        </p:grpSpPr>
        <p:sp>
          <p:nvSpPr>
            <p:cNvPr id="63" name="Rectangle 94"/>
            <p:cNvSpPr/>
            <p:nvPr/>
          </p:nvSpPr>
          <p:spPr>
            <a:xfrm>
              <a:off x="7036200" y="2046960"/>
              <a:ext cx="3793680" cy="5763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The class should be open for extension, closed for modifications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4" name="TextBox 95"/>
            <p:cNvSpPr/>
            <p:nvPr/>
          </p:nvSpPr>
          <p:spPr>
            <a:xfrm>
              <a:off x="7036200" y="1667880"/>
              <a:ext cx="3794040" cy="3945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Open/Closed principle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65" name="Group 96"/>
          <p:cNvGrpSpPr/>
          <p:nvPr/>
        </p:nvGrpSpPr>
        <p:grpSpPr>
          <a:xfrm>
            <a:off x="7036200" y="2901600"/>
            <a:ext cx="4075200" cy="1198800"/>
            <a:chOff x="7036200" y="2901600"/>
            <a:chExt cx="4075200" cy="1198800"/>
          </a:xfrm>
        </p:grpSpPr>
        <p:sp>
          <p:nvSpPr>
            <p:cNvPr id="66" name="Rectangle 97"/>
            <p:cNvSpPr/>
            <p:nvPr/>
          </p:nvSpPr>
          <p:spPr>
            <a:xfrm>
              <a:off x="7036200" y="3280680"/>
              <a:ext cx="4075200" cy="819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If you substitute any type with one of its subtypes, the behavior should not change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7" name="TextBox 98"/>
            <p:cNvSpPr/>
            <p:nvPr/>
          </p:nvSpPr>
          <p:spPr>
            <a:xfrm>
              <a:off x="7036200" y="2901600"/>
              <a:ext cx="3794040" cy="6994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Liskov Substitution principle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68" name="Group 99"/>
          <p:cNvGrpSpPr/>
          <p:nvPr/>
        </p:nvGrpSpPr>
        <p:grpSpPr>
          <a:xfrm>
            <a:off x="7036200" y="4118760"/>
            <a:ext cx="4379760" cy="955800"/>
            <a:chOff x="7036200" y="4118760"/>
            <a:chExt cx="4379760" cy="955800"/>
          </a:xfrm>
        </p:grpSpPr>
        <p:sp>
          <p:nvSpPr>
            <p:cNvPr id="69" name="Rectangle 100"/>
            <p:cNvSpPr/>
            <p:nvPr/>
          </p:nvSpPr>
          <p:spPr>
            <a:xfrm>
              <a:off x="7036200" y="4498200"/>
              <a:ext cx="4379400" cy="5763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Avoid making general interface contains all methods. 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70" name="TextBox 101"/>
            <p:cNvSpPr/>
            <p:nvPr/>
          </p:nvSpPr>
          <p:spPr>
            <a:xfrm>
              <a:off x="7036200" y="4118760"/>
              <a:ext cx="4379760" cy="6994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Interface Segregation principle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71" name="Flowchart: Manual Operation 14"/>
          <p:cNvSpPr/>
          <p:nvPr/>
        </p:nvSpPr>
        <p:spPr>
          <a:xfrm flipH="1" rot="11587200">
            <a:off x="1393200" y="1658520"/>
            <a:ext cx="1485000" cy="117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486"/>
                </a:moveTo>
                <a:lnTo>
                  <a:pt x="21600" y="0"/>
                </a:lnTo>
                <a:cubicBezTo>
                  <a:pt x="16960" y="7214"/>
                  <a:pt x="9266" y="11744"/>
                  <a:pt x="15558" y="20889"/>
                </a:cubicBezTo>
                <a:lnTo>
                  <a:pt x="4710" y="21600"/>
                </a:lnTo>
                <a:cubicBezTo>
                  <a:pt x="10210" y="11809"/>
                  <a:pt x="4621" y="7266"/>
                  <a:pt x="0" y="1486"/>
                </a:cubicBezTo>
                <a:close/>
              </a:path>
            </a:pathLst>
          </a:custGeom>
          <a:solidFill>
            <a:srgbClr val="595959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Flowchart: Manual Operation 14"/>
          <p:cNvSpPr/>
          <p:nvPr/>
        </p:nvSpPr>
        <p:spPr>
          <a:xfrm rot="16410600">
            <a:off x="2302920" y="2789280"/>
            <a:ext cx="1485000" cy="117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486"/>
                </a:moveTo>
                <a:lnTo>
                  <a:pt x="21600" y="0"/>
                </a:lnTo>
                <a:cubicBezTo>
                  <a:pt x="16960" y="7214"/>
                  <a:pt x="9266" y="11744"/>
                  <a:pt x="15558" y="20889"/>
                </a:cubicBezTo>
                <a:lnTo>
                  <a:pt x="4710" y="21600"/>
                </a:lnTo>
                <a:cubicBezTo>
                  <a:pt x="10210" y="11809"/>
                  <a:pt x="4621" y="7266"/>
                  <a:pt x="0" y="1486"/>
                </a:cubicBezTo>
                <a:close/>
              </a:path>
            </a:pathLst>
          </a:custGeom>
          <a:solidFill>
            <a:srgbClr val="595959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" name="Group 20"/>
          <p:cNvGrpSpPr/>
          <p:nvPr/>
        </p:nvGrpSpPr>
        <p:grpSpPr>
          <a:xfrm>
            <a:off x="3274200" y="2711880"/>
            <a:ext cx="1487160" cy="1487520"/>
            <a:chOff x="3274200" y="2711880"/>
            <a:chExt cx="1487160" cy="1487520"/>
          </a:xfrm>
        </p:grpSpPr>
        <p:grpSp>
          <p:nvGrpSpPr>
            <p:cNvPr id="74" name="Group 21"/>
            <p:cNvGrpSpPr/>
            <p:nvPr/>
          </p:nvGrpSpPr>
          <p:grpSpPr>
            <a:xfrm>
              <a:off x="3274200" y="2711880"/>
              <a:ext cx="1487160" cy="1487520"/>
              <a:chOff x="3274200" y="2711880"/>
              <a:chExt cx="1487160" cy="1487520"/>
            </a:xfrm>
          </p:grpSpPr>
          <p:sp>
            <p:nvSpPr>
              <p:cNvPr id="75" name="Oval 25"/>
              <p:cNvSpPr/>
              <p:nvPr/>
            </p:nvSpPr>
            <p:spPr>
              <a:xfrm rot="1467000">
                <a:off x="3456000" y="2893680"/>
                <a:ext cx="1123200" cy="1123200"/>
              </a:xfrm>
              <a:prstGeom prst="ellipse">
                <a:avLst/>
              </a:prstGeom>
              <a:solidFill>
                <a:srgbClr val="595959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" name="Pie 26"/>
              <p:cNvSpPr/>
              <p:nvPr/>
            </p:nvSpPr>
            <p:spPr>
              <a:xfrm rot="1467000">
                <a:off x="3980160" y="3008880"/>
                <a:ext cx="573480" cy="1121040"/>
              </a:xfrm>
              <a:custGeom>
                <a:avLst/>
                <a:gdLst/>
                <a:ahLst/>
                <a:rect l="l" t="t" r="r" b="b"/>
                <a:pathLst>
                  <a:path w="21336" h="21464">
                    <a:moveTo>
                      <a:pt x="0" y="3"/>
                    </a:moveTo>
                    <a:lnTo>
                      <a:pt x="0" y="3"/>
                    </a:lnTo>
                    <a:cubicBezTo>
                      <a:pt x="11511" y="-136"/>
                      <a:pt x="21060" y="4556"/>
                      <a:pt x="21330" y="10482"/>
                    </a:cubicBezTo>
                    <a:cubicBezTo>
                      <a:pt x="21600" y="16408"/>
                      <a:pt x="12488" y="21325"/>
                      <a:pt x="977" y="21464"/>
                    </a:cubicBezTo>
                    <a:cubicBezTo>
                      <a:pt x="975" y="21464"/>
                      <a:pt x="972" y="21464"/>
                      <a:pt x="970" y="21464"/>
                    </a:cubicBezTo>
                    <a:lnTo>
                      <a:pt x="488" y="10733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7" name="Group 22"/>
            <p:cNvGrpSpPr/>
            <p:nvPr/>
          </p:nvGrpSpPr>
          <p:grpSpPr>
            <a:xfrm>
              <a:off x="3436200" y="2873880"/>
              <a:ext cx="1163160" cy="1163160"/>
              <a:chOff x="3436200" y="2873880"/>
              <a:chExt cx="1163160" cy="1163160"/>
            </a:xfrm>
          </p:grpSpPr>
          <p:grpSp>
            <p:nvGrpSpPr>
              <p:cNvPr id="78" name="Oval 23"/>
              <p:cNvGrpSpPr/>
              <p:nvPr/>
            </p:nvGrpSpPr>
            <p:grpSpPr>
              <a:xfrm>
                <a:off x="3436200" y="2873880"/>
                <a:ext cx="1163160" cy="1163160"/>
                <a:chOff x="3436200" y="2873880"/>
                <a:chExt cx="1163160" cy="1163160"/>
              </a:xfrm>
            </p:grpSpPr>
            <p:sp>
              <p:nvSpPr>
                <p:cNvPr id="79" name="Circle"/>
                <p:cNvSpPr/>
                <p:nvPr/>
              </p:nvSpPr>
              <p:spPr>
                <a:xfrm rot="1467000">
                  <a:off x="3578400" y="3016080"/>
                  <a:ext cx="878400" cy="878400"/>
                </a:xfrm>
                <a:prstGeom prst="ellipse">
                  <a:avLst/>
                </a:prstGeom>
                <a:solidFill>
                  <a:srgbClr val="262626"/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" name="Text"/>
                <p:cNvSpPr/>
                <p:nvPr/>
              </p:nvSpPr>
              <p:spPr>
                <a:xfrm rot="1467000">
                  <a:off x="3752280" y="3227760"/>
                  <a:ext cx="529560" cy="45504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45720" rIns="45720" tIns="45000" bIns="45000" anchor="ctr">
                  <a:spAutoFit/>
                </a:bodyPr>
                <a:p>
                  <a:pPr algn="ctr"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r>
                    <a:rPr b="0" lang="en-US" sz="2400" spc="-1" strike="noStrike">
                      <a:solidFill>
                        <a:srgbClr val="ffffff"/>
                      </a:solidFill>
                      <a:latin typeface="Calibri"/>
                      <a:ea typeface="Calibri"/>
                    </a:rPr>
                    <a:t> </a:t>
                  </a:r>
                  <a:endParaRPr b="0" lang="en-US" sz="2400" spc="-1" strike="noStrike">
                    <a:latin typeface="Arial"/>
                  </a:endParaRPr>
                </a:p>
              </p:txBody>
            </p:sp>
          </p:grpSp>
          <p:sp>
            <p:nvSpPr>
              <p:cNvPr id="81" name="Oval 24"/>
              <p:cNvSpPr/>
              <p:nvPr/>
            </p:nvSpPr>
            <p:spPr>
              <a:xfrm rot="1467000">
                <a:off x="3682440" y="3120840"/>
                <a:ext cx="669240" cy="669240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82" name="Flowchart: Manual Operation 14"/>
          <p:cNvSpPr/>
          <p:nvPr/>
        </p:nvSpPr>
        <p:spPr>
          <a:xfrm rot="14311200">
            <a:off x="2055960" y="2044800"/>
            <a:ext cx="1485000" cy="117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486"/>
                </a:moveTo>
                <a:lnTo>
                  <a:pt x="21600" y="0"/>
                </a:lnTo>
                <a:cubicBezTo>
                  <a:pt x="16960" y="7214"/>
                  <a:pt x="9266" y="11744"/>
                  <a:pt x="15558" y="20889"/>
                </a:cubicBezTo>
                <a:lnTo>
                  <a:pt x="4710" y="21600"/>
                </a:lnTo>
                <a:cubicBezTo>
                  <a:pt x="10210" y="11809"/>
                  <a:pt x="4621" y="7266"/>
                  <a:pt x="0" y="1486"/>
                </a:cubicBezTo>
                <a:close/>
              </a:path>
            </a:pathLst>
          </a:custGeom>
          <a:solidFill>
            <a:srgbClr val="595959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3" name="Group 15"/>
          <p:cNvGrpSpPr/>
          <p:nvPr/>
        </p:nvGrpSpPr>
        <p:grpSpPr>
          <a:xfrm>
            <a:off x="2898360" y="1395720"/>
            <a:ext cx="1491840" cy="1487520"/>
            <a:chOff x="2898360" y="1395720"/>
            <a:chExt cx="1491840" cy="1487520"/>
          </a:xfrm>
        </p:grpSpPr>
        <p:grpSp>
          <p:nvGrpSpPr>
            <p:cNvPr id="84" name="Group 13"/>
            <p:cNvGrpSpPr/>
            <p:nvPr/>
          </p:nvGrpSpPr>
          <p:grpSpPr>
            <a:xfrm>
              <a:off x="2898360" y="1395720"/>
              <a:ext cx="1491840" cy="1487520"/>
              <a:chOff x="2898360" y="1395720"/>
              <a:chExt cx="1491840" cy="1487520"/>
            </a:xfrm>
          </p:grpSpPr>
          <p:sp>
            <p:nvSpPr>
              <p:cNvPr id="85" name="Oval 12"/>
              <p:cNvSpPr/>
              <p:nvPr/>
            </p:nvSpPr>
            <p:spPr>
              <a:xfrm rot="1467000">
                <a:off x="3080160" y="1577520"/>
                <a:ext cx="1123200" cy="1123200"/>
              </a:xfrm>
              <a:prstGeom prst="ellipse">
                <a:avLst/>
              </a:prstGeom>
              <a:solidFill>
                <a:srgbClr val="595959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Pie 11"/>
              <p:cNvSpPr/>
              <p:nvPr/>
            </p:nvSpPr>
            <p:spPr>
              <a:xfrm rot="1467000">
                <a:off x="3729600" y="1720800"/>
                <a:ext cx="566640" cy="5760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244" y="0"/>
                    </a:moveTo>
                    <a:cubicBezTo>
                      <a:pt x="12039" y="0"/>
                      <a:pt x="21600" y="9403"/>
                      <a:pt x="21600" y="21001"/>
                    </a:cubicBezTo>
                    <a:cubicBezTo>
                      <a:pt x="21600" y="21201"/>
                      <a:pt x="21597" y="21401"/>
                      <a:pt x="21591" y="21600"/>
                    </a:cubicBezTo>
                    <a:lnTo>
                      <a:pt x="0" y="210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7" name="Group 10"/>
            <p:cNvGrpSpPr/>
            <p:nvPr/>
          </p:nvGrpSpPr>
          <p:grpSpPr>
            <a:xfrm>
              <a:off x="3060360" y="1558080"/>
              <a:ext cx="1163160" cy="1163160"/>
              <a:chOff x="3060360" y="1558080"/>
              <a:chExt cx="1163160" cy="1163160"/>
            </a:xfrm>
          </p:grpSpPr>
          <p:sp>
            <p:nvSpPr>
              <p:cNvPr id="88" name="Oval 8"/>
              <p:cNvSpPr/>
              <p:nvPr/>
            </p:nvSpPr>
            <p:spPr>
              <a:xfrm rot="1467000">
                <a:off x="3202560" y="1700280"/>
                <a:ext cx="878400" cy="878400"/>
              </a:xfrm>
              <a:prstGeom prst="ellipse">
                <a:avLst/>
              </a:prstGeom>
              <a:solidFill>
                <a:srgbClr val="262626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Oval 7"/>
              <p:cNvSpPr/>
              <p:nvPr/>
            </p:nvSpPr>
            <p:spPr>
              <a:xfrm rot="1467000">
                <a:off x="3306600" y="1804680"/>
                <a:ext cx="669240" cy="669240"/>
              </a:xfrm>
              <a:prstGeom prst="ellipse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0" name="Flowchart: Manual Operation 14"/>
          <p:cNvSpPr/>
          <p:nvPr/>
        </p:nvSpPr>
        <p:spPr>
          <a:xfrm flipH="1" rot="19073400">
            <a:off x="2029320" y="3415680"/>
            <a:ext cx="1485000" cy="117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486"/>
                </a:moveTo>
                <a:lnTo>
                  <a:pt x="21600" y="0"/>
                </a:lnTo>
                <a:cubicBezTo>
                  <a:pt x="16960" y="7214"/>
                  <a:pt x="9266" y="11744"/>
                  <a:pt x="15558" y="20889"/>
                </a:cubicBezTo>
                <a:lnTo>
                  <a:pt x="4710" y="21600"/>
                </a:lnTo>
                <a:cubicBezTo>
                  <a:pt x="10210" y="11809"/>
                  <a:pt x="4621" y="7266"/>
                  <a:pt x="0" y="1486"/>
                </a:cubicBezTo>
                <a:close/>
              </a:path>
            </a:pathLst>
          </a:custGeom>
          <a:solidFill>
            <a:srgbClr val="595959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" name="Group 40"/>
          <p:cNvGrpSpPr/>
          <p:nvPr/>
        </p:nvGrpSpPr>
        <p:grpSpPr>
          <a:xfrm>
            <a:off x="2698200" y="3968640"/>
            <a:ext cx="1487520" cy="1487160"/>
            <a:chOff x="2698200" y="3968640"/>
            <a:chExt cx="1487520" cy="1487160"/>
          </a:xfrm>
        </p:grpSpPr>
        <p:grpSp>
          <p:nvGrpSpPr>
            <p:cNvPr id="92" name="Group 41"/>
            <p:cNvGrpSpPr/>
            <p:nvPr/>
          </p:nvGrpSpPr>
          <p:grpSpPr>
            <a:xfrm>
              <a:off x="2698200" y="3968640"/>
              <a:ext cx="1487520" cy="1487160"/>
              <a:chOff x="2698200" y="3968640"/>
              <a:chExt cx="1487520" cy="1487160"/>
            </a:xfrm>
          </p:grpSpPr>
          <p:sp>
            <p:nvSpPr>
              <p:cNvPr id="93" name="Oval 45"/>
              <p:cNvSpPr/>
              <p:nvPr/>
            </p:nvSpPr>
            <p:spPr>
              <a:xfrm flipH="1" rot="6867000">
                <a:off x="2880000" y="4150440"/>
                <a:ext cx="1123200" cy="1123200"/>
              </a:xfrm>
              <a:prstGeom prst="ellipse">
                <a:avLst/>
              </a:prstGeom>
              <a:solidFill>
                <a:srgbClr val="595959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Pie 46"/>
              <p:cNvSpPr/>
              <p:nvPr/>
            </p:nvSpPr>
            <p:spPr>
              <a:xfrm flipH="1" rot="6867000">
                <a:off x="3126240" y="4530960"/>
                <a:ext cx="1121040" cy="583560"/>
              </a:xfrm>
              <a:custGeom>
                <a:avLst/>
                <a:gdLst/>
                <a:ahLst/>
                <a:rect l="l" t="t" r="r" b="b"/>
                <a:pathLst>
                  <a:path w="21504" h="21417">
                    <a:moveTo>
                      <a:pt x="0" y="20214"/>
                    </a:moveTo>
                    <a:lnTo>
                      <a:pt x="0" y="20214"/>
                    </a:lnTo>
                    <a:cubicBezTo>
                      <a:pt x="97" y="8866"/>
                      <a:pt x="4990" y="-183"/>
                      <a:pt x="10927" y="3"/>
                    </a:cubicBezTo>
                    <a:cubicBezTo>
                      <a:pt x="16865" y="189"/>
                      <a:pt x="21600" y="9539"/>
                      <a:pt x="21503" y="20887"/>
                    </a:cubicBezTo>
                    <a:cubicBezTo>
                      <a:pt x="21501" y="21064"/>
                      <a:pt x="21499" y="21240"/>
                      <a:pt x="21495" y="21417"/>
                    </a:cubicBezTo>
                    <a:lnTo>
                      <a:pt x="10751" y="2055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5" name="Group 42"/>
            <p:cNvGrpSpPr/>
            <p:nvPr/>
          </p:nvGrpSpPr>
          <p:grpSpPr>
            <a:xfrm>
              <a:off x="2861280" y="4130640"/>
              <a:ext cx="1163160" cy="1163160"/>
              <a:chOff x="2861280" y="4130640"/>
              <a:chExt cx="1163160" cy="1163160"/>
            </a:xfrm>
          </p:grpSpPr>
          <p:sp>
            <p:nvSpPr>
              <p:cNvPr id="96" name="Oval 43"/>
              <p:cNvSpPr/>
              <p:nvPr/>
            </p:nvSpPr>
            <p:spPr>
              <a:xfrm flipH="1" rot="6867000">
                <a:off x="3003120" y="4272840"/>
                <a:ext cx="878400" cy="878400"/>
              </a:xfrm>
              <a:prstGeom prst="ellipse">
                <a:avLst/>
              </a:prstGeom>
              <a:solidFill>
                <a:srgbClr val="262626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" name="Oval 44"/>
              <p:cNvSpPr/>
              <p:nvPr/>
            </p:nvSpPr>
            <p:spPr>
              <a:xfrm flipH="1" rot="6867000">
                <a:off x="3106800" y="4377240"/>
                <a:ext cx="669240" cy="669240"/>
              </a:xfrm>
              <a:prstGeom prst="ellipse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8" name="Flowchart: Manual Operation 14"/>
          <p:cNvSpPr/>
          <p:nvPr/>
        </p:nvSpPr>
        <p:spPr>
          <a:xfrm flipH="1" rot="21022200">
            <a:off x="1292760" y="3767040"/>
            <a:ext cx="1485000" cy="117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486"/>
                </a:moveTo>
                <a:lnTo>
                  <a:pt x="21600" y="0"/>
                </a:lnTo>
                <a:cubicBezTo>
                  <a:pt x="16960" y="7214"/>
                  <a:pt x="9266" y="11744"/>
                  <a:pt x="15558" y="20889"/>
                </a:cubicBezTo>
                <a:lnTo>
                  <a:pt x="4710" y="21600"/>
                </a:lnTo>
                <a:cubicBezTo>
                  <a:pt x="10210" y="11809"/>
                  <a:pt x="4621" y="7266"/>
                  <a:pt x="0" y="1486"/>
                </a:cubicBezTo>
                <a:close/>
              </a:path>
            </a:pathLst>
          </a:custGeom>
          <a:solidFill>
            <a:srgbClr val="595959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" name="Group 33"/>
          <p:cNvGrpSpPr/>
          <p:nvPr/>
        </p:nvGrpSpPr>
        <p:grpSpPr>
          <a:xfrm>
            <a:off x="1449360" y="4536000"/>
            <a:ext cx="1542960" cy="1545840"/>
            <a:chOff x="1449360" y="4536000"/>
            <a:chExt cx="1542960" cy="1545840"/>
          </a:xfrm>
        </p:grpSpPr>
        <p:sp>
          <p:nvSpPr>
            <p:cNvPr id="100" name="Oval 37"/>
            <p:cNvSpPr/>
            <p:nvPr/>
          </p:nvSpPr>
          <p:spPr>
            <a:xfrm flipH="1" rot="7255800">
              <a:off x="1657800" y="4749480"/>
              <a:ext cx="1123200" cy="1123560"/>
            </a:xfrm>
            <a:prstGeom prst="ellipse">
              <a:avLst/>
            </a:prstGeom>
            <a:solidFill>
              <a:srgbClr val="595959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Pie 38"/>
            <p:cNvSpPr/>
            <p:nvPr/>
          </p:nvSpPr>
          <p:spPr>
            <a:xfrm flipH="1" rot="7255800">
              <a:off x="1662120" y="4744440"/>
              <a:ext cx="1121040" cy="1121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lnTo>
                    <a:pt x="10664" y="10801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" name="Oval 35"/>
          <p:cNvSpPr/>
          <p:nvPr/>
        </p:nvSpPr>
        <p:spPr>
          <a:xfrm flipH="1" rot="6867000">
            <a:off x="1780560" y="4872240"/>
            <a:ext cx="878400" cy="878400"/>
          </a:xfrm>
          <a:prstGeom prst="ellipse">
            <a:avLst/>
          </a:prstGeom>
          <a:solidFill>
            <a:srgbClr val="262626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Oval 36"/>
          <p:cNvSpPr/>
          <p:nvPr/>
        </p:nvSpPr>
        <p:spPr>
          <a:xfrm flipH="1" rot="6867000">
            <a:off x="1884240" y="4977000"/>
            <a:ext cx="669240" cy="669240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Oval 5"/>
          <p:cNvSpPr/>
          <p:nvPr/>
        </p:nvSpPr>
        <p:spPr>
          <a:xfrm rot="1467000">
            <a:off x="932760" y="2302560"/>
            <a:ext cx="1898640" cy="1898640"/>
          </a:xfrm>
          <a:prstGeom prst="ellipse">
            <a:avLst/>
          </a:prstGeom>
          <a:solidFill>
            <a:srgbClr val="404040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Oval 6"/>
          <p:cNvSpPr/>
          <p:nvPr/>
        </p:nvSpPr>
        <p:spPr>
          <a:xfrm rot="1467000">
            <a:off x="1107360" y="2478960"/>
            <a:ext cx="1545840" cy="1545840"/>
          </a:xfrm>
          <a:prstGeom prst="ellipse">
            <a:avLst/>
          </a:prstGeom>
          <a:solidFill>
            <a:srgbClr val="262626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Box 86"/>
          <p:cNvSpPr/>
          <p:nvPr/>
        </p:nvSpPr>
        <p:spPr>
          <a:xfrm rot="1467000">
            <a:off x="3492720" y="1901880"/>
            <a:ext cx="260640" cy="45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7" name="TextBox 87"/>
          <p:cNvSpPr/>
          <p:nvPr/>
        </p:nvSpPr>
        <p:spPr>
          <a:xfrm rot="1467000">
            <a:off x="3868560" y="3230640"/>
            <a:ext cx="277560" cy="45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8" name="TextBox 88"/>
          <p:cNvSpPr/>
          <p:nvPr/>
        </p:nvSpPr>
        <p:spPr>
          <a:xfrm rot="1467000">
            <a:off x="3367800" y="4487400"/>
            <a:ext cx="150120" cy="45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9" name="TextBox 89"/>
          <p:cNvSpPr/>
          <p:nvPr/>
        </p:nvSpPr>
        <p:spPr>
          <a:xfrm rot="1467000">
            <a:off x="2130840" y="5079600"/>
            <a:ext cx="190440" cy="45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" name="TextBox 102"/>
          <p:cNvSpPr/>
          <p:nvPr/>
        </p:nvSpPr>
        <p:spPr>
          <a:xfrm>
            <a:off x="1191240" y="2745000"/>
            <a:ext cx="1402920" cy="1004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1c96c"/>
                </a:solidFill>
                <a:latin typeface="Calibri"/>
                <a:ea typeface="Calibri"/>
              </a:rPr>
              <a:t>SOLID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1c96c"/>
                </a:solidFill>
                <a:latin typeface="Calibri"/>
                <a:ea typeface="Calibri"/>
              </a:rPr>
              <a:t>Principles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11" name="Group 59"/>
          <p:cNvGrpSpPr/>
          <p:nvPr/>
        </p:nvGrpSpPr>
        <p:grpSpPr>
          <a:xfrm>
            <a:off x="1530000" y="501120"/>
            <a:ext cx="1581840" cy="1581480"/>
            <a:chOff x="1530000" y="501120"/>
            <a:chExt cx="1581840" cy="1581480"/>
          </a:xfrm>
        </p:grpSpPr>
        <p:grpSp>
          <p:nvGrpSpPr>
            <p:cNvPr id="112" name="Group 60"/>
            <p:cNvGrpSpPr/>
            <p:nvPr/>
          </p:nvGrpSpPr>
          <p:grpSpPr>
            <a:xfrm>
              <a:off x="1530000" y="501120"/>
              <a:ext cx="1581840" cy="1581480"/>
              <a:chOff x="1530000" y="501120"/>
              <a:chExt cx="1581840" cy="1581480"/>
            </a:xfrm>
          </p:grpSpPr>
          <p:sp>
            <p:nvSpPr>
              <p:cNvPr id="113" name="Oval 64"/>
              <p:cNvSpPr/>
              <p:nvPr/>
            </p:nvSpPr>
            <p:spPr>
              <a:xfrm flipH="1" rot="19276200">
                <a:off x="1760400" y="728640"/>
                <a:ext cx="1123200" cy="1123200"/>
              </a:xfrm>
              <a:prstGeom prst="ellipse">
                <a:avLst/>
              </a:prstGeom>
              <a:solidFill>
                <a:srgbClr val="595959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Pie 65"/>
              <p:cNvSpPr/>
              <p:nvPr/>
            </p:nvSpPr>
            <p:spPr>
              <a:xfrm flipH="1" rot="19276200">
                <a:off x="1757160" y="734040"/>
                <a:ext cx="1120680" cy="1121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21600"/>
                    </a:move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lnTo>
                      <a:pt x="10664" y="10801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5" name="Group 61"/>
            <p:cNvGrpSpPr/>
            <p:nvPr/>
          </p:nvGrpSpPr>
          <p:grpSpPr>
            <a:xfrm>
              <a:off x="1705320" y="673560"/>
              <a:ext cx="1234440" cy="1234440"/>
              <a:chOff x="1705320" y="673560"/>
              <a:chExt cx="1234440" cy="1234440"/>
            </a:xfrm>
          </p:grpSpPr>
          <p:sp>
            <p:nvSpPr>
              <p:cNvPr id="116" name="Oval 62"/>
              <p:cNvSpPr/>
              <p:nvPr/>
            </p:nvSpPr>
            <p:spPr>
              <a:xfrm flipH="1" rot="19276200">
                <a:off x="1882800" y="851760"/>
                <a:ext cx="878400" cy="877680"/>
              </a:xfrm>
              <a:prstGeom prst="ellipse">
                <a:avLst/>
              </a:prstGeom>
              <a:solidFill>
                <a:srgbClr val="262626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7" name="Oval 63"/>
              <p:cNvGrpSpPr/>
              <p:nvPr/>
            </p:nvGrpSpPr>
            <p:grpSpPr>
              <a:xfrm>
                <a:off x="1852920" y="820440"/>
                <a:ext cx="940680" cy="940680"/>
                <a:chOff x="1852920" y="820440"/>
                <a:chExt cx="940680" cy="940680"/>
              </a:xfrm>
            </p:grpSpPr>
            <p:sp>
              <p:nvSpPr>
                <p:cNvPr id="118" name="Circle"/>
                <p:cNvSpPr/>
                <p:nvPr/>
              </p:nvSpPr>
              <p:spPr>
                <a:xfrm flipH="1" rot="19276200">
                  <a:off x="1988280" y="956160"/>
                  <a:ext cx="669240" cy="669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9" name="S"/>
                <p:cNvSpPr/>
                <p:nvPr/>
              </p:nvSpPr>
              <p:spPr>
                <a:xfrm rot="19276800">
                  <a:off x="2131920" y="1063440"/>
                  <a:ext cx="381600" cy="45504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45720" rIns="45720" tIns="45000" bIns="45000" anchor="ctr">
                  <a:spAutoFit/>
                </a:bodyPr>
                <a:p>
                  <a:pPr algn="ctr"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r>
                    <a:rPr b="0" lang="en-US" sz="2400" spc="-1" strike="noStrike">
                      <a:solidFill>
                        <a:srgbClr val="ffffff"/>
                      </a:solidFill>
                      <a:latin typeface="Calibri"/>
                      <a:ea typeface="Calibri"/>
                    </a:rPr>
                    <a:t>S</a:t>
                  </a:r>
                  <a:endParaRPr b="0" lang="en-US" sz="2400" spc="-1" strike="noStrike">
                    <a:latin typeface="Arial"/>
                  </a:endParaRPr>
                </a:p>
              </p:txBody>
            </p:sp>
          </p:grpSp>
        </p:grpSp>
      </p:grpSp>
      <p:grpSp>
        <p:nvGrpSpPr>
          <p:cNvPr id="120" name="Group 2"/>
          <p:cNvGrpSpPr/>
          <p:nvPr/>
        </p:nvGrpSpPr>
        <p:grpSpPr>
          <a:xfrm>
            <a:off x="6108480" y="446400"/>
            <a:ext cx="5547600" cy="1004760"/>
            <a:chOff x="6108480" y="446400"/>
            <a:chExt cx="5547600" cy="1004760"/>
          </a:xfrm>
        </p:grpSpPr>
        <p:grpSp>
          <p:nvGrpSpPr>
            <p:cNvPr id="121" name="Group 90"/>
            <p:cNvGrpSpPr/>
            <p:nvPr/>
          </p:nvGrpSpPr>
          <p:grpSpPr>
            <a:xfrm>
              <a:off x="7036200" y="495360"/>
              <a:ext cx="4619880" cy="955800"/>
              <a:chOff x="7036200" y="495360"/>
              <a:chExt cx="4619880" cy="955800"/>
            </a:xfrm>
          </p:grpSpPr>
          <p:sp>
            <p:nvSpPr>
              <p:cNvPr id="122" name="Rectangle 91"/>
              <p:cNvSpPr/>
              <p:nvPr/>
            </p:nvSpPr>
            <p:spPr>
              <a:xfrm>
                <a:off x="7036200" y="874800"/>
                <a:ext cx="4619880" cy="57636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45720" rIns="45720" tIns="45000" bIns="45000" anchor="t">
                <a:spAutoFit/>
              </a:bodyPr>
              <a:p>
                <a:pPr algn="just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6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the class should solve only one problem it should have a single reason to change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23" name="TextBox 92"/>
              <p:cNvSpPr/>
              <p:nvPr/>
            </p:nvSpPr>
            <p:spPr>
              <a:xfrm>
                <a:off x="7036200" y="495360"/>
                <a:ext cx="4159800" cy="69948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45720" rIns="4572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US" sz="2000" spc="-1" strike="noStrike">
                    <a:solidFill>
                      <a:srgbClr val="f1c96c"/>
                    </a:solidFill>
                    <a:latin typeface="Calibri"/>
                    <a:ea typeface="Calibri"/>
                  </a:rPr>
                  <a:t>Single Responsibility principle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grpSp>
          <p:nvGrpSpPr>
            <p:cNvPr id="124" name="Oval 103"/>
            <p:cNvGrpSpPr/>
            <p:nvPr/>
          </p:nvGrpSpPr>
          <p:grpSpPr>
            <a:xfrm>
              <a:off x="6108480" y="446400"/>
              <a:ext cx="798840" cy="762120"/>
              <a:chOff x="6108480" y="446400"/>
              <a:chExt cx="798840" cy="762120"/>
            </a:xfrm>
          </p:grpSpPr>
          <p:sp>
            <p:nvSpPr>
              <p:cNvPr id="125" name="Oval"/>
              <p:cNvSpPr/>
              <p:nvPr/>
            </p:nvSpPr>
            <p:spPr>
              <a:xfrm flipH="1">
                <a:off x="6108120" y="446400"/>
                <a:ext cx="798840" cy="762120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S"/>
              <p:cNvSpPr/>
              <p:nvPr/>
            </p:nvSpPr>
            <p:spPr>
              <a:xfrm>
                <a:off x="6271920" y="600480"/>
                <a:ext cx="473040" cy="45504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45720" rIns="45720" tIns="45000" bIns="45000" anchor="ctr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US" sz="24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</p:grpSp>
      <p:grpSp>
        <p:nvGrpSpPr>
          <p:cNvPr id="127" name="Group 104"/>
          <p:cNvGrpSpPr/>
          <p:nvPr/>
        </p:nvGrpSpPr>
        <p:grpSpPr>
          <a:xfrm>
            <a:off x="7072920" y="5350680"/>
            <a:ext cx="4943160" cy="1199160"/>
            <a:chOff x="7072920" y="5350680"/>
            <a:chExt cx="4943160" cy="1199160"/>
          </a:xfrm>
        </p:grpSpPr>
        <p:sp>
          <p:nvSpPr>
            <p:cNvPr id="128" name="Rectangle 105"/>
            <p:cNvSpPr/>
            <p:nvPr/>
          </p:nvSpPr>
          <p:spPr>
            <a:xfrm>
              <a:off x="7072920" y="5730120"/>
              <a:ext cx="4943160" cy="819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Higher level classes should not know the implementation of low level classes but depends on abstraction  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29" name="TextBox 106"/>
            <p:cNvSpPr/>
            <p:nvPr/>
          </p:nvSpPr>
          <p:spPr>
            <a:xfrm>
              <a:off x="7072920" y="5350680"/>
              <a:ext cx="4232160" cy="6994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Dependency Inversion principle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130" name="Oval 107"/>
          <p:cNvGrpSpPr/>
          <p:nvPr/>
        </p:nvGrpSpPr>
        <p:grpSpPr>
          <a:xfrm>
            <a:off x="6145560" y="5311080"/>
            <a:ext cx="798840" cy="762120"/>
            <a:chOff x="6145560" y="5311080"/>
            <a:chExt cx="798840" cy="762120"/>
          </a:xfrm>
        </p:grpSpPr>
        <p:sp>
          <p:nvSpPr>
            <p:cNvPr id="131" name="Oval"/>
            <p:cNvSpPr/>
            <p:nvPr/>
          </p:nvSpPr>
          <p:spPr>
            <a:xfrm flipH="1">
              <a:off x="6145200" y="5311080"/>
              <a:ext cx="798840" cy="762120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D"/>
            <p:cNvSpPr/>
            <p:nvPr/>
          </p:nvSpPr>
          <p:spPr>
            <a:xfrm>
              <a:off x="6308640" y="5464800"/>
              <a:ext cx="473040" cy="45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133" name="Oval 108"/>
          <p:cNvGrpSpPr/>
          <p:nvPr/>
        </p:nvGrpSpPr>
        <p:grpSpPr>
          <a:xfrm>
            <a:off x="6108480" y="1618200"/>
            <a:ext cx="798840" cy="762120"/>
            <a:chOff x="6108480" y="1618200"/>
            <a:chExt cx="798840" cy="762120"/>
          </a:xfrm>
        </p:grpSpPr>
        <p:sp>
          <p:nvSpPr>
            <p:cNvPr id="134" name="Oval"/>
            <p:cNvSpPr/>
            <p:nvPr/>
          </p:nvSpPr>
          <p:spPr>
            <a:xfrm flipH="1">
              <a:off x="6108120" y="1618200"/>
              <a:ext cx="798840" cy="762120"/>
            </a:xfrm>
            <a:prstGeom prst="ellipse">
              <a:avLst/>
            </a:prstGeom>
            <a:solidFill>
              <a:srgbClr val="75d1e6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O"/>
            <p:cNvSpPr/>
            <p:nvPr/>
          </p:nvSpPr>
          <p:spPr>
            <a:xfrm>
              <a:off x="6271920" y="1771920"/>
              <a:ext cx="473040" cy="45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O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136" name="Oval 109"/>
          <p:cNvGrpSpPr/>
          <p:nvPr/>
        </p:nvGrpSpPr>
        <p:grpSpPr>
          <a:xfrm>
            <a:off x="6108480" y="2878920"/>
            <a:ext cx="798840" cy="762120"/>
            <a:chOff x="6108480" y="2878920"/>
            <a:chExt cx="798840" cy="762120"/>
          </a:xfrm>
        </p:grpSpPr>
        <p:sp>
          <p:nvSpPr>
            <p:cNvPr id="137" name="Oval"/>
            <p:cNvSpPr/>
            <p:nvPr/>
          </p:nvSpPr>
          <p:spPr>
            <a:xfrm flipH="1">
              <a:off x="6108120" y="2878920"/>
              <a:ext cx="798840" cy="762120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L"/>
            <p:cNvSpPr/>
            <p:nvPr/>
          </p:nvSpPr>
          <p:spPr>
            <a:xfrm>
              <a:off x="6271920" y="3033000"/>
              <a:ext cx="473040" cy="45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L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139" name="Oval 110"/>
          <p:cNvGrpSpPr/>
          <p:nvPr/>
        </p:nvGrpSpPr>
        <p:grpSpPr>
          <a:xfrm>
            <a:off x="6145560" y="4087080"/>
            <a:ext cx="798840" cy="762120"/>
            <a:chOff x="6145560" y="4087080"/>
            <a:chExt cx="798840" cy="762120"/>
          </a:xfrm>
        </p:grpSpPr>
        <p:sp>
          <p:nvSpPr>
            <p:cNvPr id="140" name="Oval"/>
            <p:cNvSpPr/>
            <p:nvPr/>
          </p:nvSpPr>
          <p:spPr>
            <a:xfrm flipH="1">
              <a:off x="6145200" y="4087080"/>
              <a:ext cx="798840" cy="762120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I"/>
            <p:cNvSpPr/>
            <p:nvPr/>
          </p:nvSpPr>
          <p:spPr>
            <a:xfrm>
              <a:off x="6308640" y="4241160"/>
              <a:ext cx="473040" cy="45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7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Rectangle 2"/>
          <p:cNvSpPr/>
          <p:nvPr/>
        </p:nvSpPr>
        <p:spPr>
          <a:xfrm>
            <a:off x="314640" y="889200"/>
            <a:ext cx="494640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Creational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25" name="Rectangle 3"/>
          <p:cNvSpPr/>
          <p:nvPr/>
        </p:nvSpPr>
        <p:spPr>
          <a:xfrm>
            <a:off x="1447920" y="1985040"/>
            <a:ext cx="5497560" cy="623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Factory Method Pattern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26" name="Rectangle 4"/>
          <p:cNvSpPr/>
          <p:nvPr/>
        </p:nvSpPr>
        <p:spPr>
          <a:xfrm>
            <a:off x="507600" y="3013560"/>
            <a:ext cx="1090836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Define an interface for creating an object, but let subclasses decide which class to instantiate.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27" name="Rectangle 5"/>
          <p:cNvSpPr/>
          <p:nvPr/>
        </p:nvSpPr>
        <p:spPr>
          <a:xfrm>
            <a:off x="507600" y="4441680"/>
            <a:ext cx="1090836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7dfa7"/>
                </a:solidFill>
                <a:latin typeface="Calibri"/>
                <a:ea typeface="Calibri"/>
              </a:rPr>
              <a:t>“</a:t>
            </a:r>
            <a:r>
              <a:rPr b="0" lang="en-US" sz="2400" spc="-1" strike="noStrike">
                <a:solidFill>
                  <a:srgbClr val="f7dfa7"/>
                </a:solidFill>
                <a:latin typeface="Calibri"/>
                <a:ea typeface="Calibri"/>
              </a:rPr>
              <a:t>Create object without exposing the creation logic to the client and refer to newly created object using a common interface”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roup 12"/>
          <p:cNvGrpSpPr/>
          <p:nvPr/>
        </p:nvGrpSpPr>
        <p:grpSpPr>
          <a:xfrm>
            <a:off x="1131120" y="712800"/>
            <a:ext cx="2811240" cy="2325600"/>
            <a:chOff x="1131120" y="712800"/>
            <a:chExt cx="2811240" cy="2325600"/>
          </a:xfrm>
        </p:grpSpPr>
        <p:sp>
          <p:nvSpPr>
            <p:cNvPr id="729" name="Rectangle 13"/>
            <p:cNvSpPr/>
            <p:nvPr/>
          </p:nvSpPr>
          <p:spPr>
            <a:xfrm>
              <a:off x="1131480" y="740160"/>
              <a:ext cx="2810520" cy="229824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Straight Connector 14"/>
            <p:cNvSpPr/>
            <p:nvPr/>
          </p:nvSpPr>
          <p:spPr>
            <a:xfrm>
              <a:off x="1131120" y="105984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TextBox 15"/>
            <p:cNvSpPr/>
            <p:nvPr/>
          </p:nvSpPr>
          <p:spPr>
            <a:xfrm>
              <a:off x="1177200" y="71280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IFactory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32" name="TextBox 16"/>
            <p:cNvSpPr/>
            <p:nvPr/>
          </p:nvSpPr>
          <p:spPr>
            <a:xfrm>
              <a:off x="1177200" y="2314800"/>
              <a:ext cx="2703600" cy="6382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+CreatProduct(): IProduct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33" name="Straight Connector 17"/>
            <p:cNvSpPr/>
            <p:nvPr/>
          </p:nvSpPr>
          <p:spPr>
            <a:xfrm>
              <a:off x="1131120" y="231480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4" name="Group 19"/>
          <p:cNvGrpSpPr/>
          <p:nvPr/>
        </p:nvGrpSpPr>
        <p:grpSpPr>
          <a:xfrm>
            <a:off x="6505920" y="705600"/>
            <a:ext cx="2811240" cy="2325600"/>
            <a:chOff x="6505920" y="705600"/>
            <a:chExt cx="2811240" cy="2325600"/>
          </a:xfrm>
        </p:grpSpPr>
        <p:sp>
          <p:nvSpPr>
            <p:cNvPr id="735" name="Rectangle 20"/>
            <p:cNvSpPr/>
            <p:nvPr/>
          </p:nvSpPr>
          <p:spPr>
            <a:xfrm>
              <a:off x="6506280" y="732960"/>
              <a:ext cx="2810520" cy="229824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Straight Connector 21"/>
            <p:cNvSpPr/>
            <p:nvPr/>
          </p:nvSpPr>
          <p:spPr>
            <a:xfrm>
              <a:off x="6505920" y="105300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TextBox 22"/>
            <p:cNvSpPr/>
            <p:nvPr/>
          </p:nvSpPr>
          <p:spPr>
            <a:xfrm>
              <a:off x="6552000" y="70560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IProduct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38" name="TextBox 23"/>
            <p:cNvSpPr/>
            <p:nvPr/>
          </p:nvSpPr>
          <p:spPr>
            <a:xfrm>
              <a:off x="6552000" y="230760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+DoSomething()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39" name="Straight Connector 24"/>
            <p:cNvSpPr/>
            <p:nvPr/>
          </p:nvSpPr>
          <p:spPr>
            <a:xfrm>
              <a:off x="6505920" y="230760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0" name="Group 29"/>
          <p:cNvGrpSpPr/>
          <p:nvPr/>
        </p:nvGrpSpPr>
        <p:grpSpPr>
          <a:xfrm>
            <a:off x="8588880" y="4403160"/>
            <a:ext cx="2189880" cy="1623600"/>
            <a:chOff x="8588880" y="4403160"/>
            <a:chExt cx="2189880" cy="1623600"/>
          </a:xfrm>
        </p:grpSpPr>
        <p:sp>
          <p:nvSpPr>
            <p:cNvPr id="741" name="Rectangle 30"/>
            <p:cNvSpPr/>
            <p:nvPr/>
          </p:nvSpPr>
          <p:spPr>
            <a:xfrm>
              <a:off x="8594280" y="4422240"/>
              <a:ext cx="2183760" cy="160452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Straight Connector 31"/>
            <p:cNvSpPr/>
            <p:nvPr/>
          </p:nvSpPr>
          <p:spPr>
            <a:xfrm>
              <a:off x="8588880" y="4871880"/>
              <a:ext cx="218988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TextBox 32"/>
            <p:cNvSpPr/>
            <p:nvPr/>
          </p:nvSpPr>
          <p:spPr>
            <a:xfrm>
              <a:off x="8640000" y="4403160"/>
              <a:ext cx="209232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ProductA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744" name="Group 39"/>
          <p:cNvGrpSpPr/>
          <p:nvPr/>
        </p:nvGrpSpPr>
        <p:grpSpPr>
          <a:xfrm>
            <a:off x="1033560" y="3686040"/>
            <a:ext cx="2811240" cy="2325600"/>
            <a:chOff x="1033560" y="3686040"/>
            <a:chExt cx="2811240" cy="2325600"/>
          </a:xfrm>
        </p:grpSpPr>
        <p:sp>
          <p:nvSpPr>
            <p:cNvPr id="745" name="Rectangle 40"/>
            <p:cNvSpPr/>
            <p:nvPr/>
          </p:nvSpPr>
          <p:spPr>
            <a:xfrm>
              <a:off x="1033560" y="3713400"/>
              <a:ext cx="2810520" cy="229824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Straight Connector 41"/>
            <p:cNvSpPr/>
            <p:nvPr/>
          </p:nvSpPr>
          <p:spPr>
            <a:xfrm>
              <a:off x="1033560" y="403308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TextBox 42"/>
            <p:cNvSpPr/>
            <p:nvPr/>
          </p:nvSpPr>
          <p:spPr>
            <a:xfrm>
              <a:off x="1079280" y="368604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ConcreteFactory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48" name="TextBox 43"/>
            <p:cNvSpPr/>
            <p:nvPr/>
          </p:nvSpPr>
          <p:spPr>
            <a:xfrm>
              <a:off x="1079280" y="5288040"/>
              <a:ext cx="2703600" cy="6382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</a:t>
              </a:r>
              <a:r>
                <a:rPr b="0" i="1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 </a:t>
              </a: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GetObject(): IProduct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49" name="Straight Connector 44"/>
            <p:cNvSpPr/>
            <p:nvPr/>
          </p:nvSpPr>
          <p:spPr>
            <a:xfrm>
              <a:off x="1033560" y="528768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0" name="Isosceles Triangle 46"/>
          <p:cNvSpPr/>
          <p:nvPr/>
        </p:nvSpPr>
        <p:spPr>
          <a:xfrm>
            <a:off x="2420640" y="3079080"/>
            <a:ext cx="216720" cy="179640"/>
          </a:xfrm>
          <a:prstGeom prst="triangle">
            <a:avLst>
              <a:gd name="adj" fmla="val 50000"/>
            </a:avLst>
          </a:prstGeom>
          <a:noFill/>
          <a:ln w="0">
            <a:solidFill>
              <a:srgbClr val="f1c96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Straight Connector 48"/>
          <p:cNvSpPr/>
          <p:nvPr/>
        </p:nvSpPr>
        <p:spPr>
          <a:xfrm>
            <a:off x="2529000" y="3259440"/>
            <a:ext cx="360" cy="453600"/>
          </a:xfrm>
          <a:prstGeom prst="line">
            <a:avLst/>
          </a:prstGeom>
          <a:ln w="0">
            <a:solidFill>
              <a:srgbClr val="efc6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Straight Connector 80"/>
          <p:cNvSpPr/>
          <p:nvPr/>
        </p:nvSpPr>
        <p:spPr>
          <a:xfrm>
            <a:off x="8588880" y="5315760"/>
            <a:ext cx="218988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Straight Arrow Connector 34"/>
          <p:cNvSpPr/>
          <p:nvPr/>
        </p:nvSpPr>
        <p:spPr>
          <a:xfrm>
            <a:off x="3954960" y="1870560"/>
            <a:ext cx="253764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w="0">
            <a:solidFill>
              <a:srgbClr val="efc6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Rectangle 1"/>
          <p:cNvSpPr/>
          <p:nvPr/>
        </p:nvSpPr>
        <p:spPr>
          <a:xfrm>
            <a:off x="8570880" y="5427000"/>
            <a:ext cx="2230920" cy="394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1c96c"/>
                </a:solidFill>
                <a:latin typeface="Calibri"/>
                <a:ea typeface="Calibri"/>
              </a:rPr>
              <a:t>+DoSomething()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755" name="Group 18"/>
          <p:cNvGrpSpPr/>
          <p:nvPr/>
        </p:nvGrpSpPr>
        <p:grpSpPr>
          <a:xfrm>
            <a:off x="5753520" y="3038040"/>
            <a:ext cx="4107960" cy="1404720"/>
            <a:chOff x="5753520" y="3038040"/>
            <a:chExt cx="4107960" cy="1404720"/>
          </a:xfrm>
        </p:grpSpPr>
        <p:sp>
          <p:nvSpPr>
            <p:cNvPr id="756" name="Isosceles Triangle 35"/>
            <p:cNvSpPr/>
            <p:nvPr/>
          </p:nvSpPr>
          <p:spPr>
            <a:xfrm>
              <a:off x="7822080" y="3038040"/>
              <a:ext cx="178560" cy="1706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Elbow Connector 36"/>
            <p:cNvSpPr/>
            <p:nvPr/>
          </p:nvSpPr>
          <p:spPr>
            <a:xfrm rot="16200000">
              <a:off x="6219360" y="2751120"/>
              <a:ext cx="1225800" cy="2157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fc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Elbow Connector 37"/>
            <p:cNvSpPr/>
            <p:nvPr/>
          </p:nvSpPr>
          <p:spPr>
            <a:xfrm flipH="1" rot="16200000">
              <a:off x="8273520" y="2854080"/>
              <a:ext cx="1225800" cy="1949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fc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9" name="Group 38"/>
          <p:cNvGrpSpPr/>
          <p:nvPr/>
        </p:nvGrpSpPr>
        <p:grpSpPr>
          <a:xfrm>
            <a:off x="4480200" y="4403160"/>
            <a:ext cx="2189880" cy="1623600"/>
            <a:chOff x="4480200" y="4403160"/>
            <a:chExt cx="2189880" cy="1623600"/>
          </a:xfrm>
        </p:grpSpPr>
        <p:sp>
          <p:nvSpPr>
            <p:cNvPr id="760" name="Rectangle 45"/>
            <p:cNvSpPr/>
            <p:nvPr/>
          </p:nvSpPr>
          <p:spPr>
            <a:xfrm>
              <a:off x="4485600" y="4422240"/>
              <a:ext cx="2183760" cy="160452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Straight Connector 47"/>
            <p:cNvSpPr/>
            <p:nvPr/>
          </p:nvSpPr>
          <p:spPr>
            <a:xfrm>
              <a:off x="4480200" y="4871880"/>
              <a:ext cx="218988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TextBox 49"/>
            <p:cNvSpPr/>
            <p:nvPr/>
          </p:nvSpPr>
          <p:spPr>
            <a:xfrm>
              <a:off x="4531320" y="4403160"/>
              <a:ext cx="209232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ProductA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3" name="Straight Connector 51"/>
          <p:cNvSpPr/>
          <p:nvPr/>
        </p:nvSpPr>
        <p:spPr>
          <a:xfrm>
            <a:off x="4480200" y="5315760"/>
            <a:ext cx="218988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Rectangle 52"/>
          <p:cNvSpPr/>
          <p:nvPr/>
        </p:nvSpPr>
        <p:spPr>
          <a:xfrm>
            <a:off x="4462200" y="5427000"/>
            <a:ext cx="2230920" cy="394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1c96c"/>
                </a:solidFill>
                <a:latin typeface="Calibri"/>
                <a:ea typeface="Calibri"/>
              </a:rPr>
              <a:t>+DoSomething()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roup 12"/>
          <p:cNvGrpSpPr/>
          <p:nvPr/>
        </p:nvGrpSpPr>
        <p:grpSpPr>
          <a:xfrm>
            <a:off x="1183320" y="539640"/>
            <a:ext cx="2811240" cy="2325600"/>
            <a:chOff x="1183320" y="539640"/>
            <a:chExt cx="2811240" cy="2325600"/>
          </a:xfrm>
        </p:grpSpPr>
        <p:sp>
          <p:nvSpPr>
            <p:cNvPr id="766" name="Rectangle 13"/>
            <p:cNvSpPr/>
            <p:nvPr/>
          </p:nvSpPr>
          <p:spPr>
            <a:xfrm>
              <a:off x="1183680" y="567000"/>
              <a:ext cx="2810520" cy="229824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Straight Connector 14"/>
            <p:cNvSpPr/>
            <p:nvPr/>
          </p:nvSpPr>
          <p:spPr>
            <a:xfrm>
              <a:off x="1183320" y="88668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TextBox 15"/>
            <p:cNvSpPr/>
            <p:nvPr/>
          </p:nvSpPr>
          <p:spPr>
            <a:xfrm>
              <a:off x="1229400" y="53964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IFactory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69" name="TextBox 16"/>
            <p:cNvSpPr/>
            <p:nvPr/>
          </p:nvSpPr>
          <p:spPr>
            <a:xfrm>
              <a:off x="1229400" y="214164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+Create (): IProduct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0" name="Straight Connector 17"/>
            <p:cNvSpPr/>
            <p:nvPr/>
          </p:nvSpPr>
          <p:spPr>
            <a:xfrm>
              <a:off x="1183320" y="214164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1" name="Group 19"/>
          <p:cNvGrpSpPr/>
          <p:nvPr/>
        </p:nvGrpSpPr>
        <p:grpSpPr>
          <a:xfrm>
            <a:off x="7568280" y="539280"/>
            <a:ext cx="2810880" cy="2325600"/>
            <a:chOff x="7568280" y="539280"/>
            <a:chExt cx="2810880" cy="2325600"/>
          </a:xfrm>
        </p:grpSpPr>
        <p:sp>
          <p:nvSpPr>
            <p:cNvPr id="772" name="Rectangle 20"/>
            <p:cNvSpPr/>
            <p:nvPr/>
          </p:nvSpPr>
          <p:spPr>
            <a:xfrm>
              <a:off x="7568280" y="566640"/>
              <a:ext cx="2810520" cy="229824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Straight Connector 21"/>
            <p:cNvSpPr/>
            <p:nvPr/>
          </p:nvSpPr>
          <p:spPr>
            <a:xfrm>
              <a:off x="7568280" y="886680"/>
              <a:ext cx="281088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TextBox 22"/>
            <p:cNvSpPr/>
            <p:nvPr/>
          </p:nvSpPr>
          <p:spPr>
            <a:xfrm>
              <a:off x="7614000" y="53928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IProduct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5" name="TextBox 23"/>
            <p:cNvSpPr/>
            <p:nvPr/>
          </p:nvSpPr>
          <p:spPr>
            <a:xfrm>
              <a:off x="7614000" y="214164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+DoSomething()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6" name="Straight Connector 24"/>
            <p:cNvSpPr/>
            <p:nvPr/>
          </p:nvSpPr>
          <p:spPr>
            <a:xfrm>
              <a:off x="7568280" y="2141280"/>
              <a:ext cx="281088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7" name="Group 29"/>
          <p:cNvGrpSpPr/>
          <p:nvPr/>
        </p:nvGrpSpPr>
        <p:grpSpPr>
          <a:xfrm>
            <a:off x="9651240" y="4236840"/>
            <a:ext cx="2189520" cy="1623600"/>
            <a:chOff x="9651240" y="4236840"/>
            <a:chExt cx="2189520" cy="1623600"/>
          </a:xfrm>
        </p:grpSpPr>
        <p:sp>
          <p:nvSpPr>
            <p:cNvPr id="778" name="Rectangle 30"/>
            <p:cNvSpPr/>
            <p:nvPr/>
          </p:nvSpPr>
          <p:spPr>
            <a:xfrm>
              <a:off x="9656640" y="4255920"/>
              <a:ext cx="2183760" cy="160452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Straight Connector 31"/>
            <p:cNvSpPr/>
            <p:nvPr/>
          </p:nvSpPr>
          <p:spPr>
            <a:xfrm>
              <a:off x="9651240" y="4705560"/>
              <a:ext cx="218952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TextBox 32"/>
            <p:cNvSpPr/>
            <p:nvPr/>
          </p:nvSpPr>
          <p:spPr>
            <a:xfrm>
              <a:off x="9702000" y="4236840"/>
              <a:ext cx="209232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ProductA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81" name="Straight Connector 80"/>
          <p:cNvSpPr/>
          <p:nvPr/>
        </p:nvSpPr>
        <p:spPr>
          <a:xfrm>
            <a:off x="9651240" y="5149800"/>
            <a:ext cx="218952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Straight Arrow Connector 34"/>
          <p:cNvSpPr/>
          <p:nvPr/>
        </p:nvSpPr>
        <p:spPr>
          <a:xfrm>
            <a:off x="4007160" y="1702440"/>
            <a:ext cx="354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w="19050">
            <a:solidFill>
              <a:srgbClr val="efc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Rectangle 1"/>
          <p:cNvSpPr/>
          <p:nvPr/>
        </p:nvSpPr>
        <p:spPr>
          <a:xfrm>
            <a:off x="9633240" y="5260680"/>
            <a:ext cx="2230920" cy="394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1c96c"/>
                </a:solidFill>
                <a:latin typeface="Calibri"/>
                <a:ea typeface="Calibri"/>
              </a:rPr>
              <a:t>+DoSomething()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784" name="Group 18"/>
          <p:cNvGrpSpPr/>
          <p:nvPr/>
        </p:nvGrpSpPr>
        <p:grpSpPr>
          <a:xfrm>
            <a:off x="6815880" y="2871720"/>
            <a:ext cx="4107960" cy="1404720"/>
            <a:chOff x="6815880" y="2871720"/>
            <a:chExt cx="4107960" cy="1404720"/>
          </a:xfrm>
        </p:grpSpPr>
        <p:sp>
          <p:nvSpPr>
            <p:cNvPr id="785" name="Isosceles Triangle 35"/>
            <p:cNvSpPr/>
            <p:nvPr/>
          </p:nvSpPr>
          <p:spPr>
            <a:xfrm>
              <a:off x="8884080" y="2871720"/>
              <a:ext cx="178560" cy="1706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Elbow Connector 36"/>
            <p:cNvSpPr/>
            <p:nvPr/>
          </p:nvSpPr>
          <p:spPr>
            <a:xfrm rot="16200000">
              <a:off x="7281720" y="2584800"/>
              <a:ext cx="1225800" cy="2157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fc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Elbow Connector 37"/>
            <p:cNvSpPr/>
            <p:nvPr/>
          </p:nvSpPr>
          <p:spPr>
            <a:xfrm flipH="1" rot="16200000">
              <a:off x="9335880" y="2687760"/>
              <a:ext cx="1225800" cy="1949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fc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8" name="Group 38"/>
          <p:cNvGrpSpPr/>
          <p:nvPr/>
        </p:nvGrpSpPr>
        <p:grpSpPr>
          <a:xfrm>
            <a:off x="5542560" y="4236840"/>
            <a:ext cx="2189520" cy="1623600"/>
            <a:chOff x="5542560" y="4236840"/>
            <a:chExt cx="2189520" cy="1623600"/>
          </a:xfrm>
        </p:grpSpPr>
        <p:sp>
          <p:nvSpPr>
            <p:cNvPr id="789" name="Rectangle 45"/>
            <p:cNvSpPr/>
            <p:nvPr/>
          </p:nvSpPr>
          <p:spPr>
            <a:xfrm>
              <a:off x="5547600" y="4255920"/>
              <a:ext cx="2183760" cy="160452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Straight Connector 47"/>
            <p:cNvSpPr/>
            <p:nvPr/>
          </p:nvSpPr>
          <p:spPr>
            <a:xfrm>
              <a:off x="5542560" y="4705560"/>
              <a:ext cx="218952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TextBox 49"/>
            <p:cNvSpPr/>
            <p:nvPr/>
          </p:nvSpPr>
          <p:spPr>
            <a:xfrm>
              <a:off x="5593320" y="4236840"/>
              <a:ext cx="209232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ProductA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92" name="Straight Connector 51"/>
          <p:cNvSpPr/>
          <p:nvPr/>
        </p:nvSpPr>
        <p:spPr>
          <a:xfrm>
            <a:off x="5542560" y="5149800"/>
            <a:ext cx="218952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Rectangle 52"/>
          <p:cNvSpPr/>
          <p:nvPr/>
        </p:nvSpPr>
        <p:spPr>
          <a:xfrm>
            <a:off x="5524560" y="5260680"/>
            <a:ext cx="2230920" cy="394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1c96c"/>
                </a:solidFill>
                <a:latin typeface="Calibri"/>
                <a:ea typeface="Calibri"/>
              </a:rPr>
              <a:t>+DoSomething()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794" name="Group 59"/>
          <p:cNvGrpSpPr/>
          <p:nvPr/>
        </p:nvGrpSpPr>
        <p:grpSpPr>
          <a:xfrm>
            <a:off x="2947320" y="4236840"/>
            <a:ext cx="2189520" cy="1623600"/>
            <a:chOff x="2947320" y="4236840"/>
            <a:chExt cx="2189520" cy="1623600"/>
          </a:xfrm>
        </p:grpSpPr>
        <p:sp>
          <p:nvSpPr>
            <p:cNvPr id="795" name="Rectangle 60"/>
            <p:cNvSpPr/>
            <p:nvPr/>
          </p:nvSpPr>
          <p:spPr>
            <a:xfrm>
              <a:off x="2952720" y="4255920"/>
              <a:ext cx="2183760" cy="160452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Straight Connector 61"/>
            <p:cNvSpPr/>
            <p:nvPr/>
          </p:nvSpPr>
          <p:spPr>
            <a:xfrm>
              <a:off x="2947320" y="4705560"/>
              <a:ext cx="218952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TextBox 62"/>
            <p:cNvSpPr/>
            <p:nvPr/>
          </p:nvSpPr>
          <p:spPr>
            <a:xfrm>
              <a:off x="2998440" y="4236840"/>
              <a:ext cx="209232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FactortyB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98" name="Straight Connector 64"/>
          <p:cNvSpPr/>
          <p:nvPr/>
        </p:nvSpPr>
        <p:spPr>
          <a:xfrm>
            <a:off x="2947320" y="5149800"/>
            <a:ext cx="218952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99" name="Group 66"/>
          <p:cNvGrpSpPr/>
          <p:nvPr/>
        </p:nvGrpSpPr>
        <p:grpSpPr>
          <a:xfrm>
            <a:off x="309240" y="4236840"/>
            <a:ext cx="2189520" cy="1623600"/>
            <a:chOff x="309240" y="4236840"/>
            <a:chExt cx="2189520" cy="1623600"/>
          </a:xfrm>
        </p:grpSpPr>
        <p:sp>
          <p:nvSpPr>
            <p:cNvPr id="800" name="Rectangle 67"/>
            <p:cNvSpPr/>
            <p:nvPr/>
          </p:nvSpPr>
          <p:spPr>
            <a:xfrm>
              <a:off x="314640" y="4255920"/>
              <a:ext cx="2183760" cy="160452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Straight Connector 68"/>
            <p:cNvSpPr/>
            <p:nvPr/>
          </p:nvSpPr>
          <p:spPr>
            <a:xfrm>
              <a:off x="309240" y="4705560"/>
              <a:ext cx="218952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TextBox 69"/>
            <p:cNvSpPr/>
            <p:nvPr/>
          </p:nvSpPr>
          <p:spPr>
            <a:xfrm>
              <a:off x="360360" y="4236840"/>
              <a:ext cx="209232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FactoryA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803" name="Straight Connector 71"/>
          <p:cNvSpPr/>
          <p:nvPr/>
        </p:nvSpPr>
        <p:spPr>
          <a:xfrm>
            <a:off x="309240" y="5149800"/>
            <a:ext cx="218952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Rectangle 72"/>
          <p:cNvSpPr/>
          <p:nvPr/>
        </p:nvSpPr>
        <p:spPr>
          <a:xfrm>
            <a:off x="208080" y="5274360"/>
            <a:ext cx="205416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+Create(): IProduct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05" name="Isosceles Triangle 74"/>
          <p:cNvSpPr/>
          <p:nvPr/>
        </p:nvSpPr>
        <p:spPr>
          <a:xfrm>
            <a:off x="2538000" y="2850840"/>
            <a:ext cx="178560" cy="170640"/>
          </a:xfrm>
          <a:prstGeom prst="triangle">
            <a:avLst>
              <a:gd name="adj" fmla="val 50000"/>
            </a:avLst>
          </a:prstGeom>
          <a:noFill/>
          <a:ln w="0">
            <a:solidFill>
              <a:srgbClr val="f1c96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Elbow Connector 75"/>
          <p:cNvSpPr/>
          <p:nvPr/>
        </p:nvSpPr>
        <p:spPr>
          <a:xfrm>
            <a:off x="1403280" y="3026520"/>
            <a:ext cx="1222200" cy="12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600"/>
                </a:moveTo>
                <a:lnTo>
                  <a:pt x="0" y="10743"/>
                </a:lnTo>
                <a:lnTo>
                  <a:pt x="21600" y="10743"/>
                </a:lnTo>
                <a:lnTo>
                  <a:pt x="21600" y="0"/>
                </a:lnTo>
              </a:path>
            </a:pathLst>
          </a:custGeom>
          <a:noFill/>
          <a:ln w="0">
            <a:solidFill>
              <a:srgbClr val="efc6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Elbow Connector 76"/>
          <p:cNvSpPr/>
          <p:nvPr/>
        </p:nvSpPr>
        <p:spPr>
          <a:xfrm>
            <a:off x="2626200" y="3026520"/>
            <a:ext cx="1414080" cy="12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0" y="10743"/>
                </a:lnTo>
                <a:lnTo>
                  <a:pt x="21600" y="10743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Rectangle 77"/>
          <p:cNvSpPr/>
          <p:nvPr/>
        </p:nvSpPr>
        <p:spPr>
          <a:xfrm>
            <a:off x="2836080" y="5274360"/>
            <a:ext cx="205416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+Create(): IProduct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roup 12"/>
          <p:cNvGrpSpPr/>
          <p:nvPr/>
        </p:nvGrpSpPr>
        <p:grpSpPr>
          <a:xfrm>
            <a:off x="1183320" y="539640"/>
            <a:ext cx="2811240" cy="2325600"/>
            <a:chOff x="1183320" y="539640"/>
            <a:chExt cx="2811240" cy="2325600"/>
          </a:xfrm>
        </p:grpSpPr>
        <p:sp>
          <p:nvSpPr>
            <p:cNvPr id="810" name="Rectangle 13"/>
            <p:cNvSpPr/>
            <p:nvPr/>
          </p:nvSpPr>
          <p:spPr>
            <a:xfrm>
              <a:off x="1183680" y="567000"/>
              <a:ext cx="2810520" cy="229824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Straight Connector 14"/>
            <p:cNvSpPr/>
            <p:nvPr/>
          </p:nvSpPr>
          <p:spPr>
            <a:xfrm>
              <a:off x="1183320" y="88668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TextBox 15"/>
            <p:cNvSpPr/>
            <p:nvPr/>
          </p:nvSpPr>
          <p:spPr>
            <a:xfrm>
              <a:off x="1229400" y="539640"/>
              <a:ext cx="2703600" cy="6382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IPaymentHandlerFactory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13" name="TextBox 16"/>
            <p:cNvSpPr/>
            <p:nvPr/>
          </p:nvSpPr>
          <p:spPr>
            <a:xfrm>
              <a:off x="1229400" y="214164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+GetBank(): IBank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14" name="Straight Connector 17"/>
            <p:cNvSpPr/>
            <p:nvPr/>
          </p:nvSpPr>
          <p:spPr>
            <a:xfrm>
              <a:off x="1183320" y="214164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5" name="Group 19"/>
          <p:cNvGrpSpPr/>
          <p:nvPr/>
        </p:nvGrpSpPr>
        <p:grpSpPr>
          <a:xfrm>
            <a:off x="7568280" y="539280"/>
            <a:ext cx="2810880" cy="2325600"/>
            <a:chOff x="7568280" y="539280"/>
            <a:chExt cx="2810880" cy="2325600"/>
          </a:xfrm>
        </p:grpSpPr>
        <p:sp>
          <p:nvSpPr>
            <p:cNvPr id="816" name="Rectangle 20"/>
            <p:cNvSpPr/>
            <p:nvPr/>
          </p:nvSpPr>
          <p:spPr>
            <a:xfrm>
              <a:off x="7568280" y="566640"/>
              <a:ext cx="2810520" cy="229824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Straight Connector 21"/>
            <p:cNvSpPr/>
            <p:nvPr/>
          </p:nvSpPr>
          <p:spPr>
            <a:xfrm>
              <a:off x="7568280" y="886680"/>
              <a:ext cx="281088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TextBox 22"/>
            <p:cNvSpPr/>
            <p:nvPr/>
          </p:nvSpPr>
          <p:spPr>
            <a:xfrm>
              <a:off x="7614000" y="53928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IBank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19" name="TextBox 23"/>
            <p:cNvSpPr/>
            <p:nvPr/>
          </p:nvSpPr>
          <p:spPr>
            <a:xfrm>
              <a:off x="7614000" y="214164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+Withdraw()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20" name="Straight Connector 24"/>
            <p:cNvSpPr/>
            <p:nvPr/>
          </p:nvSpPr>
          <p:spPr>
            <a:xfrm>
              <a:off x="7568280" y="2141280"/>
              <a:ext cx="281088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1" name="Group 29"/>
          <p:cNvGrpSpPr/>
          <p:nvPr/>
        </p:nvGrpSpPr>
        <p:grpSpPr>
          <a:xfrm>
            <a:off x="9651240" y="4236840"/>
            <a:ext cx="2189520" cy="1623600"/>
            <a:chOff x="9651240" y="4236840"/>
            <a:chExt cx="2189520" cy="1623600"/>
          </a:xfrm>
        </p:grpSpPr>
        <p:sp>
          <p:nvSpPr>
            <p:cNvPr id="822" name="Rectangle 30"/>
            <p:cNvSpPr/>
            <p:nvPr/>
          </p:nvSpPr>
          <p:spPr>
            <a:xfrm>
              <a:off x="9656640" y="4255920"/>
              <a:ext cx="2183760" cy="160452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Straight Connector 31"/>
            <p:cNvSpPr/>
            <p:nvPr/>
          </p:nvSpPr>
          <p:spPr>
            <a:xfrm>
              <a:off x="9651240" y="4705560"/>
              <a:ext cx="218952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TextBox 32"/>
            <p:cNvSpPr/>
            <p:nvPr/>
          </p:nvSpPr>
          <p:spPr>
            <a:xfrm>
              <a:off x="9702000" y="4236840"/>
              <a:ext cx="209232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BankB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825" name="Straight Connector 80"/>
          <p:cNvSpPr/>
          <p:nvPr/>
        </p:nvSpPr>
        <p:spPr>
          <a:xfrm>
            <a:off x="9651240" y="5149800"/>
            <a:ext cx="218952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Straight Arrow Connector 34"/>
          <p:cNvSpPr/>
          <p:nvPr/>
        </p:nvSpPr>
        <p:spPr>
          <a:xfrm>
            <a:off x="4007160" y="1702440"/>
            <a:ext cx="354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w="19050">
            <a:solidFill>
              <a:srgbClr val="efc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7" name="Group 18"/>
          <p:cNvGrpSpPr/>
          <p:nvPr/>
        </p:nvGrpSpPr>
        <p:grpSpPr>
          <a:xfrm>
            <a:off x="6815880" y="2871720"/>
            <a:ext cx="4107960" cy="1404720"/>
            <a:chOff x="6815880" y="2871720"/>
            <a:chExt cx="4107960" cy="1404720"/>
          </a:xfrm>
        </p:grpSpPr>
        <p:sp>
          <p:nvSpPr>
            <p:cNvPr id="828" name="Isosceles Triangle 35"/>
            <p:cNvSpPr/>
            <p:nvPr/>
          </p:nvSpPr>
          <p:spPr>
            <a:xfrm>
              <a:off x="8884080" y="2871720"/>
              <a:ext cx="178560" cy="1706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Elbow Connector 36"/>
            <p:cNvSpPr/>
            <p:nvPr/>
          </p:nvSpPr>
          <p:spPr>
            <a:xfrm rot="16200000">
              <a:off x="7281720" y="2584800"/>
              <a:ext cx="1225800" cy="2157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fc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Elbow Connector 37"/>
            <p:cNvSpPr/>
            <p:nvPr/>
          </p:nvSpPr>
          <p:spPr>
            <a:xfrm flipH="1" rot="16200000">
              <a:off x="9335880" y="2687760"/>
              <a:ext cx="1225800" cy="1949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fc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1" name="Group 38"/>
          <p:cNvGrpSpPr/>
          <p:nvPr/>
        </p:nvGrpSpPr>
        <p:grpSpPr>
          <a:xfrm>
            <a:off x="5542560" y="4236840"/>
            <a:ext cx="2189520" cy="1623600"/>
            <a:chOff x="5542560" y="4236840"/>
            <a:chExt cx="2189520" cy="1623600"/>
          </a:xfrm>
        </p:grpSpPr>
        <p:sp>
          <p:nvSpPr>
            <p:cNvPr id="832" name="Rectangle 45"/>
            <p:cNvSpPr/>
            <p:nvPr/>
          </p:nvSpPr>
          <p:spPr>
            <a:xfrm>
              <a:off x="5547600" y="4255920"/>
              <a:ext cx="2183760" cy="160452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Straight Connector 47"/>
            <p:cNvSpPr/>
            <p:nvPr/>
          </p:nvSpPr>
          <p:spPr>
            <a:xfrm>
              <a:off x="5542560" y="4705560"/>
              <a:ext cx="218952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TextBox 49"/>
            <p:cNvSpPr/>
            <p:nvPr/>
          </p:nvSpPr>
          <p:spPr>
            <a:xfrm>
              <a:off x="5593320" y="4236840"/>
              <a:ext cx="209232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BankA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835" name="Straight Connector 51"/>
          <p:cNvSpPr/>
          <p:nvPr/>
        </p:nvSpPr>
        <p:spPr>
          <a:xfrm>
            <a:off x="5542560" y="5149800"/>
            <a:ext cx="218952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Rectangle 52"/>
          <p:cNvSpPr/>
          <p:nvPr/>
        </p:nvSpPr>
        <p:spPr>
          <a:xfrm>
            <a:off x="5486400" y="5211360"/>
            <a:ext cx="138204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+Withdraw()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837" name="Group 66"/>
          <p:cNvGrpSpPr/>
          <p:nvPr/>
        </p:nvGrpSpPr>
        <p:grpSpPr>
          <a:xfrm>
            <a:off x="309240" y="4236840"/>
            <a:ext cx="2872080" cy="1623600"/>
            <a:chOff x="309240" y="4236840"/>
            <a:chExt cx="2872080" cy="1623600"/>
          </a:xfrm>
        </p:grpSpPr>
        <p:sp>
          <p:nvSpPr>
            <p:cNvPr id="838" name="Rectangle 67"/>
            <p:cNvSpPr/>
            <p:nvPr/>
          </p:nvSpPr>
          <p:spPr>
            <a:xfrm>
              <a:off x="316080" y="4255920"/>
              <a:ext cx="2864880" cy="160452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Straight Connector 68"/>
            <p:cNvSpPr/>
            <p:nvPr/>
          </p:nvSpPr>
          <p:spPr>
            <a:xfrm>
              <a:off x="309240" y="4705560"/>
              <a:ext cx="287208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TextBox 69"/>
            <p:cNvSpPr/>
            <p:nvPr/>
          </p:nvSpPr>
          <p:spPr>
            <a:xfrm>
              <a:off x="361800" y="4236840"/>
              <a:ext cx="2773440" cy="6382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PaymentHandlerFactory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841" name="Straight Connector 71"/>
          <p:cNvSpPr/>
          <p:nvPr/>
        </p:nvSpPr>
        <p:spPr>
          <a:xfrm>
            <a:off x="316080" y="5058360"/>
            <a:ext cx="2865240" cy="360"/>
          </a:xfrm>
          <a:prstGeom prst="line">
            <a:avLst/>
          </a:prstGeom>
          <a:ln w="19050">
            <a:solidFill>
              <a:srgbClr val="65b4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Rectangle 72"/>
          <p:cNvSpPr/>
          <p:nvPr/>
        </p:nvSpPr>
        <p:spPr>
          <a:xfrm>
            <a:off x="201960" y="5274360"/>
            <a:ext cx="199008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+GetBank(): IBank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Isosceles Triangle 74"/>
          <p:cNvSpPr/>
          <p:nvPr/>
        </p:nvSpPr>
        <p:spPr>
          <a:xfrm>
            <a:off x="2538000" y="2850840"/>
            <a:ext cx="178560" cy="170640"/>
          </a:xfrm>
          <a:prstGeom prst="triangle">
            <a:avLst>
              <a:gd name="adj" fmla="val 50000"/>
            </a:avLst>
          </a:prstGeom>
          <a:noFill/>
          <a:ln w="0">
            <a:solidFill>
              <a:srgbClr val="f1c96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Elbow Connector 75"/>
          <p:cNvSpPr/>
          <p:nvPr/>
        </p:nvSpPr>
        <p:spPr>
          <a:xfrm>
            <a:off x="1744920" y="3026520"/>
            <a:ext cx="880560" cy="12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600"/>
                </a:moveTo>
                <a:lnTo>
                  <a:pt x="0" y="10743"/>
                </a:lnTo>
                <a:lnTo>
                  <a:pt x="21600" y="10743"/>
                </a:lnTo>
                <a:lnTo>
                  <a:pt x="21600" y="0"/>
                </a:lnTo>
              </a:path>
            </a:pathLst>
          </a:custGeom>
          <a:noFill/>
          <a:ln w="0">
            <a:solidFill>
              <a:srgbClr val="efc6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TextBox 53"/>
          <p:cNvSpPr/>
          <p:nvPr/>
        </p:nvSpPr>
        <p:spPr>
          <a:xfrm>
            <a:off x="7614000" y="2436120"/>
            <a:ext cx="2703600" cy="363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f1c96c"/>
                </a:solidFill>
                <a:latin typeface="Calibri"/>
                <a:ea typeface="Calibri"/>
              </a:rPr>
              <a:t>+Deposit()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6" name="Rectangle 54"/>
          <p:cNvSpPr/>
          <p:nvPr/>
        </p:nvSpPr>
        <p:spPr>
          <a:xfrm>
            <a:off x="5490360" y="5443560"/>
            <a:ext cx="119124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+Deposit()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7" name="Rectangle 55"/>
          <p:cNvSpPr/>
          <p:nvPr/>
        </p:nvSpPr>
        <p:spPr>
          <a:xfrm>
            <a:off x="9578520" y="5216040"/>
            <a:ext cx="138204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+Withdraw()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8" name="Rectangle 56"/>
          <p:cNvSpPr/>
          <p:nvPr/>
        </p:nvSpPr>
        <p:spPr>
          <a:xfrm>
            <a:off x="9582480" y="5448600"/>
            <a:ext cx="119124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+Deposit()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Diagram 1"/>
          <p:cNvGrpSpPr/>
          <p:nvPr/>
        </p:nvGrpSpPr>
        <p:grpSpPr>
          <a:xfrm>
            <a:off x="459720" y="641880"/>
            <a:ext cx="11268720" cy="5573160"/>
            <a:chOff x="459720" y="641880"/>
            <a:chExt cx="11268720" cy="5573160"/>
          </a:xfrm>
        </p:grpSpPr>
        <p:grpSp>
          <p:nvGrpSpPr>
            <p:cNvPr id="850" name="Group"/>
            <p:cNvGrpSpPr/>
            <p:nvPr/>
          </p:nvGrpSpPr>
          <p:grpSpPr>
            <a:xfrm>
              <a:off x="459720" y="3578400"/>
              <a:ext cx="11268720" cy="2636640"/>
              <a:chOff x="459720" y="3578400"/>
              <a:chExt cx="11268720" cy="2636640"/>
            </a:xfrm>
          </p:grpSpPr>
          <p:sp>
            <p:nvSpPr>
              <p:cNvPr id="851" name="Rounded Rectangle"/>
              <p:cNvSpPr/>
              <p:nvPr/>
            </p:nvSpPr>
            <p:spPr>
              <a:xfrm>
                <a:off x="459720" y="3578400"/>
                <a:ext cx="11268720" cy="2636640"/>
              </a:xfrm>
              <a:prstGeom prst="roundRect">
                <a:avLst>
                  <a:gd name="adj" fmla="val 10000"/>
                </a:avLst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2" name="Design Patterns"/>
              <p:cNvSpPr/>
              <p:nvPr/>
            </p:nvSpPr>
            <p:spPr>
              <a:xfrm>
                <a:off x="536760" y="4204440"/>
                <a:ext cx="11114280" cy="138564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247680" rIns="247680" tIns="247680" bIns="24768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2701"/>
                  </a:spcBef>
                  <a:buNone/>
                  <a:tabLst>
                    <a:tab algn="l" pos="0"/>
                  </a:tabLst>
                </a:pPr>
                <a:r>
                  <a:rPr b="0" lang="en-US" sz="6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Design Patterns</a:t>
                </a:r>
                <a:endParaRPr b="0" lang="en-US" sz="6500" spc="-1" strike="noStrike">
                  <a:latin typeface="Arial"/>
                </a:endParaRPr>
              </a:p>
            </p:txBody>
          </p:sp>
        </p:grpSp>
        <p:grpSp>
          <p:nvGrpSpPr>
            <p:cNvPr id="853" name="Group"/>
            <p:cNvGrpSpPr/>
            <p:nvPr/>
          </p:nvGrpSpPr>
          <p:grpSpPr>
            <a:xfrm>
              <a:off x="459720" y="642240"/>
              <a:ext cx="3556440" cy="2636640"/>
              <a:chOff x="459720" y="642240"/>
              <a:chExt cx="3556440" cy="2636640"/>
            </a:xfrm>
          </p:grpSpPr>
          <p:sp>
            <p:nvSpPr>
              <p:cNvPr id="854" name="Rounded Rectangle"/>
              <p:cNvSpPr/>
              <p:nvPr/>
            </p:nvSpPr>
            <p:spPr>
              <a:xfrm>
                <a:off x="459720" y="642240"/>
                <a:ext cx="3556440" cy="2636640"/>
              </a:xfrm>
              <a:prstGeom prst="roundRect">
                <a:avLst>
                  <a:gd name="adj" fmla="val 10000"/>
                </a:avLst>
              </a:prstGeom>
              <a:solidFill>
                <a:srgbClr val="64abcd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5" name="Creational Patterns"/>
              <p:cNvSpPr/>
              <p:nvPr/>
            </p:nvSpPr>
            <p:spPr>
              <a:xfrm>
                <a:off x="536760" y="644400"/>
                <a:ext cx="3402000" cy="263268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205920" rIns="205920" tIns="205920" bIns="20592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2200"/>
                  </a:spcBef>
                  <a:buNone/>
                  <a:tabLst>
                    <a:tab algn="l" pos="0"/>
                  </a:tabLst>
                </a:pPr>
                <a:r>
                  <a:rPr b="0" lang="en-US" sz="54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Creational Patterns</a:t>
                </a:r>
                <a:endParaRPr b="0" lang="en-US" sz="5400" spc="-1" strike="noStrike">
                  <a:latin typeface="Arial"/>
                </a:endParaRPr>
              </a:p>
            </p:txBody>
          </p:sp>
        </p:grpSp>
        <p:grpSp>
          <p:nvGrpSpPr>
            <p:cNvPr id="856" name="Group"/>
            <p:cNvGrpSpPr/>
            <p:nvPr/>
          </p:nvGrpSpPr>
          <p:grpSpPr>
            <a:xfrm>
              <a:off x="4325040" y="641880"/>
              <a:ext cx="3556440" cy="2636640"/>
              <a:chOff x="4325040" y="641880"/>
              <a:chExt cx="3556440" cy="2636640"/>
            </a:xfrm>
          </p:grpSpPr>
          <p:sp>
            <p:nvSpPr>
              <p:cNvPr id="857" name="Rounded Rectangle"/>
              <p:cNvSpPr/>
              <p:nvPr/>
            </p:nvSpPr>
            <p:spPr>
              <a:xfrm>
                <a:off x="4325040" y="641880"/>
                <a:ext cx="3556440" cy="2636640"/>
              </a:xfrm>
              <a:prstGeom prst="roundRect">
                <a:avLst>
                  <a:gd name="adj" fmla="val 10000"/>
                </a:avLst>
              </a:prstGeom>
              <a:solidFill>
                <a:srgbClr val="73dc69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8" name="Structural Patterns"/>
              <p:cNvSpPr/>
              <p:nvPr/>
            </p:nvSpPr>
            <p:spPr>
              <a:xfrm>
                <a:off x="4402440" y="644040"/>
                <a:ext cx="3402000" cy="263268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205920" rIns="205920" tIns="205920" bIns="20592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2200"/>
                  </a:spcBef>
                  <a:buNone/>
                  <a:tabLst>
                    <a:tab algn="l" pos="0"/>
                  </a:tabLst>
                </a:pPr>
                <a:r>
                  <a:rPr b="0" lang="en-US" sz="54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Structural Patterns</a:t>
                </a:r>
                <a:endParaRPr b="0" lang="en-US" sz="5400" spc="-1" strike="noStrike">
                  <a:latin typeface="Arial"/>
                </a:endParaRPr>
              </a:p>
            </p:txBody>
          </p:sp>
        </p:grpSp>
        <p:grpSp>
          <p:nvGrpSpPr>
            <p:cNvPr id="859" name="Group"/>
            <p:cNvGrpSpPr/>
            <p:nvPr/>
          </p:nvGrpSpPr>
          <p:grpSpPr>
            <a:xfrm>
              <a:off x="8172000" y="642240"/>
              <a:ext cx="3556440" cy="2636640"/>
              <a:chOff x="8172000" y="642240"/>
              <a:chExt cx="3556440" cy="2636640"/>
            </a:xfrm>
          </p:grpSpPr>
          <p:sp>
            <p:nvSpPr>
              <p:cNvPr id="860" name="Rounded Rectangle"/>
              <p:cNvSpPr/>
              <p:nvPr/>
            </p:nvSpPr>
            <p:spPr>
              <a:xfrm>
                <a:off x="8172000" y="642240"/>
                <a:ext cx="3556440" cy="2636640"/>
              </a:xfrm>
              <a:prstGeom prst="roundRect">
                <a:avLst>
                  <a:gd name="adj" fmla="val 10000"/>
                </a:avLst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1" name="Behavioral Patterns"/>
              <p:cNvSpPr/>
              <p:nvPr/>
            </p:nvSpPr>
            <p:spPr>
              <a:xfrm>
                <a:off x="8249040" y="644400"/>
                <a:ext cx="3402000" cy="263268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205920" rIns="205920" tIns="205920" bIns="20592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2200"/>
                  </a:spcBef>
                  <a:buNone/>
                  <a:tabLst>
                    <a:tab algn="l" pos="0"/>
                  </a:tabLst>
                </a:pPr>
                <a:r>
                  <a:rPr b="0" lang="en-US" sz="54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Behavioral Patterns</a:t>
                </a:r>
                <a:endParaRPr b="0" lang="en-US" sz="54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Diagram 2"/>
          <p:cNvGrpSpPr/>
          <p:nvPr/>
        </p:nvGrpSpPr>
        <p:grpSpPr>
          <a:xfrm>
            <a:off x="154440" y="482040"/>
            <a:ext cx="11879280" cy="5810040"/>
            <a:chOff x="154440" y="482040"/>
            <a:chExt cx="11879280" cy="5810040"/>
          </a:xfrm>
        </p:grpSpPr>
        <p:grpSp>
          <p:nvGrpSpPr>
            <p:cNvPr id="863" name="Group"/>
            <p:cNvGrpSpPr/>
            <p:nvPr/>
          </p:nvGrpSpPr>
          <p:grpSpPr>
            <a:xfrm>
              <a:off x="154440" y="482040"/>
              <a:ext cx="3621240" cy="748080"/>
              <a:chOff x="154440" y="482040"/>
              <a:chExt cx="3621240" cy="748080"/>
            </a:xfrm>
          </p:grpSpPr>
          <p:sp>
            <p:nvSpPr>
              <p:cNvPr id="864" name="Rectangle"/>
              <p:cNvSpPr/>
              <p:nvPr/>
            </p:nvSpPr>
            <p:spPr>
              <a:xfrm>
                <a:off x="154440" y="482040"/>
                <a:ext cx="3621240" cy="748080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rgbClr val="6ab7c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5" name="Creational"/>
              <p:cNvSpPr/>
              <p:nvPr/>
            </p:nvSpPr>
            <p:spPr>
              <a:xfrm>
                <a:off x="233640" y="572760"/>
                <a:ext cx="3462840" cy="56736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105840" rIns="105840" tIns="105840" bIns="10584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1001"/>
                  </a:spcBef>
                  <a:buNone/>
                  <a:tabLst>
                    <a:tab algn="l" pos="0"/>
                  </a:tabLst>
                </a:pPr>
                <a:r>
                  <a:rPr b="1" lang="en-US" sz="26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Creational</a:t>
                </a:r>
                <a:endParaRPr b="0" lang="en-US" sz="2600" spc="-1" strike="noStrike">
                  <a:latin typeface="Arial"/>
                </a:endParaRPr>
              </a:p>
            </p:txBody>
          </p:sp>
        </p:grpSp>
        <p:grpSp>
          <p:nvGrpSpPr>
            <p:cNvPr id="866" name="Group"/>
            <p:cNvGrpSpPr/>
            <p:nvPr/>
          </p:nvGrpSpPr>
          <p:grpSpPr>
            <a:xfrm>
              <a:off x="154440" y="1230840"/>
              <a:ext cx="3621240" cy="5019480"/>
              <a:chOff x="154440" y="1230840"/>
              <a:chExt cx="3621240" cy="5019480"/>
            </a:xfrm>
          </p:grpSpPr>
          <p:sp>
            <p:nvSpPr>
              <p:cNvPr id="867" name="Rectangle"/>
              <p:cNvSpPr/>
              <p:nvPr/>
            </p:nvSpPr>
            <p:spPr>
              <a:xfrm>
                <a:off x="154440" y="1230840"/>
                <a:ext cx="3621240" cy="5019480"/>
              </a:xfrm>
              <a:prstGeom prst="rect">
                <a:avLst/>
              </a:prstGeom>
              <a:solidFill>
                <a:srgbClr val="d3e5e9">
                  <a:alpha val="90000"/>
                </a:srgbClr>
              </a:solidFill>
              <a:ln w="25400">
                <a:solidFill>
                  <a:srgbClr val="d3e5e9">
                    <a:alpha val="90000"/>
                  </a:srgb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8" name="Singleton…"/>
              <p:cNvSpPr/>
              <p:nvPr/>
            </p:nvSpPr>
            <p:spPr>
              <a:xfrm>
                <a:off x="154440" y="1230840"/>
                <a:ext cx="3564360" cy="366372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170640" rIns="170640" tIns="170640" bIns="170640" anchor="t">
                <a:spAutoFit/>
              </a:bodyPr>
              <a:p>
                <a:pPr lvl="1" marL="285840" indent="-285840">
                  <a:lnSpc>
                    <a:spcPct val="90000"/>
                  </a:lnSpc>
                  <a:spcBef>
                    <a:spcPts val="499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3200" spc="-1" strike="sngStrike">
                    <a:solidFill>
                      <a:srgbClr val="000000"/>
                    </a:solidFill>
                    <a:latin typeface="Calibri"/>
                    <a:ea typeface="Calibri"/>
                  </a:rPr>
                  <a:t>Singleton</a:t>
                </a:r>
                <a:endParaRPr b="0" lang="en-US" sz="3200" spc="-1" strike="noStrike">
                  <a:latin typeface="Arial"/>
                </a:endParaRPr>
              </a:p>
              <a:p>
                <a:pPr lvl="1" marL="285840" indent="-285840">
                  <a:lnSpc>
                    <a:spcPct val="90000"/>
                  </a:lnSpc>
                  <a:spcBef>
                    <a:spcPts val="499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3200" spc="-1" strike="sngStrike">
                    <a:solidFill>
                      <a:srgbClr val="000000"/>
                    </a:solidFill>
                    <a:latin typeface="Calibri"/>
                    <a:ea typeface="Calibri"/>
                  </a:rPr>
                  <a:t>Prototype</a:t>
                </a:r>
                <a:endParaRPr b="0" lang="en-US" sz="3200" spc="-1" strike="noStrike">
                  <a:latin typeface="Arial"/>
                </a:endParaRPr>
              </a:p>
              <a:p>
                <a:pPr lvl="1" marL="285840" indent="-285840">
                  <a:lnSpc>
                    <a:spcPct val="90000"/>
                  </a:lnSpc>
                  <a:spcBef>
                    <a:spcPts val="499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3200" spc="-1" strike="sngStrike">
                    <a:solidFill>
                      <a:srgbClr val="000000"/>
                    </a:solidFill>
                    <a:latin typeface="Calibri"/>
                    <a:ea typeface="Calibri"/>
                  </a:rPr>
                  <a:t>Builder</a:t>
                </a:r>
                <a:endParaRPr b="0" lang="en-US" sz="3200" spc="-1" strike="noStrike">
                  <a:latin typeface="Arial"/>
                </a:endParaRPr>
              </a:p>
              <a:p>
                <a:pPr lvl="1" marL="285840" indent="-285840">
                  <a:lnSpc>
                    <a:spcPct val="90000"/>
                  </a:lnSpc>
                  <a:spcBef>
                    <a:spcPts val="499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3200" spc="-1" strike="sngStrike">
                    <a:solidFill>
                      <a:srgbClr val="000000"/>
                    </a:solidFill>
                    <a:latin typeface="Calibri"/>
                    <a:ea typeface="Calibri"/>
                  </a:rPr>
                  <a:t>Factory Method</a:t>
                </a:r>
                <a:endParaRPr b="0" lang="en-US" sz="3200" spc="-1" strike="noStrike">
                  <a:latin typeface="Arial"/>
                </a:endParaRPr>
              </a:p>
              <a:p>
                <a:pPr lvl="1" marL="285840" indent="-285840">
                  <a:lnSpc>
                    <a:spcPct val="90000"/>
                  </a:lnSpc>
                  <a:spcBef>
                    <a:spcPts val="499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3200" spc="-1" strike="sngStrike">
                    <a:solidFill>
                      <a:srgbClr val="000000"/>
                    </a:solidFill>
                    <a:latin typeface="Calibri"/>
                    <a:ea typeface="Calibri"/>
                  </a:rPr>
                  <a:t>Abstract Factory</a:t>
                </a:r>
                <a:endParaRPr b="0" lang="en-US" sz="3200" spc="-1" strike="noStrike">
                  <a:latin typeface="Arial"/>
                </a:endParaRPr>
              </a:p>
            </p:txBody>
          </p:sp>
        </p:grpSp>
        <p:grpSp>
          <p:nvGrpSpPr>
            <p:cNvPr id="869" name="Group"/>
            <p:cNvGrpSpPr/>
            <p:nvPr/>
          </p:nvGrpSpPr>
          <p:grpSpPr>
            <a:xfrm>
              <a:off x="4283640" y="482040"/>
              <a:ext cx="3621240" cy="748080"/>
              <a:chOff x="4283640" y="482040"/>
              <a:chExt cx="3621240" cy="748080"/>
            </a:xfrm>
          </p:grpSpPr>
          <p:sp>
            <p:nvSpPr>
              <p:cNvPr id="870" name="Rectangle"/>
              <p:cNvSpPr/>
              <p:nvPr/>
            </p:nvSpPr>
            <p:spPr>
              <a:xfrm>
                <a:off x="4283640" y="482040"/>
                <a:ext cx="3621240" cy="748080"/>
              </a:xfrm>
              <a:prstGeom prst="rect">
                <a:avLst/>
              </a:prstGeom>
              <a:solidFill>
                <a:srgbClr val="73dc69"/>
              </a:solidFill>
              <a:ln w="25400">
                <a:solidFill>
                  <a:srgbClr val="73dc6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1" name="Structural"/>
              <p:cNvSpPr/>
              <p:nvPr/>
            </p:nvSpPr>
            <p:spPr>
              <a:xfrm>
                <a:off x="4362840" y="572760"/>
                <a:ext cx="3462840" cy="56736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105840" rIns="105840" tIns="105840" bIns="10584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1001"/>
                  </a:spcBef>
                  <a:buNone/>
                  <a:tabLst>
                    <a:tab algn="l" pos="0"/>
                  </a:tabLst>
                </a:pPr>
                <a:r>
                  <a:rPr b="0" lang="en-US" sz="26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Structural </a:t>
                </a:r>
                <a:endParaRPr b="0" lang="en-US" sz="2600" spc="-1" strike="noStrike">
                  <a:latin typeface="Arial"/>
                </a:endParaRPr>
              </a:p>
            </p:txBody>
          </p:sp>
        </p:grpSp>
        <p:grpSp>
          <p:nvGrpSpPr>
            <p:cNvPr id="872" name="Group"/>
            <p:cNvGrpSpPr/>
            <p:nvPr/>
          </p:nvGrpSpPr>
          <p:grpSpPr>
            <a:xfrm>
              <a:off x="4283640" y="1230840"/>
              <a:ext cx="3621240" cy="5019480"/>
              <a:chOff x="4283640" y="1230840"/>
              <a:chExt cx="3621240" cy="5019480"/>
            </a:xfrm>
          </p:grpSpPr>
          <p:sp>
            <p:nvSpPr>
              <p:cNvPr id="873" name="Rectangle"/>
              <p:cNvSpPr/>
              <p:nvPr/>
            </p:nvSpPr>
            <p:spPr>
              <a:xfrm>
                <a:off x="4283640" y="1230840"/>
                <a:ext cx="3621240" cy="5019480"/>
              </a:xfrm>
              <a:prstGeom prst="rect">
                <a:avLst/>
              </a:prstGeom>
              <a:solidFill>
                <a:srgbClr val="d6f2d2">
                  <a:alpha val="90000"/>
                </a:srgbClr>
              </a:solidFill>
              <a:ln w="25400">
                <a:solidFill>
                  <a:srgbClr val="d6f2d2">
                    <a:alpha val="90000"/>
                  </a:srgb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4" name="Proxy…"/>
              <p:cNvSpPr/>
              <p:nvPr/>
            </p:nvSpPr>
            <p:spPr>
              <a:xfrm>
                <a:off x="4283640" y="1230840"/>
                <a:ext cx="3574800" cy="30762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138600" rIns="138600" tIns="138600" bIns="138600" anchor="t">
                <a:spAutoFit/>
              </a:bodyPr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Proxy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Decorator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Adapter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Façade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Flyweight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Composite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Bridge</a:t>
                </a:r>
                <a:endParaRPr b="0" lang="en-US" sz="2600" spc="-1" strike="noStrike">
                  <a:latin typeface="Arial"/>
                </a:endParaRPr>
              </a:p>
            </p:txBody>
          </p:sp>
        </p:grpSp>
        <p:grpSp>
          <p:nvGrpSpPr>
            <p:cNvPr id="875" name="Group"/>
            <p:cNvGrpSpPr/>
            <p:nvPr/>
          </p:nvGrpSpPr>
          <p:grpSpPr>
            <a:xfrm>
              <a:off x="8412480" y="482040"/>
              <a:ext cx="3621240" cy="748080"/>
              <a:chOff x="8412480" y="482040"/>
              <a:chExt cx="3621240" cy="748080"/>
            </a:xfrm>
          </p:grpSpPr>
          <p:sp>
            <p:nvSpPr>
              <p:cNvPr id="876" name="Rectangle"/>
              <p:cNvSpPr/>
              <p:nvPr/>
            </p:nvSpPr>
            <p:spPr>
              <a:xfrm>
                <a:off x="8412480" y="482040"/>
                <a:ext cx="3621240" cy="74808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rgbClr val="f1c96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Behavioral"/>
              <p:cNvSpPr/>
              <p:nvPr/>
            </p:nvSpPr>
            <p:spPr>
              <a:xfrm>
                <a:off x="8491680" y="572760"/>
                <a:ext cx="3462840" cy="56736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105840" rIns="105840" tIns="105840" bIns="10584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1001"/>
                  </a:spcBef>
                  <a:buNone/>
                  <a:tabLst>
                    <a:tab algn="l" pos="0"/>
                  </a:tabLst>
                </a:pPr>
                <a:r>
                  <a:rPr b="0" lang="en-US" sz="26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Behavioral</a:t>
                </a:r>
                <a:endParaRPr b="0" lang="en-US" sz="2600" spc="-1" strike="noStrike">
                  <a:latin typeface="Arial"/>
                </a:endParaRPr>
              </a:p>
            </p:txBody>
          </p:sp>
        </p:grpSp>
        <p:grpSp>
          <p:nvGrpSpPr>
            <p:cNvPr id="878" name="Group"/>
            <p:cNvGrpSpPr/>
            <p:nvPr/>
          </p:nvGrpSpPr>
          <p:grpSpPr>
            <a:xfrm>
              <a:off x="8412480" y="1230840"/>
              <a:ext cx="3621240" cy="5061240"/>
              <a:chOff x="8412480" y="1230840"/>
              <a:chExt cx="3621240" cy="5061240"/>
            </a:xfrm>
          </p:grpSpPr>
          <p:sp>
            <p:nvSpPr>
              <p:cNvPr id="879" name="Rectangle"/>
              <p:cNvSpPr/>
              <p:nvPr/>
            </p:nvSpPr>
            <p:spPr>
              <a:xfrm>
                <a:off x="8412480" y="1230840"/>
                <a:ext cx="3621240" cy="5019480"/>
              </a:xfrm>
              <a:prstGeom prst="rect">
                <a:avLst/>
              </a:prstGeom>
              <a:solidFill>
                <a:srgbClr val="faebd3">
                  <a:alpha val="90000"/>
                </a:srgbClr>
              </a:solidFill>
              <a:ln w="25400">
                <a:solidFill>
                  <a:srgbClr val="faebd3">
                    <a:alpha val="90000"/>
                  </a:srgb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0" name="Visitor…"/>
              <p:cNvSpPr/>
              <p:nvPr/>
            </p:nvSpPr>
            <p:spPr>
              <a:xfrm>
                <a:off x="8412480" y="1230840"/>
                <a:ext cx="3574800" cy="506124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138600" rIns="138600" tIns="138600" bIns="138600" anchor="t">
                <a:spAutoFit/>
              </a:bodyPr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Visitor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Observer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Strategy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Template Method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Command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Iterator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Memento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State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Mediator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Chain of responsibility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Interpreter</a:t>
                </a:r>
                <a:endParaRPr b="0" lang="en-US" sz="26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Rectangle 2"/>
          <p:cNvSpPr/>
          <p:nvPr/>
        </p:nvSpPr>
        <p:spPr>
          <a:xfrm>
            <a:off x="315360" y="889200"/>
            <a:ext cx="485676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Structural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82" name="Rectangle 3"/>
          <p:cNvSpPr/>
          <p:nvPr/>
        </p:nvSpPr>
        <p:spPr>
          <a:xfrm>
            <a:off x="1447920" y="1985040"/>
            <a:ext cx="5497560" cy="3824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Proxy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Decorator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Adapter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Façade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Flyweight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Composite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Bridge Pattern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Rectangle 2"/>
          <p:cNvSpPr/>
          <p:nvPr/>
        </p:nvSpPr>
        <p:spPr>
          <a:xfrm>
            <a:off x="315360" y="889200"/>
            <a:ext cx="485676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Structural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84" name="Rectangle 3"/>
          <p:cNvSpPr/>
          <p:nvPr/>
        </p:nvSpPr>
        <p:spPr>
          <a:xfrm>
            <a:off x="1447920" y="1985040"/>
            <a:ext cx="5497560" cy="3824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Proxy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Decorator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Adapter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Façade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Flyweight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Composite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Bridge Pattern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Rectangle 2"/>
          <p:cNvSpPr/>
          <p:nvPr/>
        </p:nvSpPr>
        <p:spPr>
          <a:xfrm>
            <a:off x="315360" y="889200"/>
            <a:ext cx="485676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Structural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86" name="Rectangle 3"/>
          <p:cNvSpPr/>
          <p:nvPr/>
        </p:nvSpPr>
        <p:spPr>
          <a:xfrm>
            <a:off x="1447920" y="1985040"/>
            <a:ext cx="5497560" cy="623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Proxy Pattern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7" name="Rectangle 4"/>
          <p:cNvSpPr/>
          <p:nvPr/>
        </p:nvSpPr>
        <p:spPr>
          <a:xfrm>
            <a:off x="507600" y="3013560"/>
            <a:ext cx="1090836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Provide a surrogate or placeholder for another object to control access to it.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Rectangle 2"/>
          <p:cNvSpPr/>
          <p:nvPr/>
        </p:nvSpPr>
        <p:spPr>
          <a:xfrm>
            <a:off x="315360" y="889200"/>
            <a:ext cx="485676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Structural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89" name="Rectangle 3"/>
          <p:cNvSpPr/>
          <p:nvPr/>
        </p:nvSpPr>
        <p:spPr>
          <a:xfrm>
            <a:off x="1447920" y="1985040"/>
            <a:ext cx="5497560" cy="623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Proxy Pattern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0" name="Rectangle 1"/>
          <p:cNvSpPr/>
          <p:nvPr/>
        </p:nvSpPr>
        <p:spPr>
          <a:xfrm>
            <a:off x="2487240" y="3475080"/>
            <a:ext cx="681984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7dfa7"/>
                </a:solidFill>
                <a:latin typeface="Calibri"/>
                <a:ea typeface="Calibri"/>
              </a:rPr>
              <a:t>“</a:t>
            </a:r>
            <a:r>
              <a:rPr b="0" lang="en-US" sz="2400" spc="-1" strike="noStrike">
                <a:solidFill>
                  <a:srgbClr val="f7dfa7"/>
                </a:solidFill>
                <a:latin typeface="Calibri"/>
                <a:ea typeface="Calibri"/>
              </a:rPr>
              <a:t>Like a gateway for an object”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1" name="Rectangle 4"/>
          <p:cNvSpPr/>
          <p:nvPr/>
        </p:nvSpPr>
        <p:spPr>
          <a:xfrm>
            <a:off x="507600" y="3013560"/>
            <a:ext cx="1090836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Provide a surrogate or placeholder for another object to control access to it.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92" name="Picture 18" descr="Picture 18"/>
          <p:cNvPicPr/>
          <p:nvPr/>
        </p:nvPicPr>
        <p:blipFill>
          <a:blip r:embed="rId1"/>
          <a:stretch/>
        </p:blipFill>
        <p:spPr>
          <a:xfrm>
            <a:off x="4197240" y="4106160"/>
            <a:ext cx="3398040" cy="259380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2"/>
          <p:cNvSpPr/>
          <p:nvPr/>
        </p:nvSpPr>
        <p:spPr>
          <a:xfrm>
            <a:off x="705600" y="4025520"/>
            <a:ext cx="10776600" cy="699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A class should have one and only one reason to change, meaning that a class should have only one job.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3" name="TextBox 14"/>
          <p:cNvSpPr/>
          <p:nvPr/>
        </p:nvSpPr>
        <p:spPr>
          <a:xfrm>
            <a:off x="1622520" y="874800"/>
            <a:ext cx="495000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Single Responsibility Principle (S.R.P)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44" name="Oval 15"/>
          <p:cNvGrpSpPr/>
          <p:nvPr/>
        </p:nvGrpSpPr>
        <p:grpSpPr>
          <a:xfrm>
            <a:off x="714600" y="724320"/>
            <a:ext cx="798840" cy="762120"/>
            <a:chOff x="714600" y="724320"/>
            <a:chExt cx="798840" cy="762120"/>
          </a:xfrm>
        </p:grpSpPr>
        <p:sp>
          <p:nvSpPr>
            <p:cNvPr id="145" name="Oval"/>
            <p:cNvSpPr/>
            <p:nvPr/>
          </p:nvSpPr>
          <p:spPr>
            <a:xfrm flipH="1">
              <a:off x="714240" y="724320"/>
              <a:ext cx="798840" cy="76212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S"/>
            <p:cNvSpPr/>
            <p:nvPr/>
          </p:nvSpPr>
          <p:spPr>
            <a:xfrm>
              <a:off x="877680" y="878040"/>
              <a:ext cx="473040" cy="45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S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147" name="Rectangle 1"/>
          <p:cNvSpPr/>
          <p:nvPr/>
        </p:nvSpPr>
        <p:spPr>
          <a:xfrm>
            <a:off x="3615840" y="2834280"/>
            <a:ext cx="453204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“</a:t>
            </a: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Do one thing and do it well”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Rectangle 5"/>
          <p:cNvSpPr/>
          <p:nvPr/>
        </p:nvSpPr>
        <p:spPr>
          <a:xfrm>
            <a:off x="502920" y="3341880"/>
            <a:ext cx="1118196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Uncle Bob, “There should never be more than one reason for a class to change”.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roup 14"/>
          <p:cNvGrpSpPr/>
          <p:nvPr/>
        </p:nvGrpSpPr>
        <p:grpSpPr>
          <a:xfrm>
            <a:off x="7223040" y="3649680"/>
            <a:ext cx="2811240" cy="2325600"/>
            <a:chOff x="7223040" y="3649680"/>
            <a:chExt cx="2811240" cy="2325600"/>
          </a:xfrm>
        </p:grpSpPr>
        <p:sp>
          <p:nvSpPr>
            <p:cNvPr id="894" name="Rectangle 5"/>
            <p:cNvSpPr/>
            <p:nvPr/>
          </p:nvSpPr>
          <p:spPr>
            <a:xfrm>
              <a:off x="7223400" y="3677040"/>
              <a:ext cx="2810520" cy="229824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Straight Connector 6"/>
            <p:cNvSpPr/>
            <p:nvPr/>
          </p:nvSpPr>
          <p:spPr>
            <a:xfrm>
              <a:off x="7223040" y="399708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TextBox 7"/>
            <p:cNvSpPr/>
            <p:nvPr/>
          </p:nvSpPr>
          <p:spPr>
            <a:xfrm>
              <a:off x="7269120" y="364968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ConcreteSubject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97" name="Straight Connector 9"/>
            <p:cNvSpPr/>
            <p:nvPr/>
          </p:nvSpPr>
          <p:spPr>
            <a:xfrm>
              <a:off x="7223040" y="525168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8" name="Group 15"/>
          <p:cNvGrpSpPr/>
          <p:nvPr/>
        </p:nvGrpSpPr>
        <p:grpSpPr>
          <a:xfrm>
            <a:off x="4488480" y="388800"/>
            <a:ext cx="2811240" cy="2325960"/>
            <a:chOff x="4488480" y="388800"/>
            <a:chExt cx="2811240" cy="2325960"/>
          </a:xfrm>
        </p:grpSpPr>
        <p:sp>
          <p:nvSpPr>
            <p:cNvPr id="899" name="Rectangle 16"/>
            <p:cNvSpPr/>
            <p:nvPr/>
          </p:nvSpPr>
          <p:spPr>
            <a:xfrm>
              <a:off x="4488840" y="416520"/>
              <a:ext cx="2810520" cy="229824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Straight Connector 17"/>
            <p:cNvSpPr/>
            <p:nvPr/>
          </p:nvSpPr>
          <p:spPr>
            <a:xfrm>
              <a:off x="4488480" y="73620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TextBox 18"/>
            <p:cNvSpPr/>
            <p:nvPr/>
          </p:nvSpPr>
          <p:spPr>
            <a:xfrm>
              <a:off x="4534560" y="38880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Subject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02" name="TextBox 19"/>
            <p:cNvSpPr/>
            <p:nvPr/>
          </p:nvSpPr>
          <p:spPr>
            <a:xfrm>
              <a:off x="4534560" y="199116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+DoSomeWork()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03" name="Straight Connector 20"/>
            <p:cNvSpPr/>
            <p:nvPr/>
          </p:nvSpPr>
          <p:spPr>
            <a:xfrm>
              <a:off x="4488480" y="199080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4" name="Group 22"/>
          <p:cNvGrpSpPr/>
          <p:nvPr/>
        </p:nvGrpSpPr>
        <p:grpSpPr>
          <a:xfrm>
            <a:off x="1672200" y="3622320"/>
            <a:ext cx="2811240" cy="2325600"/>
            <a:chOff x="1672200" y="3622320"/>
            <a:chExt cx="2811240" cy="2325600"/>
          </a:xfrm>
        </p:grpSpPr>
        <p:sp>
          <p:nvSpPr>
            <p:cNvPr id="905" name="Rectangle 23"/>
            <p:cNvSpPr/>
            <p:nvPr/>
          </p:nvSpPr>
          <p:spPr>
            <a:xfrm>
              <a:off x="1672200" y="3649680"/>
              <a:ext cx="2810520" cy="229824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Straight Connector 24"/>
            <p:cNvSpPr/>
            <p:nvPr/>
          </p:nvSpPr>
          <p:spPr>
            <a:xfrm>
              <a:off x="1672200" y="396936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TextBox 25"/>
            <p:cNvSpPr/>
            <p:nvPr/>
          </p:nvSpPr>
          <p:spPr>
            <a:xfrm>
              <a:off x="1717920" y="362232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Proxy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08" name="TextBox 26"/>
            <p:cNvSpPr/>
            <p:nvPr/>
          </p:nvSpPr>
          <p:spPr>
            <a:xfrm>
              <a:off x="1717920" y="5224320"/>
              <a:ext cx="270360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+DoSomeWork()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09" name="Straight Connector 27"/>
            <p:cNvSpPr/>
            <p:nvPr/>
          </p:nvSpPr>
          <p:spPr>
            <a:xfrm>
              <a:off x="1672200" y="5224320"/>
              <a:ext cx="281124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0" name="Isosceles Triangle 29"/>
          <p:cNvSpPr/>
          <p:nvPr/>
        </p:nvSpPr>
        <p:spPr>
          <a:xfrm>
            <a:off x="5785200" y="2796120"/>
            <a:ext cx="178560" cy="170640"/>
          </a:xfrm>
          <a:prstGeom prst="triangle">
            <a:avLst>
              <a:gd name="adj" fmla="val 50000"/>
            </a:avLst>
          </a:prstGeom>
          <a:noFill/>
          <a:ln w="0">
            <a:solidFill>
              <a:srgbClr val="f1c96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Elbow Connector 30"/>
          <p:cNvSpPr/>
          <p:nvPr/>
        </p:nvSpPr>
        <p:spPr>
          <a:xfrm flipH="1" flipV="1" rot="5400000">
            <a:off x="3968640" y="1722960"/>
            <a:ext cx="662040" cy="314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Elbow Connector 31"/>
          <p:cNvSpPr/>
          <p:nvPr/>
        </p:nvSpPr>
        <p:spPr>
          <a:xfrm flipH="1" rot="16200000">
            <a:off x="7135560" y="1706400"/>
            <a:ext cx="686520" cy="320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0510" y="0"/>
                </a:lnTo>
                <a:lnTo>
                  <a:pt x="10510" y="21600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3" name="Group 4"/>
          <p:cNvGrpSpPr/>
          <p:nvPr/>
        </p:nvGrpSpPr>
        <p:grpSpPr>
          <a:xfrm>
            <a:off x="597960" y="620640"/>
            <a:ext cx="2189520" cy="1278360"/>
            <a:chOff x="597960" y="620640"/>
            <a:chExt cx="2189520" cy="1278360"/>
          </a:xfrm>
        </p:grpSpPr>
        <p:sp>
          <p:nvSpPr>
            <p:cNvPr id="914" name="Rectangle 33"/>
            <p:cNvSpPr/>
            <p:nvPr/>
          </p:nvSpPr>
          <p:spPr>
            <a:xfrm>
              <a:off x="603360" y="635760"/>
              <a:ext cx="2183760" cy="1263240"/>
            </a:xfrm>
            <a:prstGeom prst="rect">
              <a:avLst/>
            </a:prstGeom>
            <a:noFill/>
            <a:ln w="25400">
              <a:solidFill>
                <a:srgbClr val="31ba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Straight Connector 34"/>
            <p:cNvSpPr/>
            <p:nvPr/>
          </p:nvSpPr>
          <p:spPr>
            <a:xfrm>
              <a:off x="597960" y="990000"/>
              <a:ext cx="2189520" cy="360"/>
            </a:xfrm>
            <a:prstGeom prst="line">
              <a:avLst/>
            </a:prstGeom>
            <a:ln w="19050">
              <a:solidFill>
                <a:srgbClr val="65b4c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TextBox 35"/>
            <p:cNvSpPr/>
            <p:nvPr/>
          </p:nvSpPr>
          <p:spPr>
            <a:xfrm>
              <a:off x="649080" y="620640"/>
              <a:ext cx="2092320" cy="3639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Client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17" name="TextBox 32"/>
          <p:cNvSpPr/>
          <p:nvPr/>
        </p:nvSpPr>
        <p:spPr>
          <a:xfrm>
            <a:off x="7313400" y="5265000"/>
            <a:ext cx="2703600" cy="363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1c96c"/>
                </a:solidFill>
                <a:latin typeface="Calibri"/>
                <a:ea typeface="Calibri"/>
              </a:rPr>
              <a:t>+DoSomeWork()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Rectangle 2"/>
          <p:cNvSpPr/>
          <p:nvPr/>
        </p:nvSpPr>
        <p:spPr>
          <a:xfrm>
            <a:off x="315360" y="889200"/>
            <a:ext cx="485676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Structural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19" name="Rectangle 3"/>
          <p:cNvSpPr/>
          <p:nvPr/>
        </p:nvSpPr>
        <p:spPr>
          <a:xfrm>
            <a:off x="1447920" y="1985040"/>
            <a:ext cx="5497560" cy="1156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Proxy Pattern (Proxy Types)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0" name="Rectangle 4"/>
          <p:cNvSpPr/>
          <p:nvPr/>
        </p:nvSpPr>
        <p:spPr>
          <a:xfrm>
            <a:off x="2077560" y="3013560"/>
            <a:ext cx="377784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1c96c"/>
              </a:buClr>
              <a:buFont typeface="StarSymbol"/>
              <a:buChar char="✓"/>
            </a:pP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Remote Proxy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1" name="Rectangle 5"/>
          <p:cNvSpPr/>
          <p:nvPr/>
        </p:nvSpPr>
        <p:spPr>
          <a:xfrm>
            <a:off x="2077560" y="3475080"/>
            <a:ext cx="377784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1c96c"/>
              </a:buClr>
              <a:buFont typeface="StarSymbol"/>
              <a:buChar char="✓"/>
            </a:pP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Virtual Proxy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2" name="Rectangle 6"/>
          <p:cNvSpPr/>
          <p:nvPr/>
        </p:nvSpPr>
        <p:spPr>
          <a:xfrm>
            <a:off x="2077560" y="4398480"/>
            <a:ext cx="377784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1c96c"/>
              </a:buClr>
              <a:buFont typeface="StarSymbol"/>
              <a:buChar char="✓"/>
            </a:pP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Smart Reference Proxy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3" name="Rectangle 7"/>
          <p:cNvSpPr/>
          <p:nvPr/>
        </p:nvSpPr>
        <p:spPr>
          <a:xfrm>
            <a:off x="2077560" y="3936960"/>
            <a:ext cx="377784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1c96c"/>
              </a:buClr>
              <a:buFont typeface="StarSymbol"/>
              <a:buChar char="✓"/>
            </a:pP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Protection Proxy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5" dur="indefinite" restart="never" nodeType="tmRoot">
          <p:childTnLst>
            <p:seq>
              <p:cTn id="486" dur="indefinite" nodeType="mainSeq">
                <p:childTnLst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1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5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6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1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5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6"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Rectangle 2"/>
          <p:cNvSpPr/>
          <p:nvPr/>
        </p:nvSpPr>
        <p:spPr>
          <a:xfrm>
            <a:off x="315360" y="889200"/>
            <a:ext cx="485676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Structural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25" name="Rectangle 3"/>
          <p:cNvSpPr/>
          <p:nvPr/>
        </p:nvSpPr>
        <p:spPr>
          <a:xfrm>
            <a:off x="1447920" y="1985040"/>
            <a:ext cx="5497560" cy="3824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Proxy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Decorator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Adapter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Façade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Flyweight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Composite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Bridge Pattern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Rectangle 2"/>
          <p:cNvSpPr/>
          <p:nvPr/>
        </p:nvSpPr>
        <p:spPr>
          <a:xfrm>
            <a:off x="315360" y="889200"/>
            <a:ext cx="485676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Structural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27" name="Rectangle 3"/>
          <p:cNvSpPr/>
          <p:nvPr/>
        </p:nvSpPr>
        <p:spPr>
          <a:xfrm>
            <a:off x="1447920" y="1985040"/>
            <a:ext cx="5497560" cy="3824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Proxy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Decorator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Adapter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Façade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Flyweight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Composite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Bridge Pattern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Rectangle 1"/>
          <p:cNvSpPr/>
          <p:nvPr/>
        </p:nvSpPr>
        <p:spPr>
          <a:xfrm>
            <a:off x="2678040" y="760320"/>
            <a:ext cx="6594840" cy="699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569cd6"/>
                </a:solidFill>
                <a:latin typeface="Consolas"/>
                <a:ea typeface="Consolas"/>
              </a:rPr>
              <a:t>public</a:t>
            </a:r>
            <a:r>
              <a:rPr b="0" lang="en-US" sz="20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2000" spc="-1" strike="noStrike">
                <a:solidFill>
                  <a:srgbClr val="569cd6"/>
                </a:solidFill>
                <a:latin typeface="Consolas"/>
                <a:ea typeface="Consolas"/>
              </a:rPr>
              <a:t>double</a:t>
            </a:r>
            <a:r>
              <a:rPr b="0" lang="en-US" sz="20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2000" spc="-1" strike="noStrike">
                <a:solidFill>
                  <a:srgbClr val="dcdcaa"/>
                </a:solidFill>
                <a:latin typeface="Consolas"/>
                <a:ea typeface="Consolas"/>
              </a:rPr>
              <a:t>CalcSalary</a:t>
            </a:r>
            <a:r>
              <a:rPr b="0" lang="en-US" sz="2000" spc="-1" strike="noStrike">
                <a:solidFill>
                  <a:srgbClr val="d4d4d4"/>
                </a:solidFill>
                <a:latin typeface="Consolas"/>
                <a:ea typeface="Consolas"/>
              </a:rPr>
              <a:t> (</a:t>
            </a:r>
            <a:r>
              <a:rPr b="0" lang="en-US" sz="2000" spc="-1" strike="noStrike">
                <a:solidFill>
                  <a:srgbClr val="4ec9b0"/>
                </a:solidFill>
                <a:latin typeface="Consolas"/>
                <a:ea typeface="Consolas"/>
              </a:rPr>
              <a:t>XmlDocument</a:t>
            </a:r>
            <a:r>
              <a:rPr b="0" lang="en-US" sz="20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2000" spc="-1" strike="noStrike">
                <a:solidFill>
                  <a:srgbClr val="9cdcfe"/>
                </a:solidFill>
                <a:latin typeface="Consolas"/>
                <a:ea typeface="Consolas"/>
              </a:rPr>
              <a:t>empData</a:t>
            </a:r>
            <a:r>
              <a:rPr b="0" lang="en-US" sz="2000" spc="-1" strike="noStrike">
                <a:solidFill>
                  <a:srgbClr val="d4d4d4"/>
                </a:solidFill>
                <a:latin typeface="Consolas"/>
                <a:ea typeface="Consolas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9" name="Rectangle 5"/>
          <p:cNvSpPr/>
          <p:nvPr/>
        </p:nvSpPr>
        <p:spPr>
          <a:xfrm>
            <a:off x="2678040" y="4766040"/>
            <a:ext cx="7564680" cy="394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569cd6"/>
                </a:solidFill>
                <a:latin typeface="Consolas"/>
                <a:ea typeface="Consolas"/>
              </a:rPr>
              <a:t>public</a:t>
            </a:r>
            <a:r>
              <a:rPr b="0" lang="en-US" sz="20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2000" spc="-1" strike="noStrike">
                <a:solidFill>
                  <a:srgbClr val="4ec9b0"/>
                </a:solidFill>
                <a:latin typeface="Consolas"/>
                <a:ea typeface="Consolas"/>
              </a:rPr>
              <a:t> EmpJsonObject </a:t>
            </a:r>
            <a:r>
              <a:rPr b="0" lang="en-US" sz="20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2000" spc="-1" strike="noStrike">
                <a:solidFill>
                  <a:srgbClr val="dcdcaa"/>
                </a:solidFill>
                <a:latin typeface="Consolas"/>
                <a:ea typeface="Consolas"/>
              </a:rPr>
              <a:t>CalcSalary</a:t>
            </a:r>
            <a:r>
              <a:rPr b="0" lang="en-US" sz="2000" spc="-1" strike="noStrike">
                <a:solidFill>
                  <a:srgbClr val="d4d4d4"/>
                </a:solidFill>
                <a:latin typeface="Consolas"/>
                <a:ea typeface="Consolas"/>
              </a:rPr>
              <a:t> (</a:t>
            </a:r>
            <a:r>
              <a:rPr b="0" lang="en-US" sz="2000" spc="-1" strike="noStrike">
                <a:solidFill>
                  <a:srgbClr val="4ec9b0"/>
                </a:solidFill>
                <a:latin typeface="Consolas"/>
                <a:ea typeface="Consolas"/>
              </a:rPr>
              <a:t>int empID</a:t>
            </a:r>
            <a:r>
              <a:rPr b="0" lang="en-US" sz="2000" spc="-1" strike="noStrike">
                <a:solidFill>
                  <a:srgbClr val="d4d4d4"/>
                </a:solidFill>
                <a:latin typeface="Consolas"/>
                <a:ea typeface="Consolas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0" name="Elbow Connector 4"/>
          <p:cNvSpPr/>
          <p:nvPr/>
        </p:nvSpPr>
        <p:spPr>
          <a:xfrm flipH="1" flipV="1" rot="5400000">
            <a:off x="3720240" y="1493640"/>
            <a:ext cx="3605040" cy="293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Rectangle 1"/>
          <p:cNvSpPr/>
          <p:nvPr/>
        </p:nvSpPr>
        <p:spPr>
          <a:xfrm>
            <a:off x="2345400" y="713880"/>
            <a:ext cx="6594840" cy="699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569cd6"/>
                </a:solidFill>
                <a:latin typeface="Consolas"/>
                <a:ea typeface="Consolas"/>
              </a:rPr>
              <a:t>public</a:t>
            </a:r>
            <a:r>
              <a:rPr b="0" lang="en-US" sz="20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2000" spc="-1" strike="noStrike">
                <a:solidFill>
                  <a:srgbClr val="569cd6"/>
                </a:solidFill>
                <a:latin typeface="Consolas"/>
                <a:ea typeface="Consolas"/>
              </a:rPr>
              <a:t>double</a:t>
            </a:r>
            <a:r>
              <a:rPr b="0" lang="en-US" sz="20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2000" spc="-1" strike="noStrike">
                <a:solidFill>
                  <a:srgbClr val="dcdcaa"/>
                </a:solidFill>
                <a:latin typeface="Consolas"/>
                <a:ea typeface="Consolas"/>
              </a:rPr>
              <a:t>CalcSalary</a:t>
            </a:r>
            <a:r>
              <a:rPr b="0" lang="en-US" sz="2000" spc="-1" strike="noStrike">
                <a:solidFill>
                  <a:srgbClr val="d4d4d4"/>
                </a:solidFill>
                <a:latin typeface="Consolas"/>
                <a:ea typeface="Consolas"/>
              </a:rPr>
              <a:t> (</a:t>
            </a:r>
            <a:r>
              <a:rPr b="0" lang="en-US" sz="2000" spc="-1" strike="noStrike">
                <a:solidFill>
                  <a:srgbClr val="4ec9b0"/>
                </a:solidFill>
                <a:latin typeface="Consolas"/>
                <a:ea typeface="Consolas"/>
              </a:rPr>
              <a:t>XDocument</a:t>
            </a:r>
            <a:r>
              <a:rPr b="0" lang="en-US" sz="20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2000" spc="-1" strike="noStrike">
                <a:solidFill>
                  <a:srgbClr val="9cdcfe"/>
                </a:solidFill>
                <a:latin typeface="Consolas"/>
                <a:ea typeface="Consolas"/>
              </a:rPr>
              <a:t>empData</a:t>
            </a:r>
            <a:r>
              <a:rPr b="0" lang="en-US" sz="2000" spc="-1" strike="noStrike">
                <a:solidFill>
                  <a:srgbClr val="d4d4d4"/>
                </a:solidFill>
                <a:latin typeface="Consolas"/>
                <a:ea typeface="Consolas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2" name="Can 4"/>
          <p:cNvSpPr/>
          <p:nvPr/>
        </p:nvSpPr>
        <p:spPr>
          <a:xfrm rot="5400000">
            <a:off x="4836960" y="1168920"/>
            <a:ext cx="856440" cy="336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688"/>
                </a:moveTo>
                <a:cubicBezTo>
                  <a:pt x="21600" y="1068"/>
                  <a:pt x="16765" y="1376"/>
                  <a:pt x="10800" y="1376"/>
                </a:cubicBezTo>
                <a:cubicBezTo>
                  <a:pt x="4835" y="1376"/>
                  <a:pt x="0" y="1068"/>
                  <a:pt x="0" y="688"/>
                </a:cubicBezTo>
                <a:cubicBezTo>
                  <a:pt x="0" y="308"/>
                  <a:pt x="4835" y="0"/>
                  <a:pt x="10800" y="0"/>
                </a:cubicBezTo>
                <a:cubicBezTo>
                  <a:pt x="16765" y="0"/>
                  <a:pt x="21600" y="308"/>
                  <a:pt x="21600" y="688"/>
                </a:cubicBezTo>
                <a:lnTo>
                  <a:pt x="21600" y="20912"/>
                </a:lnTo>
                <a:cubicBezTo>
                  <a:pt x="21600" y="21292"/>
                  <a:pt x="16765" y="21600"/>
                  <a:pt x="10800" y="21600"/>
                </a:cubicBezTo>
                <a:cubicBezTo>
                  <a:pt x="4835" y="21600"/>
                  <a:pt x="0" y="21292"/>
                  <a:pt x="0" y="20912"/>
                </a:cubicBezTo>
                <a:lnTo>
                  <a:pt x="0" y="688"/>
                </a:lnTo>
              </a:path>
            </a:pathLst>
          </a:custGeom>
          <a:noFill/>
          <a:ln w="19050">
            <a:solidFill>
              <a:srgbClr val="6ab7c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Elbow Connector 14"/>
          <p:cNvSpPr/>
          <p:nvPr/>
        </p:nvSpPr>
        <p:spPr>
          <a:xfrm flipV="1" rot="16200000">
            <a:off x="2561760" y="2306880"/>
            <a:ext cx="2605680" cy="369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0188" y="0"/>
                </a:lnTo>
                <a:lnTo>
                  <a:pt x="10188" y="21600"/>
                </a:lnTo>
                <a:lnTo>
                  <a:pt x="21600" y="21600"/>
                </a:lnTo>
                <a:lnTo>
                  <a:pt x="21600" y="12441"/>
                </a:lnTo>
              </a:path>
            </a:pathLst>
          </a:custGeom>
          <a:noFill/>
          <a:ln w="19050">
            <a:solidFill>
              <a:srgbClr val="f1c96c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Elbow Connector 18"/>
          <p:cNvSpPr/>
          <p:nvPr/>
        </p:nvSpPr>
        <p:spPr>
          <a:xfrm flipV="1">
            <a:off x="6945840" y="1239480"/>
            <a:ext cx="415080" cy="160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1c96c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Rectangle 25"/>
          <p:cNvSpPr/>
          <p:nvPr/>
        </p:nvSpPr>
        <p:spPr>
          <a:xfrm>
            <a:off x="3998880" y="2443680"/>
            <a:ext cx="1872720" cy="1184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3dc69"/>
                </a:solidFill>
                <a:latin typeface="Consolas"/>
                <a:ea typeface="Consolas"/>
              </a:rPr>
              <a:t>{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3dc69"/>
                </a:solidFill>
                <a:latin typeface="Consolas"/>
                <a:ea typeface="Consolas"/>
              </a:rPr>
              <a:t> </a:t>
            </a:r>
            <a:r>
              <a:rPr b="0" lang="en-US" sz="1200" spc="-1" strike="noStrike">
                <a:solidFill>
                  <a:srgbClr val="73dc69"/>
                </a:solidFill>
                <a:latin typeface="Consolas"/>
                <a:ea typeface="Consolas"/>
              </a:rPr>
              <a:t>"Name": "Emp name",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3dc69"/>
                </a:solidFill>
                <a:latin typeface="Consolas"/>
                <a:ea typeface="Consolas"/>
              </a:rPr>
              <a:t> </a:t>
            </a:r>
            <a:r>
              <a:rPr b="0" lang="en-US" sz="1200" spc="-1" strike="noStrike">
                <a:solidFill>
                  <a:srgbClr val="73dc69"/>
                </a:solidFill>
                <a:latin typeface="Consolas"/>
                <a:ea typeface="Consolas"/>
              </a:rPr>
              <a:t>"BasicSalary":1000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73dc69"/>
                </a:solidFill>
                <a:latin typeface="Consolas"/>
                <a:ea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36" name="Rectangle 27"/>
          <p:cNvSpPr/>
          <p:nvPr/>
        </p:nvSpPr>
        <p:spPr>
          <a:xfrm>
            <a:off x="7664400" y="1659240"/>
            <a:ext cx="3018240" cy="819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b0f0"/>
                </a:solidFill>
                <a:latin typeface="Consolas"/>
                <a:ea typeface="Consolas"/>
              </a:rPr>
              <a:t>&lt;Employee Name='Emp name'&gt;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b0f0"/>
                </a:solidFill>
                <a:latin typeface="Consolas"/>
                <a:ea typeface="Consolas"/>
              </a:rPr>
              <a:t>  </a:t>
            </a:r>
            <a:r>
              <a:rPr b="0" lang="en-US" sz="1200" spc="-1" strike="noStrike">
                <a:solidFill>
                  <a:srgbClr val="00b0f0"/>
                </a:solidFill>
                <a:latin typeface="Consolas"/>
                <a:ea typeface="Consolas"/>
              </a:rPr>
              <a:t>&lt;BasicSalary&gt;1000&lt;/BasicSalary&gt;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b0f0"/>
                </a:solidFill>
                <a:latin typeface="Consolas"/>
                <a:ea typeface="Consolas"/>
              </a:rPr>
              <a:t>&lt;/Employee&gt;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37" name="Rounded Rectangle 2"/>
          <p:cNvSpPr/>
          <p:nvPr/>
        </p:nvSpPr>
        <p:spPr>
          <a:xfrm>
            <a:off x="3278880" y="2099160"/>
            <a:ext cx="3924720" cy="1501560"/>
          </a:xfrm>
          <a:prstGeom prst="roundRect">
            <a:avLst>
              <a:gd name="adj" fmla="val 16667"/>
            </a:avLst>
          </a:prstGeom>
          <a:noFill/>
          <a:ln w="0">
            <a:solidFill>
              <a:srgbClr val="f4614e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Rectangle 9"/>
          <p:cNvSpPr/>
          <p:nvPr/>
        </p:nvSpPr>
        <p:spPr>
          <a:xfrm>
            <a:off x="2345400" y="5463360"/>
            <a:ext cx="7564680" cy="394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569cd6"/>
                </a:solidFill>
                <a:latin typeface="Consolas"/>
                <a:ea typeface="Consolas"/>
              </a:rPr>
              <a:t>public</a:t>
            </a:r>
            <a:r>
              <a:rPr b="0" lang="en-US" sz="20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2000" spc="-1" strike="noStrike">
                <a:solidFill>
                  <a:srgbClr val="4ec9b0"/>
                </a:solidFill>
                <a:latin typeface="Consolas"/>
                <a:ea typeface="Consolas"/>
              </a:rPr>
              <a:t> EmpJsonObject </a:t>
            </a:r>
            <a:r>
              <a:rPr b="0" lang="en-US" sz="20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2000" spc="-1" strike="noStrike">
                <a:solidFill>
                  <a:srgbClr val="dcdcaa"/>
                </a:solidFill>
                <a:latin typeface="Consolas"/>
                <a:ea typeface="Consolas"/>
              </a:rPr>
              <a:t>CalcSalary</a:t>
            </a:r>
            <a:r>
              <a:rPr b="0" lang="en-US" sz="2000" spc="-1" strike="noStrike">
                <a:solidFill>
                  <a:srgbClr val="d4d4d4"/>
                </a:solidFill>
                <a:latin typeface="Consolas"/>
                <a:ea typeface="Consolas"/>
              </a:rPr>
              <a:t> (</a:t>
            </a:r>
            <a:r>
              <a:rPr b="0" lang="en-US" sz="2000" spc="-1" strike="noStrike">
                <a:solidFill>
                  <a:srgbClr val="4ec9b0"/>
                </a:solidFill>
                <a:latin typeface="Consolas"/>
                <a:ea typeface="Consolas"/>
              </a:rPr>
              <a:t>int empID</a:t>
            </a:r>
            <a:r>
              <a:rPr b="0" lang="en-US" sz="2000" spc="-1" strike="noStrike">
                <a:solidFill>
                  <a:srgbClr val="d4d4d4"/>
                </a:solidFill>
                <a:latin typeface="Consolas"/>
                <a:ea typeface="Consolas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Rectangle 2"/>
          <p:cNvSpPr/>
          <p:nvPr/>
        </p:nvSpPr>
        <p:spPr>
          <a:xfrm>
            <a:off x="315360" y="889200"/>
            <a:ext cx="485676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Structural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40" name="Rectangle 3"/>
          <p:cNvSpPr/>
          <p:nvPr/>
        </p:nvSpPr>
        <p:spPr>
          <a:xfrm>
            <a:off x="1447920" y="1985040"/>
            <a:ext cx="5497560" cy="623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Adapter Pattern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1" name="Rectangle 4"/>
          <p:cNvSpPr/>
          <p:nvPr/>
        </p:nvSpPr>
        <p:spPr>
          <a:xfrm>
            <a:off x="276480" y="3168720"/>
            <a:ext cx="11767320" cy="1186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“ </a:t>
            </a: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Convert the interface of a class into another interface that clients expect. The Adapter pattern lets classes work together that could not otherwise because of incompatible interfaces ”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Rectangle 2"/>
          <p:cNvSpPr/>
          <p:nvPr/>
        </p:nvSpPr>
        <p:spPr>
          <a:xfrm>
            <a:off x="315360" y="889200"/>
            <a:ext cx="485676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Structural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43" name="Rectangle 3"/>
          <p:cNvSpPr/>
          <p:nvPr/>
        </p:nvSpPr>
        <p:spPr>
          <a:xfrm>
            <a:off x="1447920" y="1985040"/>
            <a:ext cx="5497560" cy="3824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Proxy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Decorator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Adapter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Façade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Flyweight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Composite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Bridge Pattern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Rectangle 2"/>
          <p:cNvSpPr/>
          <p:nvPr/>
        </p:nvSpPr>
        <p:spPr>
          <a:xfrm>
            <a:off x="315360" y="889200"/>
            <a:ext cx="485676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Structural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45" name="Rectangle 3"/>
          <p:cNvSpPr/>
          <p:nvPr/>
        </p:nvSpPr>
        <p:spPr>
          <a:xfrm>
            <a:off x="1447920" y="1985040"/>
            <a:ext cx="5497560" cy="3824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Proxy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Decorator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Adapter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Façade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Flyweight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Composite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Bridge Pattern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6" name="Picture 4" descr="Picture 4"/>
          <p:cNvPicPr/>
          <p:nvPr/>
        </p:nvPicPr>
        <p:blipFill>
          <a:blip r:embed="rId1"/>
          <a:stretch/>
        </p:blipFill>
        <p:spPr>
          <a:xfrm>
            <a:off x="1965960" y="2487240"/>
            <a:ext cx="1289880" cy="1289880"/>
          </a:xfrm>
          <a:prstGeom prst="rect">
            <a:avLst/>
          </a:prstGeom>
          <a:ln w="12700">
            <a:noFill/>
          </a:ln>
        </p:spPr>
      </p:pic>
      <p:pic>
        <p:nvPicPr>
          <p:cNvPr id="947" name="Picture 5" descr="Picture 5"/>
          <p:cNvPicPr/>
          <p:nvPr/>
        </p:nvPicPr>
        <p:blipFill>
          <a:blip r:embed="rId2"/>
          <a:stretch/>
        </p:blipFill>
        <p:spPr>
          <a:xfrm>
            <a:off x="5208120" y="2634840"/>
            <a:ext cx="1141920" cy="1141920"/>
          </a:xfrm>
          <a:prstGeom prst="rect">
            <a:avLst/>
          </a:prstGeom>
          <a:ln w="12700">
            <a:noFill/>
          </a:ln>
        </p:spPr>
      </p:pic>
      <p:pic>
        <p:nvPicPr>
          <p:cNvPr id="948" name="Picture 6" descr="Picture 6"/>
          <p:cNvPicPr/>
          <p:nvPr/>
        </p:nvPicPr>
        <p:blipFill>
          <a:blip r:embed="rId3"/>
          <a:stretch/>
        </p:blipFill>
        <p:spPr>
          <a:xfrm>
            <a:off x="8827200" y="557280"/>
            <a:ext cx="1207440" cy="1207440"/>
          </a:xfrm>
          <a:prstGeom prst="rect">
            <a:avLst/>
          </a:prstGeom>
          <a:ln w="12700">
            <a:noFill/>
          </a:ln>
        </p:spPr>
      </p:pic>
      <p:pic>
        <p:nvPicPr>
          <p:cNvPr id="949" name="Picture 7" descr="Picture 7"/>
          <p:cNvPicPr/>
          <p:nvPr/>
        </p:nvPicPr>
        <p:blipFill>
          <a:blip r:embed="rId4"/>
          <a:stretch/>
        </p:blipFill>
        <p:spPr>
          <a:xfrm>
            <a:off x="8728200" y="4664520"/>
            <a:ext cx="1405080" cy="1405080"/>
          </a:xfrm>
          <a:prstGeom prst="rect">
            <a:avLst/>
          </a:prstGeom>
          <a:ln w="12700">
            <a:noFill/>
          </a:ln>
        </p:spPr>
      </p:pic>
      <p:pic>
        <p:nvPicPr>
          <p:cNvPr id="950" name="Picture 9" descr="Picture 9"/>
          <p:cNvPicPr/>
          <p:nvPr/>
        </p:nvPicPr>
        <p:blipFill>
          <a:blip r:embed="rId5"/>
          <a:stretch/>
        </p:blipFill>
        <p:spPr>
          <a:xfrm>
            <a:off x="8864280" y="2727000"/>
            <a:ext cx="1133640" cy="1133640"/>
          </a:xfrm>
          <a:prstGeom prst="rect">
            <a:avLst/>
          </a:prstGeom>
          <a:ln w="12700">
            <a:noFill/>
          </a:ln>
        </p:spPr>
      </p:pic>
      <p:sp>
        <p:nvSpPr>
          <p:cNvPr id="951" name="Oval 10"/>
          <p:cNvSpPr/>
          <p:nvPr/>
        </p:nvSpPr>
        <p:spPr>
          <a:xfrm>
            <a:off x="4847400" y="2355120"/>
            <a:ext cx="1844640" cy="1800360"/>
          </a:xfrm>
          <a:prstGeom prst="ellipse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Oval 11"/>
          <p:cNvSpPr/>
          <p:nvPr/>
        </p:nvSpPr>
        <p:spPr>
          <a:xfrm>
            <a:off x="8508600" y="321480"/>
            <a:ext cx="1844640" cy="1800360"/>
          </a:xfrm>
          <a:prstGeom prst="ellipse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Oval 12"/>
          <p:cNvSpPr/>
          <p:nvPr/>
        </p:nvSpPr>
        <p:spPr>
          <a:xfrm>
            <a:off x="8508600" y="2359080"/>
            <a:ext cx="1844640" cy="1800360"/>
          </a:xfrm>
          <a:prstGeom prst="ellipse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Oval 13"/>
          <p:cNvSpPr/>
          <p:nvPr/>
        </p:nvSpPr>
        <p:spPr>
          <a:xfrm>
            <a:off x="8508600" y="4496400"/>
            <a:ext cx="1844640" cy="1800360"/>
          </a:xfrm>
          <a:prstGeom prst="ellipse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Straight Arrow Connector 15"/>
          <p:cNvSpPr/>
          <p:nvPr/>
        </p:nvSpPr>
        <p:spPr>
          <a:xfrm flipV="1">
            <a:off x="3088800" y="3195720"/>
            <a:ext cx="1590840" cy="10440"/>
          </a:xfrm>
          <a:prstGeom prst="line">
            <a:avLst/>
          </a:prstGeom>
          <a:ln w="28575">
            <a:solidFill>
              <a:srgbClr val="65b4c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Straight Arrow Connector 16"/>
          <p:cNvSpPr/>
          <p:nvPr/>
        </p:nvSpPr>
        <p:spPr>
          <a:xfrm>
            <a:off x="5770080" y="3255840"/>
            <a:ext cx="36604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Straight Arrow Connector 17"/>
          <p:cNvSpPr/>
          <p:nvPr/>
        </p:nvSpPr>
        <p:spPr>
          <a:xfrm flipV="1">
            <a:off x="5770080" y="1220400"/>
            <a:ext cx="3660480" cy="20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Straight Arrow Connector 20"/>
          <p:cNvSpPr/>
          <p:nvPr/>
        </p:nvSpPr>
        <p:spPr>
          <a:xfrm>
            <a:off x="5770080" y="3255840"/>
            <a:ext cx="3660480" cy="214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"/>
          <p:cNvSpPr/>
          <p:nvPr/>
        </p:nvSpPr>
        <p:spPr>
          <a:xfrm>
            <a:off x="1196640" y="355320"/>
            <a:ext cx="495000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Single Responsibility Principle (S.R.P)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50" name="Oval 15"/>
          <p:cNvGrpSpPr/>
          <p:nvPr/>
        </p:nvGrpSpPr>
        <p:grpSpPr>
          <a:xfrm>
            <a:off x="288720" y="204840"/>
            <a:ext cx="798840" cy="762120"/>
            <a:chOff x="288720" y="204840"/>
            <a:chExt cx="798840" cy="762120"/>
          </a:xfrm>
        </p:grpSpPr>
        <p:sp>
          <p:nvSpPr>
            <p:cNvPr id="151" name="Oval"/>
            <p:cNvSpPr/>
            <p:nvPr/>
          </p:nvSpPr>
          <p:spPr>
            <a:xfrm flipH="1">
              <a:off x="288360" y="204840"/>
              <a:ext cx="798840" cy="76212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S"/>
            <p:cNvSpPr/>
            <p:nvPr/>
          </p:nvSpPr>
          <p:spPr>
            <a:xfrm>
              <a:off x="451800" y="358560"/>
              <a:ext cx="473040" cy="45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S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153" name="Rectangle 5"/>
          <p:cNvSpPr/>
          <p:nvPr/>
        </p:nvSpPr>
        <p:spPr>
          <a:xfrm>
            <a:off x="7066800" y="967320"/>
            <a:ext cx="4694760" cy="5204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public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class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PaymentProcessor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00"/>
                </a:solidFill>
                <a:latin typeface="Consolas"/>
                <a:ea typeface="Consola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public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Charge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decimal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amount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6a9955"/>
                </a:solidFill>
                <a:latin typeface="Consolas"/>
                <a:ea typeface="Consolas"/>
              </a:rPr>
              <a:t>//initialize bank data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6a9955"/>
                </a:solidFill>
                <a:latin typeface="Consolas"/>
                <a:ea typeface="Consolas"/>
              </a:rPr>
              <a:t>//send request to the bank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public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string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CreateReport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6a9955"/>
                </a:solidFill>
                <a:latin typeface="Consolas"/>
                <a:ea typeface="Consolas"/>
              </a:rPr>
              <a:t>//format a report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c586c0"/>
                </a:solidFill>
                <a:latin typeface="Consolas"/>
                <a:ea typeface="Consolas"/>
              </a:rPr>
              <a:t>return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string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Empty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public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PrintReport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</a:t>
            </a:r>
            <a:r>
              <a:rPr b="0" lang="en-US" sz="1400" spc="-1" strike="noStrike">
                <a:solidFill>
                  <a:srgbClr val="6a9955"/>
                </a:solidFill>
                <a:latin typeface="Consolas"/>
                <a:ea typeface="Consolas"/>
              </a:rPr>
              <a:t>//send a printing command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public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SavePayment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6a9955"/>
                </a:solidFill>
                <a:latin typeface="Consolas"/>
                <a:ea typeface="Consolas"/>
              </a:rPr>
              <a:t>//saving to DB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00"/>
                </a:solidFill>
                <a:latin typeface="Consolas"/>
                <a:ea typeface="Consola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Rectangle 8"/>
          <p:cNvSpPr/>
          <p:nvPr/>
        </p:nvSpPr>
        <p:spPr>
          <a:xfrm>
            <a:off x="7263360" y="1413000"/>
            <a:ext cx="3688200" cy="1142280"/>
          </a:xfrm>
          <a:prstGeom prst="rect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Rectangle 17"/>
          <p:cNvSpPr/>
          <p:nvPr/>
        </p:nvSpPr>
        <p:spPr>
          <a:xfrm>
            <a:off x="7263360" y="2719080"/>
            <a:ext cx="3688200" cy="1125000"/>
          </a:xfrm>
          <a:prstGeom prst="rect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Rectangle 18"/>
          <p:cNvSpPr/>
          <p:nvPr/>
        </p:nvSpPr>
        <p:spPr>
          <a:xfrm>
            <a:off x="7263360" y="3986640"/>
            <a:ext cx="3688200" cy="927360"/>
          </a:xfrm>
          <a:prstGeom prst="rect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Rectangle 19"/>
          <p:cNvSpPr/>
          <p:nvPr/>
        </p:nvSpPr>
        <p:spPr>
          <a:xfrm>
            <a:off x="7263360" y="5020200"/>
            <a:ext cx="3688200" cy="974520"/>
          </a:xfrm>
          <a:prstGeom prst="rect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Rectangle 22"/>
          <p:cNvSpPr/>
          <p:nvPr/>
        </p:nvSpPr>
        <p:spPr>
          <a:xfrm>
            <a:off x="6906960" y="893520"/>
            <a:ext cx="4366800" cy="5433840"/>
          </a:xfrm>
          <a:prstGeom prst="rect">
            <a:avLst/>
          </a:prstGeom>
          <a:noFill/>
          <a:ln w="0">
            <a:solidFill>
              <a:srgbClr val="29648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" dur="indefinite" restart="never" nodeType="tmRoot">
          <p:childTnLst>
            <p:seq>
              <p:cTn id="45" dur="indefinite" nodeType="mainSeq">
                <p:childTnLst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" name="Picture 4" descr="Picture 4"/>
          <p:cNvPicPr/>
          <p:nvPr/>
        </p:nvPicPr>
        <p:blipFill>
          <a:blip r:embed="rId1"/>
          <a:stretch/>
        </p:blipFill>
        <p:spPr>
          <a:xfrm>
            <a:off x="1965960" y="2487240"/>
            <a:ext cx="1289880" cy="1289880"/>
          </a:xfrm>
          <a:prstGeom prst="rect">
            <a:avLst/>
          </a:prstGeom>
          <a:ln w="12700">
            <a:noFill/>
          </a:ln>
        </p:spPr>
      </p:pic>
      <p:pic>
        <p:nvPicPr>
          <p:cNvPr id="960" name="Picture 5" descr="Picture 5"/>
          <p:cNvPicPr/>
          <p:nvPr/>
        </p:nvPicPr>
        <p:blipFill>
          <a:blip r:embed="rId2"/>
          <a:stretch/>
        </p:blipFill>
        <p:spPr>
          <a:xfrm>
            <a:off x="5208120" y="2634840"/>
            <a:ext cx="1141920" cy="1141920"/>
          </a:xfrm>
          <a:prstGeom prst="rect">
            <a:avLst/>
          </a:prstGeom>
          <a:ln w="12700">
            <a:noFill/>
          </a:ln>
        </p:spPr>
      </p:pic>
      <p:pic>
        <p:nvPicPr>
          <p:cNvPr id="961" name="Picture 6" descr="Picture 6"/>
          <p:cNvPicPr/>
          <p:nvPr/>
        </p:nvPicPr>
        <p:blipFill>
          <a:blip r:embed="rId3"/>
          <a:stretch/>
        </p:blipFill>
        <p:spPr>
          <a:xfrm>
            <a:off x="8827200" y="557280"/>
            <a:ext cx="1207440" cy="1207440"/>
          </a:xfrm>
          <a:prstGeom prst="rect">
            <a:avLst/>
          </a:prstGeom>
          <a:ln w="12700">
            <a:noFill/>
          </a:ln>
        </p:spPr>
      </p:pic>
      <p:pic>
        <p:nvPicPr>
          <p:cNvPr id="962" name="Picture 7" descr="Picture 7"/>
          <p:cNvPicPr/>
          <p:nvPr/>
        </p:nvPicPr>
        <p:blipFill>
          <a:blip r:embed="rId4"/>
          <a:stretch/>
        </p:blipFill>
        <p:spPr>
          <a:xfrm>
            <a:off x="8728200" y="4664520"/>
            <a:ext cx="1405080" cy="1405080"/>
          </a:xfrm>
          <a:prstGeom prst="rect">
            <a:avLst/>
          </a:prstGeom>
          <a:ln w="12700">
            <a:noFill/>
          </a:ln>
        </p:spPr>
      </p:pic>
      <p:pic>
        <p:nvPicPr>
          <p:cNvPr id="963" name="Picture 9" descr="Picture 9"/>
          <p:cNvPicPr/>
          <p:nvPr/>
        </p:nvPicPr>
        <p:blipFill>
          <a:blip r:embed="rId5"/>
          <a:stretch/>
        </p:blipFill>
        <p:spPr>
          <a:xfrm>
            <a:off x="8864280" y="2727000"/>
            <a:ext cx="1133640" cy="1133640"/>
          </a:xfrm>
          <a:prstGeom prst="rect">
            <a:avLst/>
          </a:prstGeom>
          <a:ln w="12700">
            <a:noFill/>
          </a:ln>
        </p:spPr>
      </p:pic>
      <p:sp>
        <p:nvSpPr>
          <p:cNvPr id="964" name="Oval 10"/>
          <p:cNvSpPr/>
          <p:nvPr/>
        </p:nvSpPr>
        <p:spPr>
          <a:xfrm>
            <a:off x="4847400" y="2355120"/>
            <a:ext cx="1844640" cy="1800360"/>
          </a:xfrm>
          <a:prstGeom prst="ellipse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Oval 11"/>
          <p:cNvSpPr/>
          <p:nvPr/>
        </p:nvSpPr>
        <p:spPr>
          <a:xfrm>
            <a:off x="8508600" y="321480"/>
            <a:ext cx="1844640" cy="1800360"/>
          </a:xfrm>
          <a:prstGeom prst="ellipse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Oval 12"/>
          <p:cNvSpPr/>
          <p:nvPr/>
        </p:nvSpPr>
        <p:spPr>
          <a:xfrm>
            <a:off x="8508600" y="2359080"/>
            <a:ext cx="1844640" cy="1800360"/>
          </a:xfrm>
          <a:prstGeom prst="ellipse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Oval 13"/>
          <p:cNvSpPr/>
          <p:nvPr/>
        </p:nvSpPr>
        <p:spPr>
          <a:xfrm>
            <a:off x="8508600" y="4496400"/>
            <a:ext cx="1844640" cy="1800360"/>
          </a:xfrm>
          <a:prstGeom prst="ellipse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Straight Arrow Connector 15"/>
          <p:cNvSpPr/>
          <p:nvPr/>
        </p:nvSpPr>
        <p:spPr>
          <a:xfrm flipV="1">
            <a:off x="3088800" y="3195720"/>
            <a:ext cx="1590840" cy="10440"/>
          </a:xfrm>
          <a:prstGeom prst="line">
            <a:avLst/>
          </a:prstGeom>
          <a:ln w="28575">
            <a:solidFill>
              <a:srgbClr val="65b4c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Straight Arrow Connector 16"/>
          <p:cNvSpPr/>
          <p:nvPr/>
        </p:nvSpPr>
        <p:spPr>
          <a:xfrm>
            <a:off x="5770080" y="3255840"/>
            <a:ext cx="36604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Straight Arrow Connector 17"/>
          <p:cNvSpPr/>
          <p:nvPr/>
        </p:nvSpPr>
        <p:spPr>
          <a:xfrm flipV="1">
            <a:off x="5770080" y="1220400"/>
            <a:ext cx="3660480" cy="20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Straight Arrow Connector 20"/>
          <p:cNvSpPr/>
          <p:nvPr/>
        </p:nvSpPr>
        <p:spPr>
          <a:xfrm>
            <a:off x="5770080" y="3255840"/>
            <a:ext cx="3660480" cy="214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7" dur="indefinite" restart="never" nodeType="tmRoot">
          <p:childTnLst>
            <p:seq>
              <p:cTn id="508" dur="indefinite" nodeType="mainSeq">
                <p:childTnLst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nodeType="clickEffect" fill="hold" presetClass="exit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 additive="repl">
                                        <p:cTn id="512" dur="500" fill="hold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8788 0.009263 E">
                                      <p:cBhvr>
                                        <p:cTn id="517" dur="2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2000"/>
                            </p:stCondLst>
                            <p:childTnLst>
                              <p:par>
                                <p:cTn id="519" nodeType="afterEffect" fill="hold" presetClass="exit" presetID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Oval 11"/>
          <p:cNvSpPr/>
          <p:nvPr/>
        </p:nvSpPr>
        <p:spPr>
          <a:xfrm>
            <a:off x="8642520" y="150120"/>
            <a:ext cx="1151640" cy="1138680"/>
          </a:xfrm>
          <a:prstGeom prst="ellipse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TextBox 1"/>
          <p:cNvSpPr/>
          <p:nvPr/>
        </p:nvSpPr>
        <p:spPr>
          <a:xfrm>
            <a:off x="8138160" y="386640"/>
            <a:ext cx="2142000" cy="576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Stock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Availability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4" name="TextBox 18"/>
          <p:cNvSpPr/>
          <p:nvPr/>
        </p:nvSpPr>
        <p:spPr>
          <a:xfrm>
            <a:off x="8017560" y="1707480"/>
            <a:ext cx="2383200" cy="576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Place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Order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5" name="TextBox 19"/>
          <p:cNvSpPr/>
          <p:nvPr/>
        </p:nvSpPr>
        <p:spPr>
          <a:xfrm>
            <a:off x="8017560" y="2977200"/>
            <a:ext cx="2383200" cy="576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Create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Invoice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6" name="Oval 24"/>
          <p:cNvSpPr/>
          <p:nvPr/>
        </p:nvSpPr>
        <p:spPr>
          <a:xfrm>
            <a:off x="8633520" y="1407960"/>
            <a:ext cx="1151640" cy="1138680"/>
          </a:xfrm>
          <a:prstGeom prst="ellipse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Oval 25"/>
          <p:cNvSpPr/>
          <p:nvPr/>
        </p:nvSpPr>
        <p:spPr>
          <a:xfrm>
            <a:off x="8633520" y="2683800"/>
            <a:ext cx="1151640" cy="1138680"/>
          </a:xfrm>
          <a:prstGeom prst="ellipse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Oval 26"/>
          <p:cNvSpPr/>
          <p:nvPr/>
        </p:nvSpPr>
        <p:spPr>
          <a:xfrm>
            <a:off x="8642520" y="4033440"/>
            <a:ext cx="1151640" cy="1138680"/>
          </a:xfrm>
          <a:prstGeom prst="ellipse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Oval 27"/>
          <p:cNvSpPr/>
          <p:nvPr/>
        </p:nvSpPr>
        <p:spPr>
          <a:xfrm>
            <a:off x="8647200" y="5413680"/>
            <a:ext cx="1151640" cy="1138680"/>
          </a:xfrm>
          <a:prstGeom prst="ellipse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TextBox 40"/>
          <p:cNvSpPr/>
          <p:nvPr/>
        </p:nvSpPr>
        <p:spPr>
          <a:xfrm>
            <a:off x="8039880" y="4327200"/>
            <a:ext cx="2383200" cy="576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Payment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Processing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1" name="TextBox 41"/>
          <p:cNvSpPr/>
          <p:nvPr/>
        </p:nvSpPr>
        <p:spPr>
          <a:xfrm>
            <a:off x="8017560" y="5690880"/>
            <a:ext cx="2383200" cy="576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Send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SMS/Email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2" name="TextBox 42"/>
          <p:cNvSpPr/>
          <p:nvPr/>
        </p:nvSpPr>
        <p:spPr>
          <a:xfrm>
            <a:off x="1347480" y="2268360"/>
            <a:ext cx="2383200" cy="1186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dd9c3"/>
                </a:solidFill>
                <a:latin typeface="Calibri"/>
                <a:ea typeface="Calibri"/>
              </a:rPr>
              <a:t>Online Shopping System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3" name="Rounded Rectangle 3"/>
          <p:cNvSpPr/>
          <p:nvPr/>
        </p:nvSpPr>
        <p:spPr>
          <a:xfrm>
            <a:off x="877320" y="678960"/>
            <a:ext cx="3351960" cy="5511600"/>
          </a:xfrm>
          <a:prstGeom prst="roundRect">
            <a:avLst>
              <a:gd name="adj" fmla="val 16667"/>
            </a:avLst>
          </a:prstGeom>
          <a:noFill/>
          <a:ln w="0">
            <a:solidFill>
              <a:srgbClr val="296480"/>
            </a:solidFill>
            <a:prstDash val="lgDashDot"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Straight Connector 7"/>
          <p:cNvSpPr/>
          <p:nvPr/>
        </p:nvSpPr>
        <p:spPr>
          <a:xfrm flipV="1">
            <a:off x="4230000" y="719640"/>
            <a:ext cx="4412520" cy="2715120"/>
          </a:xfrm>
          <a:prstGeom prst="line">
            <a:avLst/>
          </a:prstGeom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Straight Connector 31"/>
          <p:cNvSpPr/>
          <p:nvPr/>
        </p:nvSpPr>
        <p:spPr>
          <a:xfrm flipV="1">
            <a:off x="2553840" y="1976040"/>
            <a:ext cx="6654960" cy="145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Straight Connector 34"/>
          <p:cNvSpPr/>
          <p:nvPr/>
        </p:nvSpPr>
        <p:spPr>
          <a:xfrm flipV="1">
            <a:off x="2553840" y="3252240"/>
            <a:ext cx="6654960" cy="18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Straight Connector 37"/>
          <p:cNvSpPr/>
          <p:nvPr/>
        </p:nvSpPr>
        <p:spPr>
          <a:xfrm>
            <a:off x="4230000" y="3434760"/>
            <a:ext cx="4412520" cy="1153800"/>
          </a:xfrm>
          <a:prstGeom prst="line">
            <a:avLst/>
          </a:prstGeom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Straight Connector 43"/>
          <p:cNvSpPr/>
          <p:nvPr/>
        </p:nvSpPr>
        <p:spPr>
          <a:xfrm>
            <a:off x="4230000" y="3434760"/>
            <a:ext cx="4412520" cy="2503440"/>
          </a:xfrm>
          <a:prstGeom prst="line">
            <a:avLst/>
          </a:prstGeom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pic>
        <p:nvPicPr>
          <p:cNvPr id="989" name="Picture 44" descr="Picture 44"/>
          <p:cNvPicPr/>
          <p:nvPr/>
        </p:nvPicPr>
        <p:blipFill>
          <a:blip r:embed="rId1"/>
          <a:stretch/>
        </p:blipFill>
        <p:spPr>
          <a:xfrm>
            <a:off x="1850760" y="4209120"/>
            <a:ext cx="1405080" cy="140508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1" dur="indefinite" restart="never" nodeType="tmRoot">
          <p:childTnLst>
            <p:seq>
              <p:cTn id="522" dur="indefinite" nodeType="mainSeq">
                <p:childTnLst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6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7"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500"/>
                            </p:stCondLst>
                            <p:childTnLst>
                              <p:par>
                                <p:cTn id="529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1"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5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6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500"/>
                            </p:stCondLst>
                            <p:childTnLst>
                              <p:par>
                                <p:cTn id="538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9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0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4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5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500"/>
                            </p:stCondLst>
                            <p:childTnLst>
                              <p:par>
                                <p:cTn id="547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8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9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3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4"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500"/>
                            </p:stCondLst>
                            <p:childTnLst>
                              <p:par>
                                <p:cTn id="556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7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8"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2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3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500"/>
                            </p:stCondLst>
                            <p:childTnLst>
                              <p:par>
                                <p:cTn id="565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6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7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1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2"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500"/>
                            </p:stCondLst>
                            <p:childTnLst>
                              <p:par>
                                <p:cTn id="574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5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6"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000"/>
                            </p:stCondLst>
                            <p:childTnLst>
                              <p:par>
                                <p:cTn id="578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9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0"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1500"/>
                            </p:stCondLst>
                            <p:childTnLst>
                              <p:par>
                                <p:cTn id="582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3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4"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00"/>
                            </p:stCondLst>
                            <p:childTnLst>
                              <p:par>
                                <p:cTn id="586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7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8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Oval 11"/>
          <p:cNvSpPr/>
          <p:nvPr/>
        </p:nvSpPr>
        <p:spPr>
          <a:xfrm>
            <a:off x="9122760" y="150120"/>
            <a:ext cx="1151640" cy="1138680"/>
          </a:xfrm>
          <a:prstGeom prst="ellipse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TextBox 1"/>
          <p:cNvSpPr/>
          <p:nvPr/>
        </p:nvSpPr>
        <p:spPr>
          <a:xfrm>
            <a:off x="8618400" y="386640"/>
            <a:ext cx="2142000" cy="576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Stock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Availability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2" name="TextBox 18"/>
          <p:cNvSpPr/>
          <p:nvPr/>
        </p:nvSpPr>
        <p:spPr>
          <a:xfrm>
            <a:off x="8498160" y="1707480"/>
            <a:ext cx="2383200" cy="576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Place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Order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3" name="TextBox 19"/>
          <p:cNvSpPr/>
          <p:nvPr/>
        </p:nvSpPr>
        <p:spPr>
          <a:xfrm>
            <a:off x="8498160" y="3049200"/>
            <a:ext cx="2383200" cy="576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Create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Invoice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4" name="Oval 24"/>
          <p:cNvSpPr/>
          <p:nvPr/>
        </p:nvSpPr>
        <p:spPr>
          <a:xfrm>
            <a:off x="9113760" y="1407960"/>
            <a:ext cx="1151640" cy="1138680"/>
          </a:xfrm>
          <a:prstGeom prst="ellipse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Oval 25"/>
          <p:cNvSpPr/>
          <p:nvPr/>
        </p:nvSpPr>
        <p:spPr>
          <a:xfrm>
            <a:off x="9113760" y="2766960"/>
            <a:ext cx="1151640" cy="1138680"/>
          </a:xfrm>
          <a:prstGeom prst="ellipse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Oval 26"/>
          <p:cNvSpPr/>
          <p:nvPr/>
        </p:nvSpPr>
        <p:spPr>
          <a:xfrm>
            <a:off x="9122760" y="4074480"/>
            <a:ext cx="1151640" cy="1138680"/>
          </a:xfrm>
          <a:prstGeom prst="ellipse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Oval 27"/>
          <p:cNvSpPr/>
          <p:nvPr/>
        </p:nvSpPr>
        <p:spPr>
          <a:xfrm>
            <a:off x="9113760" y="5400360"/>
            <a:ext cx="1151640" cy="1138680"/>
          </a:xfrm>
          <a:prstGeom prst="ellipse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TextBox 40"/>
          <p:cNvSpPr/>
          <p:nvPr/>
        </p:nvSpPr>
        <p:spPr>
          <a:xfrm>
            <a:off x="8520120" y="4327200"/>
            <a:ext cx="2383200" cy="576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Payment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Processing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9" name="TextBox 41"/>
          <p:cNvSpPr/>
          <p:nvPr/>
        </p:nvSpPr>
        <p:spPr>
          <a:xfrm>
            <a:off x="8498160" y="5690880"/>
            <a:ext cx="2383200" cy="576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Send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1c96c"/>
                </a:solidFill>
                <a:latin typeface="Calibri"/>
                <a:ea typeface="Calibri"/>
              </a:rPr>
              <a:t>SMS/Email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0" name="TextBox 42"/>
          <p:cNvSpPr/>
          <p:nvPr/>
        </p:nvSpPr>
        <p:spPr>
          <a:xfrm>
            <a:off x="1353240" y="2281320"/>
            <a:ext cx="2383200" cy="1186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dd9c3"/>
                </a:solidFill>
                <a:latin typeface="Calibri"/>
                <a:ea typeface="Calibri"/>
              </a:rPr>
              <a:t>Online Shopping System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1" name="Rounded Rectangle 3"/>
          <p:cNvSpPr/>
          <p:nvPr/>
        </p:nvSpPr>
        <p:spPr>
          <a:xfrm>
            <a:off x="883440" y="691920"/>
            <a:ext cx="3351960" cy="5511600"/>
          </a:xfrm>
          <a:prstGeom prst="roundRect">
            <a:avLst>
              <a:gd name="adj" fmla="val 16667"/>
            </a:avLst>
          </a:prstGeom>
          <a:noFill/>
          <a:ln w="0">
            <a:solidFill>
              <a:srgbClr val="296480"/>
            </a:solidFill>
            <a:prstDash val="lgDashDot"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Straight Connector 7"/>
          <p:cNvSpPr/>
          <p:nvPr/>
        </p:nvSpPr>
        <p:spPr>
          <a:xfrm flipV="1">
            <a:off x="6710040" y="678600"/>
            <a:ext cx="2412720" cy="2769120"/>
          </a:xfrm>
          <a:prstGeom prst="line">
            <a:avLst/>
          </a:prstGeom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Straight Connector 31"/>
          <p:cNvSpPr/>
          <p:nvPr/>
        </p:nvSpPr>
        <p:spPr>
          <a:xfrm flipV="1">
            <a:off x="5787720" y="1976040"/>
            <a:ext cx="3901680" cy="146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Straight Connector 34"/>
          <p:cNvSpPr/>
          <p:nvPr/>
        </p:nvSpPr>
        <p:spPr>
          <a:xfrm>
            <a:off x="5787720" y="3448080"/>
            <a:ext cx="3911040" cy="119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Straight Connector 37"/>
          <p:cNvSpPr/>
          <p:nvPr/>
        </p:nvSpPr>
        <p:spPr>
          <a:xfrm flipV="1">
            <a:off x="5787720" y="3336120"/>
            <a:ext cx="3901680" cy="11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Straight Connector 43"/>
          <p:cNvSpPr/>
          <p:nvPr/>
        </p:nvSpPr>
        <p:spPr>
          <a:xfrm>
            <a:off x="6710040" y="3447720"/>
            <a:ext cx="2586240" cy="2132640"/>
          </a:xfrm>
          <a:prstGeom prst="line">
            <a:avLst/>
          </a:prstGeom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pic>
        <p:nvPicPr>
          <p:cNvPr id="1007" name="Picture 44" descr="Picture 44"/>
          <p:cNvPicPr/>
          <p:nvPr/>
        </p:nvPicPr>
        <p:blipFill>
          <a:blip r:embed="rId1"/>
          <a:stretch/>
        </p:blipFill>
        <p:spPr>
          <a:xfrm>
            <a:off x="1856880" y="4222080"/>
            <a:ext cx="1405080" cy="1405080"/>
          </a:xfrm>
          <a:prstGeom prst="rect">
            <a:avLst/>
          </a:prstGeom>
          <a:ln w="12700">
            <a:noFill/>
          </a:ln>
        </p:spPr>
      </p:pic>
      <p:sp>
        <p:nvSpPr>
          <p:cNvPr id="1008" name="Oval 20"/>
          <p:cNvSpPr/>
          <p:nvPr/>
        </p:nvSpPr>
        <p:spPr>
          <a:xfrm>
            <a:off x="4865040" y="2547360"/>
            <a:ext cx="1844640" cy="1800360"/>
          </a:xfrm>
          <a:prstGeom prst="ellipse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Straight Connector 38"/>
          <p:cNvSpPr/>
          <p:nvPr/>
        </p:nvSpPr>
        <p:spPr>
          <a:xfrm>
            <a:off x="2559960" y="3448080"/>
            <a:ext cx="322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Rectangle 39"/>
          <p:cNvSpPr/>
          <p:nvPr/>
        </p:nvSpPr>
        <p:spPr>
          <a:xfrm>
            <a:off x="5049360" y="3075480"/>
            <a:ext cx="147636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6ab7c2"/>
                </a:solidFill>
                <a:latin typeface="Calibri"/>
                <a:ea typeface="Calibri"/>
              </a:rPr>
              <a:t>Purchase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6ab7c2"/>
                </a:solidFill>
                <a:latin typeface="Calibri"/>
                <a:ea typeface="Calibri"/>
              </a:rPr>
              <a:t>Order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Rectangle 2"/>
          <p:cNvSpPr/>
          <p:nvPr/>
        </p:nvSpPr>
        <p:spPr>
          <a:xfrm>
            <a:off x="315360" y="889200"/>
            <a:ext cx="485676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Structural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2" name="Rectangle 3"/>
          <p:cNvSpPr/>
          <p:nvPr/>
        </p:nvSpPr>
        <p:spPr>
          <a:xfrm>
            <a:off x="1447920" y="1985040"/>
            <a:ext cx="5497560" cy="623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Façade Pattern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3" name="Rectangle 4"/>
          <p:cNvSpPr/>
          <p:nvPr/>
        </p:nvSpPr>
        <p:spPr>
          <a:xfrm>
            <a:off x="276480" y="3168720"/>
            <a:ext cx="1176732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“</a:t>
            </a: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Provide a unified interface to a set of interfaces in a subsystem. Facade defines a  higher-level interface that makes the subsystem easier to use. ”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Rectangle 2"/>
          <p:cNvSpPr/>
          <p:nvPr/>
        </p:nvSpPr>
        <p:spPr>
          <a:xfrm>
            <a:off x="315360" y="889200"/>
            <a:ext cx="485676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Structural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5" name="Rectangle 3"/>
          <p:cNvSpPr/>
          <p:nvPr/>
        </p:nvSpPr>
        <p:spPr>
          <a:xfrm>
            <a:off x="1447920" y="1985040"/>
            <a:ext cx="5497560" cy="3824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Proxy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Decorator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Adapter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Façade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Flyweight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Composite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Bridge Pattern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Rectangle 2"/>
          <p:cNvSpPr/>
          <p:nvPr/>
        </p:nvSpPr>
        <p:spPr>
          <a:xfrm>
            <a:off x="315360" y="889200"/>
            <a:ext cx="485676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Structural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7" name="Rectangle 3"/>
          <p:cNvSpPr/>
          <p:nvPr/>
        </p:nvSpPr>
        <p:spPr>
          <a:xfrm>
            <a:off x="1447920" y="1985040"/>
            <a:ext cx="5497560" cy="3824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Proxy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Decorator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Adapter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Façade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Flyweight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Composite Pattern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ts val="4201"/>
              </a:lnSpc>
              <a:buClr>
                <a:srgbClr val="2e2f3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e2f33"/>
                </a:solidFill>
                <a:latin typeface="Calibri"/>
                <a:ea typeface="Calibri"/>
              </a:rPr>
              <a:t>Bridge Pattern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Rectangle 2"/>
          <p:cNvSpPr/>
          <p:nvPr/>
        </p:nvSpPr>
        <p:spPr>
          <a:xfrm>
            <a:off x="315360" y="889200"/>
            <a:ext cx="485676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Structural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9" name="Rectangle 3"/>
          <p:cNvSpPr/>
          <p:nvPr/>
        </p:nvSpPr>
        <p:spPr>
          <a:xfrm>
            <a:off x="1447920" y="1985040"/>
            <a:ext cx="5497560" cy="623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Flyweight Pattern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0" name="Rectangle 4"/>
          <p:cNvSpPr/>
          <p:nvPr/>
        </p:nvSpPr>
        <p:spPr>
          <a:xfrm>
            <a:off x="276480" y="3168720"/>
            <a:ext cx="1176732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“</a:t>
            </a: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Use sharing to support large numbers of fine-grained objects efficiently”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Can 1"/>
          <p:cNvSpPr/>
          <p:nvPr/>
        </p:nvSpPr>
        <p:spPr>
          <a:xfrm>
            <a:off x="9559800" y="1450080"/>
            <a:ext cx="1680120" cy="19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2275"/>
                </a:moveTo>
                <a:cubicBezTo>
                  <a:pt x="21600" y="3531"/>
                  <a:pt x="16765" y="4550"/>
                  <a:pt x="10800" y="4550"/>
                </a:cubicBezTo>
                <a:cubicBezTo>
                  <a:pt x="4835" y="4550"/>
                  <a:pt x="0" y="3531"/>
                  <a:pt x="0" y="2275"/>
                </a:cubicBezTo>
                <a:cubicBezTo>
                  <a:pt x="0" y="1019"/>
                  <a:pt x="4835" y="0"/>
                  <a:pt x="10800" y="0"/>
                </a:cubicBezTo>
                <a:cubicBezTo>
                  <a:pt x="16765" y="0"/>
                  <a:pt x="21600" y="1019"/>
                  <a:pt x="21600" y="2275"/>
                </a:cubicBezTo>
                <a:lnTo>
                  <a:pt x="21600" y="19325"/>
                </a:lnTo>
                <a:cubicBezTo>
                  <a:pt x="21600" y="20581"/>
                  <a:pt x="16765" y="21600"/>
                  <a:pt x="10800" y="21600"/>
                </a:cubicBezTo>
                <a:cubicBezTo>
                  <a:pt x="4835" y="21600"/>
                  <a:pt x="0" y="20581"/>
                  <a:pt x="0" y="19325"/>
                </a:cubicBezTo>
                <a:lnTo>
                  <a:pt x="0" y="2275"/>
                </a:lnTo>
              </a:path>
            </a:pathLst>
          </a:custGeom>
          <a:noFill/>
          <a:ln w="0">
            <a:solidFill>
              <a:srgbClr val="f1c96c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22" name="Rounded Rectangle 4"/>
          <p:cNvGrpSpPr/>
          <p:nvPr/>
        </p:nvGrpSpPr>
        <p:grpSpPr>
          <a:xfrm>
            <a:off x="1154520" y="3364200"/>
            <a:ext cx="2160720" cy="1380240"/>
            <a:chOff x="1154520" y="3364200"/>
            <a:chExt cx="2160720" cy="1380240"/>
          </a:xfrm>
        </p:grpSpPr>
        <p:sp>
          <p:nvSpPr>
            <p:cNvPr id="1023" name="Rounded Rectangle"/>
            <p:cNvSpPr/>
            <p:nvPr/>
          </p:nvSpPr>
          <p:spPr>
            <a:xfrm>
              <a:off x="1154520" y="3364200"/>
              <a:ext cx="2160720" cy="1380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reateObject"/>
            <p:cNvSpPr/>
            <p:nvPr/>
          </p:nvSpPr>
          <p:spPr>
            <a:xfrm>
              <a:off x="1272600" y="3644280"/>
              <a:ext cx="1924920" cy="820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6ab7c2"/>
                  </a:solidFill>
                  <a:latin typeface="Calibri"/>
                  <a:ea typeface="Calibri"/>
                </a:rPr>
                <a:t>CreateObject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1025" name="Elbow Connector 6"/>
          <p:cNvSpPr/>
          <p:nvPr/>
        </p:nvSpPr>
        <p:spPr>
          <a:xfrm>
            <a:off x="3319920" y="2447280"/>
            <a:ext cx="6233760" cy="160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600"/>
                </a:moveTo>
                <a:lnTo>
                  <a:pt x="10802" y="21600"/>
                </a:lnTo>
                <a:lnTo>
                  <a:pt x="10802" y="0"/>
                </a:lnTo>
                <a:lnTo>
                  <a:pt x="21600" y="0"/>
                </a:lnTo>
              </a:path>
            </a:pathLst>
          </a:custGeom>
          <a:noFill/>
          <a:ln w="0">
            <a:solidFill>
              <a:srgbClr val="6ab7c2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Rounded Rectangle 4"/>
          <p:cNvGrpSpPr/>
          <p:nvPr/>
        </p:nvGrpSpPr>
        <p:grpSpPr>
          <a:xfrm>
            <a:off x="674640" y="2902680"/>
            <a:ext cx="2751840" cy="1380240"/>
            <a:chOff x="674640" y="2902680"/>
            <a:chExt cx="2751840" cy="1380240"/>
          </a:xfrm>
        </p:grpSpPr>
        <p:sp>
          <p:nvSpPr>
            <p:cNvPr id="1027" name="Rounded Rectangle"/>
            <p:cNvSpPr/>
            <p:nvPr/>
          </p:nvSpPr>
          <p:spPr>
            <a:xfrm>
              <a:off x="674640" y="2902680"/>
              <a:ext cx="2751840" cy="1380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1c96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reate DiscountCalculator"/>
            <p:cNvSpPr/>
            <p:nvPr/>
          </p:nvSpPr>
          <p:spPr>
            <a:xfrm>
              <a:off x="792720" y="2999520"/>
              <a:ext cx="2516040" cy="11865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6ab7c2"/>
                  </a:solidFill>
                  <a:latin typeface="Calibri"/>
                  <a:ea typeface="Calibri"/>
                </a:rPr>
                <a:t>Create DiscountCalculator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1029" name="Rounded Rectangle 2"/>
          <p:cNvSpPr/>
          <p:nvPr/>
        </p:nvSpPr>
        <p:spPr>
          <a:xfrm>
            <a:off x="8367480" y="658080"/>
            <a:ext cx="1607760" cy="1945800"/>
          </a:xfrm>
          <a:prstGeom prst="roundRect">
            <a:avLst>
              <a:gd name="adj" fmla="val 4607"/>
            </a:avLst>
          </a:prstGeom>
          <a:noFill/>
          <a:ln w="0">
            <a:solidFill>
              <a:srgbClr val="f4614e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Rectangle 3"/>
          <p:cNvSpPr/>
          <p:nvPr/>
        </p:nvSpPr>
        <p:spPr>
          <a:xfrm>
            <a:off x="7601400" y="258120"/>
            <a:ext cx="3140640" cy="394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6ab7c2"/>
                </a:solidFill>
                <a:latin typeface="Calibri"/>
                <a:ea typeface="Calibri"/>
              </a:rPr>
              <a:t>List(DiscountCalculator)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1" name="Elbow Connector 7"/>
          <p:cNvSpPr/>
          <p:nvPr/>
        </p:nvSpPr>
        <p:spPr>
          <a:xfrm>
            <a:off x="2049840" y="1630800"/>
            <a:ext cx="6311160" cy="12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0">
            <a:solidFill>
              <a:srgbClr val="65b4c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Rounded Rectangle 12"/>
          <p:cNvSpPr/>
          <p:nvPr/>
        </p:nvSpPr>
        <p:spPr>
          <a:xfrm>
            <a:off x="8367480" y="4412520"/>
            <a:ext cx="1607760" cy="1945800"/>
          </a:xfrm>
          <a:prstGeom prst="roundRect">
            <a:avLst>
              <a:gd name="adj" fmla="val 4607"/>
            </a:avLst>
          </a:prstGeom>
          <a:noFill/>
          <a:ln w="0">
            <a:solidFill>
              <a:srgbClr val="f4614e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Rectangle 15"/>
          <p:cNvSpPr/>
          <p:nvPr/>
        </p:nvSpPr>
        <p:spPr>
          <a:xfrm>
            <a:off x="3680640" y="4848480"/>
            <a:ext cx="341640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9d9d9"/>
                </a:solidFill>
                <a:latin typeface="Calibri"/>
                <a:ea typeface="Calibri"/>
              </a:rPr>
              <a:t>If object not in my list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4" name="Straight Connector 19"/>
          <p:cNvSpPr/>
          <p:nvPr/>
        </p:nvSpPr>
        <p:spPr>
          <a:xfrm>
            <a:off x="8367480" y="969480"/>
            <a:ext cx="1608120" cy="360"/>
          </a:xfrm>
          <a:prstGeom prst="line">
            <a:avLst/>
          </a:prstGeom>
          <a:ln w="0">
            <a:solidFill>
              <a:srgbClr val="f25c48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Straight Connector 20"/>
          <p:cNvSpPr/>
          <p:nvPr/>
        </p:nvSpPr>
        <p:spPr>
          <a:xfrm>
            <a:off x="8367480" y="1288440"/>
            <a:ext cx="1608120" cy="360"/>
          </a:xfrm>
          <a:prstGeom prst="line">
            <a:avLst/>
          </a:prstGeom>
          <a:ln w="0">
            <a:solidFill>
              <a:srgbClr val="f25c48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Elbow Connector 21"/>
          <p:cNvSpPr/>
          <p:nvPr/>
        </p:nvSpPr>
        <p:spPr>
          <a:xfrm>
            <a:off x="2049840" y="4287600"/>
            <a:ext cx="6311160" cy="109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0">
            <a:solidFill>
              <a:srgbClr val="65b4c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Rectangle 28"/>
          <p:cNvSpPr/>
          <p:nvPr/>
        </p:nvSpPr>
        <p:spPr>
          <a:xfrm>
            <a:off x="3195000" y="1114200"/>
            <a:ext cx="455184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9d9d9"/>
                </a:solidFill>
                <a:latin typeface="Calibri"/>
                <a:ea typeface="Calibri"/>
              </a:rPr>
              <a:t>If object in my list, get object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8" name="Rectangle 29"/>
          <p:cNvSpPr/>
          <p:nvPr/>
        </p:nvSpPr>
        <p:spPr>
          <a:xfrm>
            <a:off x="8447040" y="4970520"/>
            <a:ext cx="1449000" cy="819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d9d9d9"/>
                </a:solidFill>
                <a:latin typeface="Calibri"/>
                <a:ea typeface="Calibri"/>
              </a:rPr>
              <a:t>Get from DB</a:t>
            </a:r>
            <a:br>
              <a:rPr sz="1600"/>
            </a:br>
            <a:r>
              <a:rPr b="0" lang="en-US" sz="1600" spc="-1" strike="noStrike">
                <a:solidFill>
                  <a:srgbClr val="d9d9d9"/>
                </a:solidFill>
                <a:latin typeface="Calibri"/>
                <a:ea typeface="Calibri"/>
              </a:rPr>
              <a:t>Add to list</a:t>
            </a:r>
            <a:br>
              <a:rPr sz="1600"/>
            </a:br>
            <a:r>
              <a:rPr b="0" lang="en-US" sz="1600" spc="-1" strike="noStrike">
                <a:solidFill>
                  <a:srgbClr val="d9d9d9"/>
                </a:solidFill>
                <a:latin typeface="Calibri"/>
                <a:ea typeface="Calibri"/>
              </a:rPr>
              <a:t>Return object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Title 1"/>
          <p:cNvSpPr/>
          <p:nvPr/>
        </p:nvSpPr>
        <p:spPr>
          <a:xfrm>
            <a:off x="604080" y="3019320"/>
            <a:ext cx="476604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 </a:t>
            </a:r>
            <a:r>
              <a:rPr b="0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[ Mohammed Reda 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40" name="Cube 264"/>
          <p:cNvSpPr/>
          <p:nvPr/>
        </p:nvSpPr>
        <p:spPr>
          <a:xfrm>
            <a:off x="9552960" y="199584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Cube 265"/>
          <p:cNvSpPr/>
          <p:nvPr/>
        </p:nvSpPr>
        <p:spPr>
          <a:xfrm>
            <a:off x="9264240" y="296424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Cube 266"/>
          <p:cNvSpPr/>
          <p:nvPr/>
        </p:nvSpPr>
        <p:spPr>
          <a:xfrm>
            <a:off x="8975520" y="393264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Cube 267"/>
          <p:cNvSpPr/>
          <p:nvPr/>
        </p:nvSpPr>
        <p:spPr>
          <a:xfrm>
            <a:off x="8334000" y="393264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be 268"/>
          <p:cNvSpPr/>
          <p:nvPr/>
        </p:nvSpPr>
        <p:spPr>
          <a:xfrm>
            <a:off x="9906120" y="363852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be 270"/>
          <p:cNvSpPr/>
          <p:nvPr/>
        </p:nvSpPr>
        <p:spPr>
          <a:xfrm>
            <a:off x="10547640" y="363852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be 271"/>
          <p:cNvSpPr/>
          <p:nvPr/>
        </p:nvSpPr>
        <p:spPr>
          <a:xfrm>
            <a:off x="7403400" y="420948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Rectangle 10"/>
          <p:cNvSpPr/>
          <p:nvPr/>
        </p:nvSpPr>
        <p:spPr>
          <a:xfrm>
            <a:off x="-46080" y="2248200"/>
            <a:ext cx="7863480" cy="638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31bad9"/>
                </a:solidFill>
                <a:latin typeface="Calibri"/>
                <a:ea typeface="Calibri"/>
              </a:rPr>
              <a:t>Modern Software Design Patterns 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4"/>
          <p:cNvSpPr/>
          <p:nvPr/>
        </p:nvSpPr>
        <p:spPr>
          <a:xfrm>
            <a:off x="1196640" y="355320"/>
            <a:ext cx="495000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Single Responsibility Principle (S.R.P)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60" name="Oval 15"/>
          <p:cNvGrpSpPr/>
          <p:nvPr/>
        </p:nvGrpSpPr>
        <p:grpSpPr>
          <a:xfrm>
            <a:off x="288720" y="204840"/>
            <a:ext cx="798840" cy="762120"/>
            <a:chOff x="288720" y="204840"/>
            <a:chExt cx="798840" cy="762120"/>
          </a:xfrm>
        </p:grpSpPr>
        <p:sp>
          <p:nvSpPr>
            <p:cNvPr id="161" name="Oval"/>
            <p:cNvSpPr/>
            <p:nvPr/>
          </p:nvSpPr>
          <p:spPr>
            <a:xfrm flipH="1">
              <a:off x="288360" y="204840"/>
              <a:ext cx="798840" cy="76212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S"/>
            <p:cNvSpPr/>
            <p:nvPr/>
          </p:nvSpPr>
          <p:spPr>
            <a:xfrm>
              <a:off x="451800" y="358560"/>
              <a:ext cx="473040" cy="45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S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163" name="Rectangle 5"/>
          <p:cNvSpPr/>
          <p:nvPr/>
        </p:nvSpPr>
        <p:spPr>
          <a:xfrm>
            <a:off x="7066800" y="967320"/>
            <a:ext cx="4694760" cy="5204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public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class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PaymentProcessor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00"/>
                </a:solidFill>
                <a:latin typeface="Consolas"/>
                <a:ea typeface="Consola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public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Charge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decimal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amount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6a9955"/>
                </a:solidFill>
                <a:latin typeface="Consolas"/>
                <a:ea typeface="Consolas"/>
              </a:rPr>
              <a:t>//initialize bank data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6a9955"/>
                </a:solidFill>
                <a:latin typeface="Consolas"/>
                <a:ea typeface="Consolas"/>
              </a:rPr>
              <a:t>//send request to the bank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public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string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CreateReport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6a9955"/>
                </a:solidFill>
                <a:latin typeface="Consolas"/>
                <a:ea typeface="Consolas"/>
              </a:rPr>
              <a:t>//create and format a report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c586c0"/>
                </a:solidFill>
                <a:latin typeface="Consolas"/>
                <a:ea typeface="Consolas"/>
              </a:rPr>
              <a:t>return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string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Empty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public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PrintReport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</a:t>
            </a:r>
            <a:r>
              <a:rPr b="0" lang="en-US" sz="1400" spc="-1" strike="noStrike">
                <a:solidFill>
                  <a:srgbClr val="6a9955"/>
                </a:solidFill>
                <a:latin typeface="Consolas"/>
                <a:ea typeface="Consolas"/>
              </a:rPr>
              <a:t>//send a printing command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public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SavePayment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6a9955"/>
                </a:solidFill>
                <a:latin typeface="Consolas"/>
                <a:ea typeface="Consolas"/>
              </a:rPr>
              <a:t>//saving to DB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00"/>
                </a:solidFill>
                <a:latin typeface="Consolas"/>
                <a:ea typeface="Consola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Rectangle 8"/>
          <p:cNvSpPr/>
          <p:nvPr/>
        </p:nvSpPr>
        <p:spPr>
          <a:xfrm>
            <a:off x="7263360" y="1413000"/>
            <a:ext cx="3688200" cy="1142280"/>
          </a:xfrm>
          <a:prstGeom prst="rect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Rectangle 17"/>
          <p:cNvSpPr/>
          <p:nvPr/>
        </p:nvSpPr>
        <p:spPr>
          <a:xfrm>
            <a:off x="7263360" y="2719080"/>
            <a:ext cx="3688200" cy="1125000"/>
          </a:xfrm>
          <a:prstGeom prst="rect">
            <a:avLst/>
          </a:prstGeom>
          <a:noFill/>
          <a:ln w="0">
            <a:solidFill>
              <a:srgbClr val="f4614e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Rectangle 18"/>
          <p:cNvSpPr/>
          <p:nvPr/>
        </p:nvSpPr>
        <p:spPr>
          <a:xfrm>
            <a:off x="7263360" y="3986640"/>
            <a:ext cx="3688200" cy="927360"/>
          </a:xfrm>
          <a:prstGeom prst="rect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Rectangle 19"/>
          <p:cNvSpPr/>
          <p:nvPr/>
        </p:nvSpPr>
        <p:spPr>
          <a:xfrm>
            <a:off x="7263360" y="5020200"/>
            <a:ext cx="3688200" cy="974520"/>
          </a:xfrm>
          <a:prstGeom prst="rect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Rectangle 10"/>
          <p:cNvSpPr/>
          <p:nvPr/>
        </p:nvSpPr>
        <p:spPr>
          <a:xfrm>
            <a:off x="334800" y="1968480"/>
            <a:ext cx="6525720" cy="4138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public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string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CustomerSalesReport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customerId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</a:t>
            </a:r>
            <a:r>
              <a:rPr b="0" lang="en-US" sz="1400" spc="-1" strike="noStrike">
                <a:solidFill>
                  <a:srgbClr val="ffff00"/>
                </a:solidFill>
                <a:latin typeface="Consolas"/>
                <a:ea typeface="Consola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6a9955"/>
                </a:solidFill>
                <a:latin typeface="Consolas"/>
                <a:ea typeface="Consolas"/>
              </a:rPr>
              <a:t>// Get Customer Data  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var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customer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= 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GetCustomerData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customerId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6a9955"/>
                </a:solidFill>
                <a:latin typeface="Consolas"/>
                <a:ea typeface="Consolas"/>
              </a:rPr>
              <a:t>// Get Customer Sales  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var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sales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= 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GetSalesByCustomerId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customerId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6a9955"/>
                </a:solidFill>
                <a:latin typeface="Consolas"/>
                <a:ea typeface="Consolas"/>
              </a:rPr>
              <a:t>// Create report data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string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reportTitle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= 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$"Sales Report For {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customer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Name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}"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string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reportData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= 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$"Report Time: {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DateTime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Now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}</a:t>
            </a:r>
            <a:r>
              <a:rPr b="0" lang="en-US" sz="1400" spc="-1" strike="noStrike">
                <a:solidFill>
                  <a:srgbClr val="f44747"/>
                </a:solidFill>
                <a:latin typeface="Consolas"/>
                <a:ea typeface="Consolas"/>
              </a:rPr>
              <a:t>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      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reportData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=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reportData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+ 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"Total Sales: {sales.Sum()}"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reportData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=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       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reportData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+ 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“Credit Balance: {sales.Sum(x=&gt;x.Total)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                      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- sales.Sum(x=&gt;x.Payment)}"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br>
              <a:rPr sz="1400"/>
            </a:b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</a:t>
            </a:r>
            <a:r>
              <a:rPr b="0" lang="en-US" sz="1400" spc="-1" strike="noStrike">
                <a:solidFill>
                  <a:srgbClr val="c586c0"/>
                </a:solidFill>
                <a:latin typeface="Consolas"/>
                <a:ea typeface="Consolas"/>
              </a:rPr>
              <a:t>return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reportData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00"/>
                </a:solidFill>
                <a:latin typeface="Consolas"/>
                <a:ea typeface="Consola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9" name="Rectangle 22"/>
          <p:cNvSpPr/>
          <p:nvPr/>
        </p:nvSpPr>
        <p:spPr>
          <a:xfrm>
            <a:off x="6906960" y="893520"/>
            <a:ext cx="4366800" cy="5433840"/>
          </a:xfrm>
          <a:prstGeom prst="rect">
            <a:avLst/>
          </a:prstGeom>
          <a:noFill/>
          <a:ln w="0">
            <a:solidFill>
              <a:srgbClr val="29648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Rectangle 23"/>
          <p:cNvSpPr/>
          <p:nvPr/>
        </p:nvSpPr>
        <p:spPr>
          <a:xfrm>
            <a:off x="234720" y="1856520"/>
            <a:ext cx="6557040" cy="4138200"/>
          </a:xfrm>
          <a:prstGeom prst="rect">
            <a:avLst/>
          </a:prstGeom>
          <a:noFill/>
          <a:ln w="0">
            <a:solidFill>
              <a:srgbClr val="29648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Rectangle 24"/>
          <p:cNvSpPr/>
          <p:nvPr/>
        </p:nvSpPr>
        <p:spPr>
          <a:xfrm>
            <a:off x="308880" y="2365560"/>
            <a:ext cx="4667760" cy="605520"/>
          </a:xfrm>
          <a:prstGeom prst="rect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Rectangle 25"/>
          <p:cNvSpPr/>
          <p:nvPr/>
        </p:nvSpPr>
        <p:spPr>
          <a:xfrm>
            <a:off x="319320" y="3046320"/>
            <a:ext cx="4657320" cy="605520"/>
          </a:xfrm>
          <a:prstGeom prst="rect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Rectangle 26"/>
          <p:cNvSpPr/>
          <p:nvPr/>
        </p:nvSpPr>
        <p:spPr>
          <a:xfrm>
            <a:off x="308880" y="3733920"/>
            <a:ext cx="6275160" cy="1554480"/>
          </a:xfrm>
          <a:prstGeom prst="rect">
            <a:avLst/>
          </a:prstGeom>
          <a:noFill/>
          <a:ln w="0">
            <a:solidFill>
              <a:srgbClr val="f4614e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Diagram 1"/>
          <p:cNvGrpSpPr/>
          <p:nvPr/>
        </p:nvGrpSpPr>
        <p:grpSpPr>
          <a:xfrm>
            <a:off x="459720" y="641880"/>
            <a:ext cx="11268720" cy="5573160"/>
            <a:chOff x="459720" y="641880"/>
            <a:chExt cx="11268720" cy="5573160"/>
          </a:xfrm>
        </p:grpSpPr>
        <p:grpSp>
          <p:nvGrpSpPr>
            <p:cNvPr id="1049" name="Group"/>
            <p:cNvGrpSpPr/>
            <p:nvPr/>
          </p:nvGrpSpPr>
          <p:grpSpPr>
            <a:xfrm>
              <a:off x="459720" y="3578400"/>
              <a:ext cx="11268720" cy="2636640"/>
              <a:chOff x="459720" y="3578400"/>
              <a:chExt cx="11268720" cy="2636640"/>
            </a:xfrm>
          </p:grpSpPr>
          <p:sp>
            <p:nvSpPr>
              <p:cNvPr id="1050" name="Rounded Rectangle"/>
              <p:cNvSpPr/>
              <p:nvPr/>
            </p:nvSpPr>
            <p:spPr>
              <a:xfrm>
                <a:off x="459720" y="3578400"/>
                <a:ext cx="11268720" cy="2636640"/>
              </a:xfrm>
              <a:prstGeom prst="roundRect">
                <a:avLst>
                  <a:gd name="adj" fmla="val 10000"/>
                </a:avLst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1" name="Design Patterns"/>
              <p:cNvSpPr/>
              <p:nvPr/>
            </p:nvSpPr>
            <p:spPr>
              <a:xfrm>
                <a:off x="536760" y="4204440"/>
                <a:ext cx="11114280" cy="138564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247680" rIns="247680" tIns="247680" bIns="24768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2701"/>
                  </a:spcBef>
                  <a:buNone/>
                  <a:tabLst>
                    <a:tab algn="l" pos="0"/>
                  </a:tabLst>
                </a:pPr>
                <a:r>
                  <a:rPr b="0" lang="en-US" sz="6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Design Patterns</a:t>
                </a:r>
                <a:endParaRPr b="0" lang="en-US" sz="6500" spc="-1" strike="noStrike">
                  <a:latin typeface="Arial"/>
                </a:endParaRPr>
              </a:p>
            </p:txBody>
          </p:sp>
        </p:grpSp>
        <p:grpSp>
          <p:nvGrpSpPr>
            <p:cNvPr id="1052" name="Group"/>
            <p:cNvGrpSpPr/>
            <p:nvPr/>
          </p:nvGrpSpPr>
          <p:grpSpPr>
            <a:xfrm>
              <a:off x="459720" y="642240"/>
              <a:ext cx="3556440" cy="2636640"/>
              <a:chOff x="459720" y="642240"/>
              <a:chExt cx="3556440" cy="2636640"/>
            </a:xfrm>
          </p:grpSpPr>
          <p:sp>
            <p:nvSpPr>
              <p:cNvPr id="1053" name="Rounded Rectangle"/>
              <p:cNvSpPr/>
              <p:nvPr/>
            </p:nvSpPr>
            <p:spPr>
              <a:xfrm>
                <a:off x="459720" y="642240"/>
                <a:ext cx="3556440" cy="2636640"/>
              </a:xfrm>
              <a:prstGeom prst="roundRect">
                <a:avLst>
                  <a:gd name="adj" fmla="val 10000"/>
                </a:avLst>
              </a:prstGeom>
              <a:solidFill>
                <a:srgbClr val="64abcd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4" name="Creational Patterns"/>
              <p:cNvSpPr/>
              <p:nvPr/>
            </p:nvSpPr>
            <p:spPr>
              <a:xfrm>
                <a:off x="536760" y="644400"/>
                <a:ext cx="3402000" cy="263268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205920" rIns="205920" tIns="205920" bIns="20592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2200"/>
                  </a:spcBef>
                  <a:buNone/>
                  <a:tabLst>
                    <a:tab algn="l" pos="0"/>
                  </a:tabLst>
                </a:pPr>
                <a:r>
                  <a:rPr b="0" lang="en-US" sz="54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Creational Patterns</a:t>
                </a:r>
                <a:endParaRPr b="0" lang="en-US" sz="5400" spc="-1" strike="noStrike">
                  <a:latin typeface="Arial"/>
                </a:endParaRPr>
              </a:p>
            </p:txBody>
          </p:sp>
        </p:grpSp>
        <p:grpSp>
          <p:nvGrpSpPr>
            <p:cNvPr id="1055" name="Group"/>
            <p:cNvGrpSpPr/>
            <p:nvPr/>
          </p:nvGrpSpPr>
          <p:grpSpPr>
            <a:xfrm>
              <a:off x="4325040" y="641880"/>
              <a:ext cx="3556440" cy="2636640"/>
              <a:chOff x="4325040" y="641880"/>
              <a:chExt cx="3556440" cy="2636640"/>
            </a:xfrm>
          </p:grpSpPr>
          <p:sp>
            <p:nvSpPr>
              <p:cNvPr id="1056" name="Rounded Rectangle"/>
              <p:cNvSpPr/>
              <p:nvPr/>
            </p:nvSpPr>
            <p:spPr>
              <a:xfrm>
                <a:off x="4325040" y="641880"/>
                <a:ext cx="3556440" cy="2636640"/>
              </a:xfrm>
              <a:prstGeom prst="roundRect">
                <a:avLst>
                  <a:gd name="adj" fmla="val 10000"/>
                </a:avLst>
              </a:prstGeom>
              <a:solidFill>
                <a:srgbClr val="73dc69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7" name="Structural Patterns"/>
              <p:cNvSpPr/>
              <p:nvPr/>
            </p:nvSpPr>
            <p:spPr>
              <a:xfrm>
                <a:off x="4402440" y="644040"/>
                <a:ext cx="3402000" cy="263268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205920" rIns="205920" tIns="205920" bIns="20592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2200"/>
                  </a:spcBef>
                  <a:buNone/>
                  <a:tabLst>
                    <a:tab algn="l" pos="0"/>
                  </a:tabLst>
                </a:pPr>
                <a:r>
                  <a:rPr b="0" lang="en-US" sz="54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Structural Patterns</a:t>
                </a:r>
                <a:endParaRPr b="0" lang="en-US" sz="5400" spc="-1" strike="noStrike">
                  <a:latin typeface="Arial"/>
                </a:endParaRPr>
              </a:p>
            </p:txBody>
          </p:sp>
        </p:grpSp>
        <p:grpSp>
          <p:nvGrpSpPr>
            <p:cNvPr id="1058" name="Group"/>
            <p:cNvGrpSpPr/>
            <p:nvPr/>
          </p:nvGrpSpPr>
          <p:grpSpPr>
            <a:xfrm>
              <a:off x="8172000" y="642240"/>
              <a:ext cx="3556440" cy="2636640"/>
              <a:chOff x="8172000" y="642240"/>
              <a:chExt cx="3556440" cy="2636640"/>
            </a:xfrm>
          </p:grpSpPr>
          <p:sp>
            <p:nvSpPr>
              <p:cNvPr id="1059" name="Rounded Rectangle"/>
              <p:cNvSpPr/>
              <p:nvPr/>
            </p:nvSpPr>
            <p:spPr>
              <a:xfrm>
                <a:off x="8172000" y="642240"/>
                <a:ext cx="3556440" cy="2636640"/>
              </a:xfrm>
              <a:prstGeom prst="roundRect">
                <a:avLst>
                  <a:gd name="adj" fmla="val 10000"/>
                </a:avLst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0" name="Behavioral Patterns"/>
              <p:cNvSpPr/>
              <p:nvPr/>
            </p:nvSpPr>
            <p:spPr>
              <a:xfrm>
                <a:off x="8249040" y="644400"/>
                <a:ext cx="3402000" cy="263268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205920" rIns="205920" tIns="205920" bIns="20592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2200"/>
                  </a:spcBef>
                  <a:buNone/>
                  <a:tabLst>
                    <a:tab algn="l" pos="0"/>
                  </a:tabLst>
                </a:pPr>
                <a:r>
                  <a:rPr b="0" lang="en-US" sz="54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Behavioral Patterns</a:t>
                </a:r>
                <a:endParaRPr b="0" lang="en-US" sz="54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Diagram 2"/>
          <p:cNvGrpSpPr/>
          <p:nvPr/>
        </p:nvGrpSpPr>
        <p:grpSpPr>
          <a:xfrm>
            <a:off x="149760" y="966600"/>
            <a:ext cx="11879280" cy="5768280"/>
            <a:chOff x="149760" y="966600"/>
            <a:chExt cx="11879280" cy="5768280"/>
          </a:xfrm>
        </p:grpSpPr>
        <p:grpSp>
          <p:nvGrpSpPr>
            <p:cNvPr id="1062" name="Group"/>
            <p:cNvGrpSpPr/>
            <p:nvPr/>
          </p:nvGrpSpPr>
          <p:grpSpPr>
            <a:xfrm>
              <a:off x="149760" y="966600"/>
              <a:ext cx="3621240" cy="748080"/>
              <a:chOff x="149760" y="966600"/>
              <a:chExt cx="3621240" cy="748080"/>
            </a:xfrm>
          </p:grpSpPr>
          <p:sp>
            <p:nvSpPr>
              <p:cNvPr id="1063" name="Rectangle"/>
              <p:cNvSpPr/>
              <p:nvPr/>
            </p:nvSpPr>
            <p:spPr>
              <a:xfrm>
                <a:off x="149760" y="966600"/>
                <a:ext cx="3621240" cy="748080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rgbClr val="6ab7c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4" name="Creational"/>
              <p:cNvSpPr/>
              <p:nvPr/>
            </p:nvSpPr>
            <p:spPr>
              <a:xfrm>
                <a:off x="228960" y="1057680"/>
                <a:ext cx="3462840" cy="567360"/>
              </a:xfrm>
              <a:custGeom>
                <a:avLst/>
                <a:gdLst/>
                <a:ahLst/>
                <a:rect l="l" t="t" r="r" b="b"/>
                <a:pathLst>
                  <a:path w="21600" h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105840" rIns="105840" tIns="105840" bIns="10584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1001"/>
                  </a:spcBef>
                  <a:buNone/>
                  <a:tabLst>
                    <a:tab algn="l" pos="0"/>
                  </a:tabLst>
                </a:pPr>
                <a:r>
                  <a:rPr b="1" lang="en-US" sz="26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Creational</a:t>
                </a:r>
                <a:endParaRPr b="0" lang="en-US" sz="2600" spc="-1" strike="noStrike">
                  <a:latin typeface="Arial"/>
                </a:endParaRPr>
              </a:p>
            </p:txBody>
          </p:sp>
        </p:grpSp>
        <p:grpSp>
          <p:nvGrpSpPr>
            <p:cNvPr id="1065" name="Group"/>
            <p:cNvGrpSpPr/>
            <p:nvPr/>
          </p:nvGrpSpPr>
          <p:grpSpPr>
            <a:xfrm>
              <a:off x="149760" y="1715400"/>
              <a:ext cx="3621240" cy="5019480"/>
              <a:chOff x="149760" y="1715400"/>
              <a:chExt cx="3621240" cy="5019480"/>
            </a:xfrm>
          </p:grpSpPr>
          <p:sp>
            <p:nvSpPr>
              <p:cNvPr id="1066" name="Rectangle"/>
              <p:cNvSpPr/>
              <p:nvPr/>
            </p:nvSpPr>
            <p:spPr>
              <a:xfrm>
                <a:off x="149760" y="1715400"/>
                <a:ext cx="3621240" cy="5019480"/>
              </a:xfrm>
              <a:prstGeom prst="rect">
                <a:avLst/>
              </a:prstGeom>
              <a:solidFill>
                <a:srgbClr val="d3e5e9">
                  <a:alpha val="90000"/>
                </a:srgbClr>
              </a:solidFill>
              <a:ln w="25400">
                <a:solidFill>
                  <a:srgbClr val="d3e5e9">
                    <a:alpha val="90000"/>
                  </a:srgb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7" name="Singleton…"/>
              <p:cNvSpPr/>
              <p:nvPr/>
            </p:nvSpPr>
            <p:spPr>
              <a:xfrm>
                <a:off x="149760" y="1715400"/>
                <a:ext cx="3564360" cy="3663720"/>
              </a:xfrm>
              <a:custGeom>
                <a:avLst/>
                <a:gdLst/>
                <a:ahLst/>
                <a:rect l="l" t="t" r="r" b="b"/>
                <a:pathLst>
                  <a:path w="21600" h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170640" rIns="170640" tIns="170640" bIns="170640" anchor="t">
                <a:spAutoFit/>
              </a:bodyPr>
              <a:p>
                <a:pPr lvl="1" marL="285840" indent="-285840">
                  <a:lnSpc>
                    <a:spcPct val="90000"/>
                  </a:lnSpc>
                  <a:spcBef>
                    <a:spcPts val="499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3200" spc="-1" strike="sngStrike">
                    <a:solidFill>
                      <a:srgbClr val="000000"/>
                    </a:solidFill>
                    <a:latin typeface="Calibri"/>
                    <a:ea typeface="Calibri"/>
                  </a:rPr>
                  <a:t>Singleton</a:t>
                </a:r>
                <a:endParaRPr b="0" lang="en-US" sz="3200" spc="-1" strike="noStrike">
                  <a:latin typeface="Arial"/>
                </a:endParaRPr>
              </a:p>
              <a:p>
                <a:pPr lvl="1" marL="285840" indent="-285840">
                  <a:lnSpc>
                    <a:spcPct val="90000"/>
                  </a:lnSpc>
                  <a:spcBef>
                    <a:spcPts val="499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3200" spc="-1" strike="sngStrike">
                    <a:solidFill>
                      <a:srgbClr val="000000"/>
                    </a:solidFill>
                    <a:latin typeface="Calibri"/>
                    <a:ea typeface="Calibri"/>
                  </a:rPr>
                  <a:t>Prototype</a:t>
                </a:r>
                <a:endParaRPr b="0" lang="en-US" sz="3200" spc="-1" strike="noStrike">
                  <a:latin typeface="Arial"/>
                </a:endParaRPr>
              </a:p>
              <a:p>
                <a:pPr lvl="1" marL="285840" indent="-285840">
                  <a:lnSpc>
                    <a:spcPct val="90000"/>
                  </a:lnSpc>
                  <a:spcBef>
                    <a:spcPts val="499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3200" spc="-1" strike="sngStrike">
                    <a:solidFill>
                      <a:srgbClr val="000000"/>
                    </a:solidFill>
                    <a:latin typeface="Calibri"/>
                    <a:ea typeface="Calibri"/>
                  </a:rPr>
                  <a:t>Builder</a:t>
                </a:r>
                <a:endParaRPr b="0" lang="en-US" sz="3200" spc="-1" strike="noStrike">
                  <a:latin typeface="Arial"/>
                </a:endParaRPr>
              </a:p>
              <a:p>
                <a:pPr lvl="1" marL="285840" indent="-285840">
                  <a:lnSpc>
                    <a:spcPct val="90000"/>
                  </a:lnSpc>
                  <a:spcBef>
                    <a:spcPts val="499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3200" spc="-1" strike="sngStrike">
                    <a:solidFill>
                      <a:srgbClr val="000000"/>
                    </a:solidFill>
                    <a:latin typeface="Calibri"/>
                    <a:ea typeface="Calibri"/>
                  </a:rPr>
                  <a:t>Factory Method</a:t>
                </a:r>
                <a:endParaRPr b="0" lang="en-US" sz="3200" spc="-1" strike="noStrike">
                  <a:latin typeface="Arial"/>
                </a:endParaRPr>
              </a:p>
              <a:p>
                <a:pPr lvl="1" marL="285840" indent="-285840">
                  <a:lnSpc>
                    <a:spcPct val="90000"/>
                  </a:lnSpc>
                  <a:spcBef>
                    <a:spcPts val="499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3200" spc="-1" strike="sngStrike">
                    <a:solidFill>
                      <a:srgbClr val="000000"/>
                    </a:solidFill>
                    <a:latin typeface="Calibri"/>
                    <a:ea typeface="Calibri"/>
                  </a:rPr>
                  <a:t>Abstract Factory</a:t>
                </a:r>
                <a:endParaRPr b="0" lang="en-US" sz="3200" spc="-1" strike="noStrike">
                  <a:latin typeface="Arial"/>
                </a:endParaRPr>
              </a:p>
            </p:txBody>
          </p:sp>
        </p:grpSp>
        <p:grpSp>
          <p:nvGrpSpPr>
            <p:cNvPr id="1068" name="Group"/>
            <p:cNvGrpSpPr/>
            <p:nvPr/>
          </p:nvGrpSpPr>
          <p:grpSpPr>
            <a:xfrm>
              <a:off x="4278600" y="966600"/>
              <a:ext cx="3621240" cy="748080"/>
              <a:chOff x="4278600" y="966600"/>
              <a:chExt cx="3621240" cy="748080"/>
            </a:xfrm>
          </p:grpSpPr>
          <p:sp>
            <p:nvSpPr>
              <p:cNvPr id="1069" name="Rectangle"/>
              <p:cNvSpPr/>
              <p:nvPr/>
            </p:nvSpPr>
            <p:spPr>
              <a:xfrm>
                <a:off x="4278600" y="966600"/>
                <a:ext cx="3621240" cy="748080"/>
              </a:xfrm>
              <a:prstGeom prst="rect">
                <a:avLst/>
              </a:prstGeom>
              <a:solidFill>
                <a:srgbClr val="73dc69"/>
              </a:solidFill>
              <a:ln w="25400">
                <a:solidFill>
                  <a:srgbClr val="73dc6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0" name="Structural"/>
              <p:cNvSpPr/>
              <p:nvPr/>
            </p:nvSpPr>
            <p:spPr>
              <a:xfrm>
                <a:off x="4357800" y="1057680"/>
                <a:ext cx="3462840" cy="567360"/>
              </a:xfrm>
              <a:custGeom>
                <a:avLst/>
                <a:gdLst/>
                <a:ahLst/>
                <a:rect l="l" t="t" r="r" b="b"/>
                <a:pathLst>
                  <a:path w="21600" h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105840" rIns="105840" tIns="105840" bIns="10584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1001"/>
                  </a:spcBef>
                  <a:buNone/>
                  <a:tabLst>
                    <a:tab algn="l" pos="0"/>
                  </a:tabLst>
                </a:pPr>
                <a:r>
                  <a:rPr b="0" lang="en-US" sz="26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Structural </a:t>
                </a:r>
                <a:endParaRPr b="0" lang="en-US" sz="2600" spc="-1" strike="noStrike">
                  <a:latin typeface="Arial"/>
                </a:endParaRPr>
              </a:p>
            </p:txBody>
          </p:sp>
        </p:grpSp>
        <p:sp>
          <p:nvSpPr>
            <p:cNvPr id="1071" name="Rectangle"/>
            <p:cNvSpPr/>
            <p:nvPr/>
          </p:nvSpPr>
          <p:spPr>
            <a:xfrm>
              <a:off x="4278600" y="1715400"/>
              <a:ext cx="3621240" cy="5019480"/>
            </a:xfrm>
            <a:prstGeom prst="rect">
              <a:avLst/>
            </a:prstGeom>
            <a:solidFill>
              <a:srgbClr val="d6f2d2">
                <a:alpha val="90000"/>
              </a:srgbClr>
            </a:solidFill>
            <a:ln w="25400">
              <a:solidFill>
                <a:srgbClr val="d6f2d2">
                  <a:alpha val="9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Proxy…"/>
            <p:cNvSpPr/>
            <p:nvPr/>
          </p:nvSpPr>
          <p:spPr>
            <a:xfrm>
              <a:off x="4278600" y="1715400"/>
              <a:ext cx="3574800" cy="3076200"/>
            </a:xfrm>
            <a:custGeom>
              <a:avLst/>
              <a:gdLst/>
              <a:ahLst/>
              <a:rect l="l" t="t" r="r" b="b"/>
              <a:pathLst>
                <a:path w="21600" h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138600" rIns="138600" tIns="138600" bIns="138600" anchor="t">
              <a:spAutoFit/>
            </a:bodyPr>
            <a:p>
              <a:pPr lvl="1" marL="228600" indent="-228600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Symbol"/>
                <a:buChar char=""/>
              </a:pPr>
              <a:r>
                <a:rPr b="0" lang="en-US" sz="2600" spc="-1" strike="sngStrike">
                  <a:solidFill>
                    <a:srgbClr val="000000"/>
                  </a:solidFill>
                  <a:latin typeface="Calibri"/>
                  <a:ea typeface="Calibri"/>
                </a:rPr>
                <a:t>Proxy</a:t>
              </a:r>
              <a:endParaRPr b="0" lang="en-US" sz="2600" spc="-1" strike="noStrike">
                <a:latin typeface="Arial"/>
              </a:endParaRPr>
            </a:p>
            <a:p>
              <a:pPr lvl="1" marL="228600" indent="-228600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Symbol"/>
                <a:buChar char=""/>
              </a:pPr>
              <a:r>
                <a:rPr b="0" lang="en-US" sz="2600" spc="-1" strike="sngStrike">
                  <a:solidFill>
                    <a:srgbClr val="000000"/>
                  </a:solidFill>
                  <a:latin typeface="Calibri"/>
                  <a:ea typeface="Calibri"/>
                </a:rPr>
                <a:t>Decorator</a:t>
              </a:r>
              <a:endParaRPr b="0" lang="en-US" sz="2600" spc="-1" strike="noStrike">
                <a:latin typeface="Arial"/>
              </a:endParaRPr>
            </a:p>
            <a:p>
              <a:pPr lvl="1" marL="228600" indent="-228600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Symbol"/>
                <a:buChar char=""/>
              </a:pPr>
              <a:r>
                <a:rPr b="0" lang="en-US" sz="2600" spc="-1" strike="sngStrike">
                  <a:solidFill>
                    <a:srgbClr val="000000"/>
                  </a:solidFill>
                  <a:latin typeface="Calibri"/>
                  <a:ea typeface="Calibri"/>
                </a:rPr>
                <a:t>Adapter</a:t>
              </a:r>
              <a:endParaRPr b="0" lang="en-US" sz="2600" spc="-1" strike="noStrike">
                <a:latin typeface="Arial"/>
              </a:endParaRPr>
            </a:p>
            <a:p>
              <a:pPr lvl="1" marL="228600" indent="-228600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Symbol"/>
                <a:buChar char=""/>
              </a:pPr>
              <a:r>
                <a:rPr b="0" lang="en-US" sz="2600" spc="-1" strike="sngStrike">
                  <a:solidFill>
                    <a:srgbClr val="000000"/>
                  </a:solidFill>
                  <a:latin typeface="Calibri"/>
                  <a:ea typeface="Calibri"/>
                </a:rPr>
                <a:t>Façade</a:t>
              </a:r>
              <a:endParaRPr b="0" lang="en-US" sz="2600" spc="-1" strike="noStrike">
                <a:latin typeface="Arial"/>
              </a:endParaRPr>
            </a:p>
            <a:p>
              <a:pPr lvl="1" marL="228600" indent="-228600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Symbol"/>
                <a:buChar char=""/>
              </a:pPr>
              <a:r>
                <a:rPr b="0" lang="en-US" sz="2600" spc="-1" strike="sngStrike">
                  <a:solidFill>
                    <a:srgbClr val="000000"/>
                  </a:solidFill>
                  <a:latin typeface="Calibri"/>
                  <a:ea typeface="Calibri"/>
                </a:rPr>
                <a:t>Flyweight</a:t>
              </a:r>
              <a:endParaRPr b="0" lang="en-US" sz="2600" spc="-1" strike="noStrike">
                <a:latin typeface="Arial"/>
              </a:endParaRPr>
            </a:p>
            <a:p>
              <a:pPr lvl="1" marL="228600" indent="-228600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Symbol"/>
                <a:buChar char=""/>
              </a:pPr>
              <a:r>
                <a:rPr b="0" lang="en-US" sz="2600" spc="-1" strike="sngStrike">
                  <a:solidFill>
                    <a:srgbClr val="000000"/>
                  </a:solidFill>
                  <a:latin typeface="Calibri"/>
                  <a:ea typeface="Calibri"/>
                </a:rPr>
                <a:t>Composite</a:t>
              </a:r>
              <a:endParaRPr b="0" lang="en-US" sz="2600" spc="-1" strike="noStrike">
                <a:latin typeface="Arial"/>
              </a:endParaRPr>
            </a:p>
            <a:p>
              <a:pPr lvl="1" marL="228600" indent="-228600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Symbol"/>
                <a:buChar char=""/>
              </a:pPr>
              <a:r>
                <a:rPr b="0" lang="en-US" sz="2600" spc="-1" strike="sngStrike">
                  <a:solidFill>
                    <a:srgbClr val="000000"/>
                  </a:solidFill>
                  <a:latin typeface="Calibri"/>
                  <a:ea typeface="Calibri"/>
                </a:rPr>
                <a:t>Bridge</a:t>
              </a:r>
              <a:endParaRPr b="0" lang="en-US" sz="2600" spc="-1" strike="noStrike">
                <a:latin typeface="Arial"/>
              </a:endParaRPr>
            </a:p>
          </p:txBody>
        </p:sp>
        <p:grpSp>
          <p:nvGrpSpPr>
            <p:cNvPr id="1073" name="Group"/>
            <p:cNvGrpSpPr/>
            <p:nvPr/>
          </p:nvGrpSpPr>
          <p:grpSpPr>
            <a:xfrm>
              <a:off x="8407800" y="966600"/>
              <a:ext cx="3621240" cy="748080"/>
              <a:chOff x="8407800" y="966600"/>
              <a:chExt cx="3621240" cy="748080"/>
            </a:xfrm>
          </p:grpSpPr>
          <p:sp>
            <p:nvSpPr>
              <p:cNvPr id="1074" name="Rectangle"/>
              <p:cNvSpPr/>
              <p:nvPr/>
            </p:nvSpPr>
            <p:spPr>
              <a:xfrm>
                <a:off x="8407800" y="966600"/>
                <a:ext cx="3621240" cy="74808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rgbClr val="f1c96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5" name="Behavioral"/>
              <p:cNvSpPr/>
              <p:nvPr/>
            </p:nvSpPr>
            <p:spPr>
              <a:xfrm>
                <a:off x="8487000" y="1057680"/>
                <a:ext cx="3462840" cy="567360"/>
              </a:xfrm>
              <a:custGeom>
                <a:avLst/>
                <a:gdLst/>
                <a:ahLst/>
                <a:rect l="l" t="t" r="r" b="b"/>
                <a:pathLst>
                  <a:path w="21600" h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105840" rIns="105840" tIns="105840" bIns="105840" anchor="ctr">
                <a:spAutoFit/>
              </a:bodyPr>
              <a:p>
                <a:pPr algn="ctr">
                  <a:lnSpc>
                    <a:spcPct val="90000"/>
                  </a:lnSpc>
                  <a:spcBef>
                    <a:spcPts val="1001"/>
                  </a:spcBef>
                  <a:buNone/>
                  <a:tabLst>
                    <a:tab algn="l" pos="0"/>
                  </a:tabLst>
                </a:pPr>
                <a:r>
                  <a:rPr b="0" lang="en-US" sz="26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Behavioral</a:t>
                </a:r>
                <a:endParaRPr b="0" lang="en-US" sz="2600" spc="-1" strike="noStrike">
                  <a:latin typeface="Arial"/>
                </a:endParaRPr>
              </a:p>
            </p:txBody>
          </p:sp>
        </p:grpSp>
        <p:grpSp>
          <p:nvGrpSpPr>
            <p:cNvPr id="1076" name="Group"/>
            <p:cNvGrpSpPr/>
            <p:nvPr/>
          </p:nvGrpSpPr>
          <p:grpSpPr>
            <a:xfrm>
              <a:off x="8407800" y="1715400"/>
              <a:ext cx="3621240" cy="5019480"/>
              <a:chOff x="8407800" y="1715400"/>
              <a:chExt cx="3621240" cy="5019480"/>
            </a:xfrm>
          </p:grpSpPr>
          <p:sp>
            <p:nvSpPr>
              <p:cNvPr id="1077" name="Rectangle"/>
              <p:cNvSpPr/>
              <p:nvPr/>
            </p:nvSpPr>
            <p:spPr>
              <a:xfrm>
                <a:off x="8407800" y="1715400"/>
                <a:ext cx="3621240" cy="5019480"/>
              </a:xfrm>
              <a:prstGeom prst="rect">
                <a:avLst/>
              </a:prstGeom>
              <a:solidFill>
                <a:srgbClr val="faebd3">
                  <a:alpha val="90000"/>
                </a:srgbClr>
              </a:solidFill>
              <a:ln w="25400">
                <a:solidFill>
                  <a:srgbClr val="faebd3">
                    <a:alpha val="90000"/>
                  </a:srgbClr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8" name="Chain of responsibility…"/>
              <p:cNvSpPr/>
              <p:nvPr/>
            </p:nvSpPr>
            <p:spPr>
              <a:xfrm>
                <a:off x="8407800" y="1715400"/>
                <a:ext cx="3574800" cy="4654080"/>
              </a:xfrm>
              <a:custGeom>
                <a:avLst/>
                <a:gdLst/>
                <a:ahLst/>
                <a:rect l="l" t="t" r="r" b="b"/>
                <a:pathLst>
                  <a:path w="21600" h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138600" rIns="138600" tIns="138600" bIns="138600" anchor="t">
                <a:spAutoFit/>
              </a:bodyPr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Chain of responsibility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Command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Strategy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State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Mediator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Iterator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Observer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Visitor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Null object </a:t>
                </a:r>
                <a:endParaRPr b="0" lang="en-US" sz="2600" spc="-1" strike="noStrike">
                  <a:latin typeface="Arial"/>
                </a:endParaRPr>
              </a:p>
              <a:p>
                <a:pPr lvl="1" marL="228600" indent="-228600">
                  <a:lnSpc>
                    <a:spcPct val="90000"/>
                  </a:lnSpc>
                  <a:spcBef>
                    <a:spcPts val="400"/>
                  </a:spcBef>
                  <a:buClr>
                    <a:srgbClr val="000000"/>
                  </a:buClr>
                  <a:buFont typeface="Symbol"/>
                  <a:buChar char=""/>
                </a:pPr>
                <a:r>
                  <a:rPr b="0" lang="en-US" sz="26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Memento</a:t>
                </a:r>
                <a:endParaRPr b="0" lang="en-US" sz="26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Rectangle 2"/>
          <p:cNvSpPr/>
          <p:nvPr/>
        </p:nvSpPr>
        <p:spPr>
          <a:xfrm>
            <a:off x="291240" y="889200"/>
            <a:ext cx="505008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Behavioral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0" name="Rectangle 3"/>
          <p:cNvSpPr/>
          <p:nvPr/>
        </p:nvSpPr>
        <p:spPr>
          <a:xfrm>
            <a:off x="1447920" y="1985040"/>
            <a:ext cx="5497560" cy="4521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lvl="1" marL="228600" indent="-228600">
              <a:lnSpc>
                <a:spcPct val="90000"/>
              </a:lnSpc>
              <a:spcBef>
                <a:spcPts val="400"/>
              </a:spcBef>
              <a:buClr>
                <a:srgbClr val="f1c96c"/>
              </a:buClr>
              <a:buFont typeface="Symbol"/>
              <a:buChar char=""/>
            </a:pPr>
            <a:r>
              <a:rPr b="0" lang="en-US" sz="2600" spc="-1" strike="noStrike">
                <a:solidFill>
                  <a:srgbClr val="f1c96c"/>
                </a:solidFill>
                <a:latin typeface="Calibri"/>
                <a:ea typeface="Calibri"/>
              </a:rPr>
              <a:t>Chain of Responsibility</a:t>
            </a:r>
            <a:endParaRPr b="0" lang="en-US" sz="2600" spc="-1" strike="noStrike">
              <a:latin typeface="Arial"/>
            </a:endParaRPr>
          </a:p>
          <a:p>
            <a:pPr lvl="1" marL="228600" indent="-228600">
              <a:lnSpc>
                <a:spcPct val="90000"/>
              </a:lnSpc>
              <a:spcBef>
                <a:spcPts val="400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2600" spc="-1" strike="noStrike">
                <a:solidFill>
                  <a:srgbClr val="535353"/>
                </a:solidFill>
                <a:latin typeface="Calibri"/>
                <a:ea typeface="Calibri"/>
              </a:rPr>
              <a:t>Command</a:t>
            </a:r>
            <a:endParaRPr b="0" lang="en-US" sz="2600" spc="-1" strike="noStrike">
              <a:latin typeface="Arial"/>
            </a:endParaRPr>
          </a:p>
          <a:p>
            <a:pPr lvl="1" marL="228600" indent="-228600">
              <a:lnSpc>
                <a:spcPct val="90000"/>
              </a:lnSpc>
              <a:spcBef>
                <a:spcPts val="400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2600" spc="-1" strike="noStrike">
                <a:solidFill>
                  <a:srgbClr val="535353"/>
                </a:solidFill>
                <a:latin typeface="Calibri"/>
                <a:ea typeface="Calibri"/>
              </a:rPr>
              <a:t>Strategy</a:t>
            </a:r>
            <a:endParaRPr b="0" lang="en-US" sz="2600" spc="-1" strike="noStrike">
              <a:latin typeface="Arial"/>
            </a:endParaRPr>
          </a:p>
          <a:p>
            <a:pPr lvl="1" marL="228600" indent="-228600">
              <a:lnSpc>
                <a:spcPct val="90000"/>
              </a:lnSpc>
              <a:spcBef>
                <a:spcPts val="400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2600" spc="-1" strike="noStrike">
                <a:solidFill>
                  <a:srgbClr val="535353"/>
                </a:solidFill>
                <a:latin typeface="Calibri"/>
                <a:ea typeface="Calibri"/>
              </a:rPr>
              <a:t>State</a:t>
            </a:r>
            <a:endParaRPr b="0" lang="en-US" sz="2600" spc="-1" strike="noStrike">
              <a:latin typeface="Arial"/>
            </a:endParaRPr>
          </a:p>
          <a:p>
            <a:pPr lvl="1" marL="228600" indent="-228600">
              <a:lnSpc>
                <a:spcPct val="90000"/>
              </a:lnSpc>
              <a:spcBef>
                <a:spcPts val="400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2600" spc="-1" strike="noStrike">
                <a:solidFill>
                  <a:srgbClr val="535353"/>
                </a:solidFill>
                <a:latin typeface="Calibri"/>
                <a:ea typeface="Calibri"/>
              </a:rPr>
              <a:t>Mediator</a:t>
            </a:r>
            <a:endParaRPr b="0" lang="en-US" sz="2600" spc="-1" strike="noStrike">
              <a:latin typeface="Arial"/>
            </a:endParaRPr>
          </a:p>
          <a:p>
            <a:pPr lvl="1" marL="228600" indent="-228600">
              <a:lnSpc>
                <a:spcPct val="90000"/>
              </a:lnSpc>
              <a:spcBef>
                <a:spcPts val="400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2600" spc="-1" strike="noStrike">
                <a:solidFill>
                  <a:srgbClr val="535353"/>
                </a:solidFill>
                <a:latin typeface="Calibri"/>
                <a:ea typeface="Calibri"/>
              </a:rPr>
              <a:t>Iterator</a:t>
            </a:r>
            <a:endParaRPr b="0" lang="en-US" sz="2600" spc="-1" strike="noStrike">
              <a:latin typeface="Arial"/>
            </a:endParaRPr>
          </a:p>
          <a:p>
            <a:pPr lvl="1" marL="228600" indent="-228600">
              <a:lnSpc>
                <a:spcPct val="90000"/>
              </a:lnSpc>
              <a:spcBef>
                <a:spcPts val="400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2600" spc="-1" strike="noStrike">
                <a:solidFill>
                  <a:srgbClr val="535353"/>
                </a:solidFill>
                <a:latin typeface="Calibri"/>
                <a:ea typeface="Calibri"/>
              </a:rPr>
              <a:t>Observer</a:t>
            </a:r>
            <a:endParaRPr b="0" lang="en-US" sz="2600" spc="-1" strike="noStrike">
              <a:latin typeface="Arial"/>
            </a:endParaRPr>
          </a:p>
          <a:p>
            <a:pPr lvl="1" marL="228600" indent="-228600">
              <a:lnSpc>
                <a:spcPct val="90000"/>
              </a:lnSpc>
              <a:spcBef>
                <a:spcPts val="400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2600" spc="-1" strike="noStrike">
                <a:solidFill>
                  <a:srgbClr val="535353"/>
                </a:solidFill>
                <a:latin typeface="Calibri"/>
                <a:ea typeface="Calibri"/>
              </a:rPr>
              <a:t>Visitor</a:t>
            </a:r>
            <a:endParaRPr b="0" lang="en-US" sz="2600" spc="-1" strike="noStrike">
              <a:latin typeface="Arial"/>
            </a:endParaRPr>
          </a:p>
          <a:p>
            <a:pPr lvl="1" marL="228600" indent="-228600">
              <a:lnSpc>
                <a:spcPct val="90000"/>
              </a:lnSpc>
              <a:spcBef>
                <a:spcPts val="400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2600" spc="-1" strike="noStrike">
                <a:solidFill>
                  <a:srgbClr val="535353"/>
                </a:solidFill>
                <a:latin typeface="Calibri"/>
                <a:ea typeface="Calibri"/>
              </a:rPr>
              <a:t>Null object </a:t>
            </a:r>
            <a:endParaRPr b="0" lang="en-US" sz="2600" spc="-1" strike="noStrike">
              <a:latin typeface="Arial"/>
            </a:endParaRPr>
          </a:p>
          <a:p>
            <a:pPr lvl="1" marL="228600" indent="-228600">
              <a:lnSpc>
                <a:spcPct val="90000"/>
              </a:lnSpc>
              <a:spcBef>
                <a:spcPts val="400"/>
              </a:spcBef>
              <a:buClr>
                <a:srgbClr val="535353"/>
              </a:buClr>
              <a:buFont typeface="Symbol"/>
              <a:buChar char=""/>
            </a:pPr>
            <a:r>
              <a:rPr b="0" lang="en-US" sz="2600" spc="-1" strike="noStrike">
                <a:solidFill>
                  <a:srgbClr val="535353"/>
                </a:solidFill>
                <a:latin typeface="Calibri"/>
                <a:ea typeface="Calibri"/>
              </a:rPr>
              <a:t>Memento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" name="Picture 4" descr="Picture 4"/>
          <p:cNvPicPr/>
          <p:nvPr/>
        </p:nvPicPr>
        <p:blipFill>
          <a:blip r:embed="rId1"/>
          <a:stretch/>
        </p:blipFill>
        <p:spPr>
          <a:xfrm>
            <a:off x="8957520" y="354600"/>
            <a:ext cx="1442880" cy="1442880"/>
          </a:xfrm>
          <a:prstGeom prst="rect">
            <a:avLst/>
          </a:prstGeom>
          <a:ln w="12700">
            <a:noFill/>
          </a:ln>
        </p:spPr>
      </p:pic>
      <p:pic>
        <p:nvPicPr>
          <p:cNvPr id="1082" name="Picture 5" descr="Picture 5"/>
          <p:cNvPicPr/>
          <p:nvPr/>
        </p:nvPicPr>
        <p:blipFill>
          <a:blip r:embed="rId2"/>
          <a:stretch/>
        </p:blipFill>
        <p:spPr>
          <a:xfrm>
            <a:off x="2616840" y="614520"/>
            <a:ext cx="1141920" cy="1141920"/>
          </a:xfrm>
          <a:prstGeom prst="rect">
            <a:avLst/>
          </a:prstGeom>
          <a:ln w="12700">
            <a:noFill/>
          </a:ln>
        </p:spPr>
      </p:pic>
      <p:sp>
        <p:nvSpPr>
          <p:cNvPr id="1083" name="Oval 10"/>
          <p:cNvSpPr/>
          <p:nvPr/>
        </p:nvSpPr>
        <p:spPr>
          <a:xfrm>
            <a:off x="2256120" y="334800"/>
            <a:ext cx="1844640" cy="1800360"/>
          </a:xfrm>
          <a:prstGeom prst="ellipse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pic>
        <p:nvPicPr>
          <p:cNvPr id="1084" name="Picture 5" descr="Picture 5"/>
          <p:cNvPicPr/>
          <p:nvPr/>
        </p:nvPicPr>
        <p:blipFill>
          <a:blip r:embed="rId3"/>
          <a:stretch/>
        </p:blipFill>
        <p:spPr>
          <a:xfrm>
            <a:off x="2616840" y="2705040"/>
            <a:ext cx="1141920" cy="1141920"/>
          </a:xfrm>
          <a:prstGeom prst="rect">
            <a:avLst/>
          </a:prstGeom>
          <a:ln w="12700">
            <a:noFill/>
          </a:ln>
        </p:spPr>
      </p:pic>
      <p:sp>
        <p:nvSpPr>
          <p:cNvPr id="1085" name="Oval 10"/>
          <p:cNvSpPr/>
          <p:nvPr/>
        </p:nvSpPr>
        <p:spPr>
          <a:xfrm>
            <a:off x="2256120" y="2425320"/>
            <a:ext cx="1844640" cy="1800360"/>
          </a:xfrm>
          <a:prstGeom prst="ellipse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pic>
        <p:nvPicPr>
          <p:cNvPr id="1086" name="Picture 5" descr="Picture 5"/>
          <p:cNvPicPr/>
          <p:nvPr/>
        </p:nvPicPr>
        <p:blipFill>
          <a:blip r:embed="rId4"/>
          <a:stretch/>
        </p:blipFill>
        <p:spPr>
          <a:xfrm>
            <a:off x="2616840" y="5025600"/>
            <a:ext cx="1141920" cy="1141920"/>
          </a:xfrm>
          <a:prstGeom prst="rect">
            <a:avLst/>
          </a:prstGeom>
          <a:ln w="12700">
            <a:noFill/>
          </a:ln>
        </p:spPr>
      </p:pic>
      <p:sp>
        <p:nvSpPr>
          <p:cNvPr id="1087" name="Oval 10"/>
          <p:cNvSpPr/>
          <p:nvPr/>
        </p:nvSpPr>
        <p:spPr>
          <a:xfrm>
            <a:off x="2256120" y="4745880"/>
            <a:ext cx="1844640" cy="1800360"/>
          </a:xfrm>
          <a:prstGeom prst="ellipse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pic>
        <p:nvPicPr>
          <p:cNvPr id="1088" name="mail.png" descr="mail.png"/>
          <p:cNvPicPr/>
          <p:nvPr/>
        </p:nvPicPr>
        <p:blipFill>
          <a:blip r:embed="rId5"/>
          <a:stretch/>
        </p:blipFill>
        <p:spPr>
          <a:xfrm>
            <a:off x="7855560" y="835560"/>
            <a:ext cx="798840" cy="79884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9" dur="indefinite" restart="never" nodeType="tmRoot">
          <p:childTnLst>
            <p:seq>
              <p:cTn id="590" dur="indefinite" nodeType="mainSeq">
                <p:childTnLst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5994 -0 E">
                                      <p:cBhvr>
                                        <p:cTn id="594" dur="10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Picture 4" descr="Picture 4"/>
          <p:cNvPicPr/>
          <p:nvPr/>
        </p:nvPicPr>
        <p:blipFill>
          <a:blip r:embed="rId1"/>
          <a:stretch/>
        </p:blipFill>
        <p:spPr>
          <a:xfrm>
            <a:off x="8807760" y="2554560"/>
            <a:ext cx="1442880" cy="1442880"/>
          </a:xfrm>
          <a:prstGeom prst="rect">
            <a:avLst/>
          </a:prstGeom>
          <a:ln w="12700">
            <a:noFill/>
          </a:ln>
        </p:spPr>
      </p:pic>
      <p:pic>
        <p:nvPicPr>
          <p:cNvPr id="1090" name="Picture 5" descr="Picture 5"/>
          <p:cNvPicPr/>
          <p:nvPr/>
        </p:nvPicPr>
        <p:blipFill>
          <a:blip r:embed="rId2"/>
          <a:stretch/>
        </p:blipFill>
        <p:spPr>
          <a:xfrm>
            <a:off x="2607480" y="455400"/>
            <a:ext cx="1141920" cy="1141920"/>
          </a:xfrm>
          <a:prstGeom prst="rect">
            <a:avLst/>
          </a:prstGeom>
          <a:ln w="12700">
            <a:noFill/>
          </a:ln>
        </p:spPr>
      </p:pic>
      <p:sp>
        <p:nvSpPr>
          <p:cNvPr id="1091" name="Oval 10"/>
          <p:cNvSpPr/>
          <p:nvPr/>
        </p:nvSpPr>
        <p:spPr>
          <a:xfrm>
            <a:off x="2246760" y="175680"/>
            <a:ext cx="1844640" cy="1800360"/>
          </a:xfrm>
          <a:prstGeom prst="ellipse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pic>
        <p:nvPicPr>
          <p:cNvPr id="1092" name="Picture 5" descr="Picture 5"/>
          <p:cNvPicPr/>
          <p:nvPr/>
        </p:nvPicPr>
        <p:blipFill>
          <a:blip r:embed="rId3"/>
          <a:stretch/>
        </p:blipFill>
        <p:spPr>
          <a:xfrm>
            <a:off x="2616840" y="2705040"/>
            <a:ext cx="1141920" cy="1141920"/>
          </a:xfrm>
          <a:prstGeom prst="rect">
            <a:avLst/>
          </a:prstGeom>
          <a:ln w="12700">
            <a:noFill/>
          </a:ln>
        </p:spPr>
      </p:pic>
      <p:sp>
        <p:nvSpPr>
          <p:cNvPr id="1093" name="Oval 10"/>
          <p:cNvSpPr/>
          <p:nvPr/>
        </p:nvSpPr>
        <p:spPr>
          <a:xfrm>
            <a:off x="2256120" y="2425320"/>
            <a:ext cx="1844640" cy="1800360"/>
          </a:xfrm>
          <a:prstGeom prst="ellipse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pic>
        <p:nvPicPr>
          <p:cNvPr id="1094" name="Picture 5" descr="Picture 5"/>
          <p:cNvPicPr/>
          <p:nvPr/>
        </p:nvPicPr>
        <p:blipFill>
          <a:blip r:embed="rId4"/>
          <a:stretch/>
        </p:blipFill>
        <p:spPr>
          <a:xfrm>
            <a:off x="2616840" y="5025600"/>
            <a:ext cx="1141920" cy="1141920"/>
          </a:xfrm>
          <a:prstGeom prst="rect">
            <a:avLst/>
          </a:prstGeom>
          <a:ln w="12700">
            <a:noFill/>
          </a:ln>
        </p:spPr>
      </p:pic>
      <p:sp>
        <p:nvSpPr>
          <p:cNvPr id="1095" name="Oval 10"/>
          <p:cNvSpPr/>
          <p:nvPr/>
        </p:nvSpPr>
        <p:spPr>
          <a:xfrm>
            <a:off x="2256120" y="4745880"/>
            <a:ext cx="1844640" cy="1800360"/>
          </a:xfrm>
          <a:prstGeom prst="ellipse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pic>
        <p:nvPicPr>
          <p:cNvPr id="1096" name="mail.png" descr="mail.png"/>
          <p:cNvPicPr/>
          <p:nvPr/>
        </p:nvPicPr>
        <p:blipFill>
          <a:blip r:embed="rId5"/>
          <a:stretch/>
        </p:blipFill>
        <p:spPr>
          <a:xfrm>
            <a:off x="7705800" y="3035520"/>
            <a:ext cx="798840" cy="79884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5" dur="indefinite" restart="never" nodeType="tmRoot">
          <p:childTnLst>
            <p:seq>
              <p:cTn id="596" dur="indefinite" nodeType="mainSeq">
                <p:childTnLst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5994 -0 E">
                                      <p:cBhvr>
                                        <p:cTn id="600" dur="1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" name="Picture 4" descr="Picture 4"/>
          <p:cNvPicPr/>
          <p:nvPr/>
        </p:nvPicPr>
        <p:blipFill>
          <a:blip r:embed="rId1"/>
          <a:stretch/>
        </p:blipFill>
        <p:spPr>
          <a:xfrm>
            <a:off x="8723880" y="4924800"/>
            <a:ext cx="1442880" cy="1442880"/>
          </a:xfrm>
          <a:prstGeom prst="rect">
            <a:avLst/>
          </a:prstGeom>
          <a:ln w="12700">
            <a:noFill/>
          </a:ln>
        </p:spPr>
      </p:pic>
      <p:pic>
        <p:nvPicPr>
          <p:cNvPr id="1098" name="Picture 5" descr="Picture 5"/>
          <p:cNvPicPr/>
          <p:nvPr/>
        </p:nvPicPr>
        <p:blipFill>
          <a:blip r:embed="rId2"/>
          <a:stretch/>
        </p:blipFill>
        <p:spPr>
          <a:xfrm>
            <a:off x="2607480" y="455400"/>
            <a:ext cx="1141920" cy="1141920"/>
          </a:xfrm>
          <a:prstGeom prst="rect">
            <a:avLst/>
          </a:prstGeom>
          <a:ln w="12700">
            <a:noFill/>
          </a:ln>
        </p:spPr>
      </p:pic>
      <p:sp>
        <p:nvSpPr>
          <p:cNvPr id="1099" name="Oval 10"/>
          <p:cNvSpPr/>
          <p:nvPr/>
        </p:nvSpPr>
        <p:spPr>
          <a:xfrm>
            <a:off x="2246760" y="175680"/>
            <a:ext cx="1844640" cy="1800360"/>
          </a:xfrm>
          <a:prstGeom prst="ellipse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pic>
        <p:nvPicPr>
          <p:cNvPr id="1100" name="Picture 5" descr="Picture 5"/>
          <p:cNvPicPr/>
          <p:nvPr/>
        </p:nvPicPr>
        <p:blipFill>
          <a:blip r:embed="rId3"/>
          <a:stretch/>
        </p:blipFill>
        <p:spPr>
          <a:xfrm>
            <a:off x="2616840" y="2705040"/>
            <a:ext cx="1141920" cy="1141920"/>
          </a:xfrm>
          <a:prstGeom prst="rect">
            <a:avLst/>
          </a:prstGeom>
          <a:ln w="12700">
            <a:noFill/>
          </a:ln>
        </p:spPr>
      </p:pic>
      <p:sp>
        <p:nvSpPr>
          <p:cNvPr id="1101" name="Oval 10"/>
          <p:cNvSpPr/>
          <p:nvPr/>
        </p:nvSpPr>
        <p:spPr>
          <a:xfrm>
            <a:off x="2256120" y="2425320"/>
            <a:ext cx="1844640" cy="1800360"/>
          </a:xfrm>
          <a:prstGeom prst="ellipse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pic>
        <p:nvPicPr>
          <p:cNvPr id="1102" name="Picture 5" descr="Picture 5"/>
          <p:cNvPicPr/>
          <p:nvPr/>
        </p:nvPicPr>
        <p:blipFill>
          <a:blip r:embed="rId4"/>
          <a:stretch/>
        </p:blipFill>
        <p:spPr>
          <a:xfrm>
            <a:off x="2616840" y="5025600"/>
            <a:ext cx="1141920" cy="1141920"/>
          </a:xfrm>
          <a:prstGeom prst="rect">
            <a:avLst/>
          </a:prstGeom>
          <a:ln w="12700">
            <a:noFill/>
          </a:ln>
        </p:spPr>
      </p:pic>
      <p:sp>
        <p:nvSpPr>
          <p:cNvPr id="1103" name="Oval 10"/>
          <p:cNvSpPr/>
          <p:nvPr/>
        </p:nvSpPr>
        <p:spPr>
          <a:xfrm>
            <a:off x="2256120" y="4745880"/>
            <a:ext cx="1844640" cy="1800360"/>
          </a:xfrm>
          <a:prstGeom prst="ellipse">
            <a:avLst/>
          </a:prstGeom>
          <a:noFill/>
          <a:ln w="0">
            <a:solidFill>
              <a:srgbClr val="16e82d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pic>
        <p:nvPicPr>
          <p:cNvPr id="1104" name="mail.png" descr="mail.png"/>
          <p:cNvPicPr/>
          <p:nvPr/>
        </p:nvPicPr>
        <p:blipFill>
          <a:blip r:embed="rId5"/>
          <a:stretch/>
        </p:blipFill>
        <p:spPr>
          <a:xfrm>
            <a:off x="7621560" y="5405760"/>
            <a:ext cx="798840" cy="79884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1" dur="indefinite" restart="never" nodeType="tmRoot">
          <p:childTnLst>
            <p:seq>
              <p:cTn id="602" dur="indefinite" nodeType="mainSeq">
                <p:childTnLst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5994 -0 E">
                                      <p:cBhvr>
                                        <p:cTn id="606" dur="10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Rectangle 2"/>
          <p:cNvSpPr/>
          <p:nvPr/>
        </p:nvSpPr>
        <p:spPr>
          <a:xfrm>
            <a:off x="291240" y="889200"/>
            <a:ext cx="505008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Behavioral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06" name="Rectangle 3"/>
          <p:cNvSpPr/>
          <p:nvPr/>
        </p:nvSpPr>
        <p:spPr>
          <a:xfrm>
            <a:off x="1447920" y="1985040"/>
            <a:ext cx="5497560" cy="623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Chain of Responsibility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07" name="Rectangle 4"/>
          <p:cNvSpPr/>
          <p:nvPr/>
        </p:nvSpPr>
        <p:spPr>
          <a:xfrm>
            <a:off x="1447920" y="3168720"/>
            <a:ext cx="7788600" cy="1552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e37bb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Can we make more than handler for a given request?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e37bb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How can we handle a request using sequence of steps?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Rectangle 2"/>
          <p:cNvSpPr/>
          <p:nvPr/>
        </p:nvSpPr>
        <p:spPr>
          <a:xfrm>
            <a:off x="291240" y="889200"/>
            <a:ext cx="505008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98c7de"/>
                </a:solidFill>
                <a:latin typeface="Calibri"/>
                <a:ea typeface="Calibri"/>
              </a:rPr>
              <a:t>Behavioral Patterns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09" name="Rectangle 3"/>
          <p:cNvSpPr/>
          <p:nvPr/>
        </p:nvSpPr>
        <p:spPr>
          <a:xfrm>
            <a:off x="1447920" y="1985040"/>
            <a:ext cx="5497560" cy="623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marL="457200" indent="-457200">
              <a:lnSpc>
                <a:spcPts val="4201"/>
              </a:lnSpc>
              <a:buClr>
                <a:srgbClr val="f1c96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1c96c"/>
                </a:solidFill>
                <a:latin typeface="Calibri"/>
                <a:ea typeface="Calibri"/>
              </a:rPr>
              <a:t>Chain of Responsibility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0" name="Rectangle 4"/>
          <p:cNvSpPr/>
          <p:nvPr/>
        </p:nvSpPr>
        <p:spPr>
          <a:xfrm>
            <a:off x="276480" y="3168720"/>
            <a:ext cx="11767320" cy="1186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“</a:t>
            </a: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Avoid coupling the sender of a request to its receiver </a:t>
            </a:r>
            <a:r>
              <a:rPr b="0" lang="en-US" sz="2400" spc="-1" strike="noStrike">
                <a:solidFill>
                  <a:srgbClr val="6ab7c2"/>
                </a:solidFill>
                <a:latin typeface="Calibri"/>
                <a:ea typeface="Calibri"/>
              </a:rPr>
              <a:t>by</a:t>
            </a: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 giving more than one object a chance to handle the request. Chain the receiving objects and </a:t>
            </a:r>
            <a:r>
              <a:rPr b="0" lang="en-US" sz="2400" spc="-1" strike="noStrike">
                <a:solidFill>
                  <a:srgbClr val="6ab7c2"/>
                </a:solidFill>
                <a:latin typeface="Calibri"/>
                <a:ea typeface="Calibri"/>
              </a:rPr>
              <a:t>pass</a:t>
            </a:r>
            <a:r>
              <a:rPr b="0" lang="en-US" sz="2400" spc="-1" strike="noStrike">
                <a:solidFill>
                  <a:srgbClr val="e37bb1"/>
                </a:solidFill>
                <a:latin typeface="Calibri"/>
                <a:ea typeface="Calibri"/>
              </a:rPr>
              <a:t> the request along the chain until an object handles it. [GoF]”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1" name="Group 1199"/>
          <p:cNvGrpSpPr/>
          <p:nvPr/>
        </p:nvGrpSpPr>
        <p:grpSpPr>
          <a:xfrm>
            <a:off x="1224000" y="704520"/>
            <a:ext cx="9375120" cy="763560"/>
            <a:chOff x="1224000" y="704520"/>
            <a:chExt cx="9375120" cy="763560"/>
          </a:xfrm>
        </p:grpSpPr>
        <p:grpSp>
          <p:nvGrpSpPr>
            <p:cNvPr id="1112" name="Rounded Rectangle 4"/>
            <p:cNvGrpSpPr/>
            <p:nvPr/>
          </p:nvGrpSpPr>
          <p:grpSpPr>
            <a:xfrm>
              <a:off x="1224000" y="782280"/>
              <a:ext cx="1144800" cy="557280"/>
              <a:chOff x="1224000" y="782280"/>
              <a:chExt cx="1144800" cy="557280"/>
            </a:xfrm>
          </p:grpSpPr>
          <p:sp>
            <p:nvSpPr>
              <p:cNvPr id="1113" name="Rounded Rectangle"/>
              <p:cNvSpPr/>
              <p:nvPr/>
            </p:nvSpPr>
            <p:spPr>
              <a:xfrm>
                <a:off x="1224000" y="782280"/>
                <a:ext cx="1144800" cy="55728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1c96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4" name="Create DiscountCalculator"/>
              <p:cNvSpPr/>
              <p:nvPr/>
            </p:nvSpPr>
            <p:spPr>
              <a:xfrm>
                <a:off x="1273320" y="894600"/>
                <a:ext cx="1046520" cy="33264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45720" rIns="45720" tIns="45000" bIns="45000" anchor="ctr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600" spc="-1" strike="noStrike">
                    <a:solidFill>
                      <a:srgbClr val="6ab7c2"/>
                    </a:solidFill>
                    <a:latin typeface="Calibri"/>
                    <a:ea typeface="Calibri"/>
                  </a:rPr>
                  <a:t>Request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1115" name="Rounded Rectangle 2"/>
            <p:cNvSpPr/>
            <p:nvPr/>
          </p:nvSpPr>
          <p:spPr>
            <a:xfrm>
              <a:off x="3596760" y="704520"/>
              <a:ext cx="4985280" cy="712440"/>
            </a:xfrm>
            <a:prstGeom prst="roundRect">
              <a:avLst>
                <a:gd name="adj" fmla="val 4607"/>
              </a:avLst>
            </a:prstGeom>
            <a:noFill/>
            <a:ln w="0">
              <a:solidFill>
                <a:srgbClr val="f1c96c"/>
              </a:solidFill>
              <a:prstDash val="dash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Straight Arrow Connector 2"/>
            <p:cNvSpPr/>
            <p:nvPr/>
          </p:nvSpPr>
          <p:spPr>
            <a:xfrm flipV="1">
              <a:off x="2369520" y="1059840"/>
              <a:ext cx="1226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65b4bf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17" name="TextBox 4"/>
            <p:cNvSpPr/>
            <p:nvPr/>
          </p:nvSpPr>
          <p:spPr>
            <a:xfrm>
              <a:off x="3754800" y="891000"/>
              <a:ext cx="873360" cy="57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1ba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2f2f2"/>
                  </a:solidFill>
                  <a:latin typeface="Calibri"/>
                  <a:ea typeface="Calibri"/>
                </a:rPr>
                <a:t>Handler 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18" name="TextBox 1"/>
            <p:cNvSpPr/>
            <p:nvPr/>
          </p:nvSpPr>
          <p:spPr>
            <a:xfrm>
              <a:off x="5021280" y="891000"/>
              <a:ext cx="873360" cy="57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1ba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2f2f2"/>
                  </a:solidFill>
                  <a:latin typeface="Calibri"/>
                  <a:ea typeface="Calibri"/>
                </a:rPr>
                <a:t>Handler 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19" name="TextBox 3"/>
            <p:cNvSpPr/>
            <p:nvPr/>
          </p:nvSpPr>
          <p:spPr>
            <a:xfrm>
              <a:off x="6262200" y="896400"/>
              <a:ext cx="873360" cy="57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1ba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2f2f2"/>
                  </a:solidFill>
                  <a:latin typeface="Calibri"/>
                  <a:ea typeface="Calibri"/>
                </a:rPr>
                <a:t>Handler 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20" name="TextBox 5"/>
            <p:cNvSpPr/>
            <p:nvPr/>
          </p:nvSpPr>
          <p:spPr>
            <a:xfrm>
              <a:off x="7541640" y="896400"/>
              <a:ext cx="873360" cy="57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1ba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2f2f2"/>
                  </a:solidFill>
                  <a:latin typeface="Calibri"/>
                  <a:ea typeface="Calibri"/>
                </a:rPr>
                <a:t>Handler 4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1121" name="Rounded Rectangle 4"/>
            <p:cNvGrpSpPr/>
            <p:nvPr/>
          </p:nvGrpSpPr>
          <p:grpSpPr>
            <a:xfrm>
              <a:off x="9454320" y="773280"/>
              <a:ext cx="1144800" cy="576000"/>
              <a:chOff x="9454320" y="773280"/>
              <a:chExt cx="1144800" cy="576000"/>
            </a:xfrm>
          </p:grpSpPr>
          <p:sp>
            <p:nvSpPr>
              <p:cNvPr id="1122" name="Rounded Rectangle"/>
              <p:cNvSpPr/>
              <p:nvPr/>
            </p:nvSpPr>
            <p:spPr>
              <a:xfrm>
                <a:off x="9454320" y="782280"/>
                <a:ext cx="1144800" cy="55728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1c96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3" name="Create DiscountCalculator"/>
              <p:cNvSpPr/>
              <p:nvPr/>
            </p:nvSpPr>
            <p:spPr>
              <a:xfrm>
                <a:off x="9503280" y="773280"/>
                <a:ext cx="1046520" cy="5760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45720" rIns="45720" tIns="45000" bIns="45000" anchor="ctr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600" spc="-1" strike="noStrike">
                    <a:solidFill>
                      <a:srgbClr val="6ab7c2"/>
                    </a:solidFill>
                    <a:latin typeface="Calibri"/>
                    <a:ea typeface="Calibri"/>
                  </a:rPr>
                  <a:t>Response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1124" name="Straight Arrow Connector 12"/>
            <p:cNvSpPr/>
            <p:nvPr/>
          </p:nvSpPr>
          <p:spPr>
            <a:xfrm>
              <a:off x="8582760" y="1061280"/>
              <a:ext cx="870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65b4bf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25" name="Straight Arrow Connector 16"/>
            <p:cNvSpPr/>
            <p:nvPr/>
          </p:nvSpPr>
          <p:spPr>
            <a:xfrm>
              <a:off x="4628880" y="1061280"/>
              <a:ext cx="3916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1c96c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26" name="Straight Arrow Connector 20"/>
            <p:cNvSpPr/>
            <p:nvPr/>
          </p:nvSpPr>
          <p:spPr>
            <a:xfrm>
              <a:off x="5895000" y="1061280"/>
              <a:ext cx="366120" cy="4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1c96c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27" name="Straight Arrow Connector 23"/>
            <p:cNvSpPr/>
            <p:nvPr/>
          </p:nvSpPr>
          <p:spPr>
            <a:xfrm>
              <a:off x="7135920" y="1066680"/>
              <a:ext cx="405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1c96c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</p:grpSp>
      <p:grpSp>
        <p:nvGrpSpPr>
          <p:cNvPr id="1128" name="Group 7"/>
          <p:cNvGrpSpPr/>
          <p:nvPr/>
        </p:nvGrpSpPr>
        <p:grpSpPr>
          <a:xfrm>
            <a:off x="1179000" y="4559760"/>
            <a:ext cx="9375120" cy="999720"/>
            <a:chOff x="1179000" y="4559760"/>
            <a:chExt cx="9375120" cy="999720"/>
          </a:xfrm>
        </p:grpSpPr>
        <p:grpSp>
          <p:nvGrpSpPr>
            <p:cNvPr id="1129" name="Rounded Rectangle 4"/>
            <p:cNvGrpSpPr/>
            <p:nvPr/>
          </p:nvGrpSpPr>
          <p:grpSpPr>
            <a:xfrm>
              <a:off x="1179000" y="4637520"/>
              <a:ext cx="1144800" cy="557280"/>
              <a:chOff x="1179000" y="4637520"/>
              <a:chExt cx="1144800" cy="557280"/>
            </a:xfrm>
          </p:grpSpPr>
          <p:sp>
            <p:nvSpPr>
              <p:cNvPr id="1130" name="Rounded Rectangle"/>
              <p:cNvSpPr/>
              <p:nvPr/>
            </p:nvSpPr>
            <p:spPr>
              <a:xfrm>
                <a:off x="1179000" y="4637520"/>
                <a:ext cx="1144800" cy="55728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1c96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1" name="Create DiscountCalculator"/>
              <p:cNvSpPr/>
              <p:nvPr/>
            </p:nvSpPr>
            <p:spPr>
              <a:xfrm>
                <a:off x="1228320" y="4749840"/>
                <a:ext cx="1046520" cy="33264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45720" rIns="45720" tIns="45000" bIns="45000" anchor="ctr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600" spc="-1" strike="noStrike">
                    <a:solidFill>
                      <a:srgbClr val="6ab7c2"/>
                    </a:solidFill>
                    <a:latin typeface="Calibri"/>
                    <a:ea typeface="Calibri"/>
                  </a:rPr>
                  <a:t>Request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1132" name="Rounded Rectangle 2"/>
            <p:cNvSpPr/>
            <p:nvPr/>
          </p:nvSpPr>
          <p:spPr>
            <a:xfrm>
              <a:off x="3245400" y="4559760"/>
              <a:ext cx="5688000" cy="712440"/>
            </a:xfrm>
            <a:prstGeom prst="roundRect">
              <a:avLst>
                <a:gd name="adj" fmla="val 4607"/>
              </a:avLst>
            </a:prstGeom>
            <a:noFill/>
            <a:ln w="0">
              <a:solidFill>
                <a:srgbClr val="f1c96c"/>
              </a:solidFill>
              <a:prstDash val="dash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Straight Arrow Connector 59"/>
            <p:cNvSpPr/>
            <p:nvPr/>
          </p:nvSpPr>
          <p:spPr>
            <a:xfrm flipV="1">
              <a:off x="2324520" y="4915080"/>
              <a:ext cx="920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65b4bf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34" name="TextBox 60"/>
            <p:cNvSpPr/>
            <p:nvPr/>
          </p:nvSpPr>
          <p:spPr>
            <a:xfrm>
              <a:off x="3481560" y="4762440"/>
              <a:ext cx="873360" cy="57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1ba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2f2f2"/>
                  </a:solidFill>
                  <a:latin typeface="Calibri"/>
                  <a:ea typeface="Calibri"/>
                </a:rPr>
                <a:t>Handler 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35" name="TextBox 62"/>
            <p:cNvSpPr/>
            <p:nvPr/>
          </p:nvSpPr>
          <p:spPr>
            <a:xfrm>
              <a:off x="6286680" y="4762440"/>
              <a:ext cx="873360" cy="57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1ba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2f2f2"/>
                  </a:solidFill>
                  <a:latin typeface="Calibri"/>
                  <a:ea typeface="Calibri"/>
                </a:rPr>
                <a:t>Handler 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36" name="TextBox 1151"/>
            <p:cNvSpPr/>
            <p:nvPr/>
          </p:nvSpPr>
          <p:spPr>
            <a:xfrm>
              <a:off x="7738560" y="4763880"/>
              <a:ext cx="873360" cy="57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1ba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2f2f2"/>
                  </a:solidFill>
                  <a:latin typeface="Calibri"/>
                  <a:ea typeface="Calibri"/>
                </a:rPr>
                <a:t>Handler 4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1137" name="Rounded Rectangle 4"/>
            <p:cNvGrpSpPr/>
            <p:nvPr/>
          </p:nvGrpSpPr>
          <p:grpSpPr>
            <a:xfrm>
              <a:off x="9409320" y="4628520"/>
              <a:ext cx="1144800" cy="576000"/>
              <a:chOff x="9409320" y="4628520"/>
              <a:chExt cx="1144800" cy="576000"/>
            </a:xfrm>
          </p:grpSpPr>
          <p:sp>
            <p:nvSpPr>
              <p:cNvPr id="1138" name="Rounded Rectangle"/>
              <p:cNvSpPr/>
              <p:nvPr/>
            </p:nvSpPr>
            <p:spPr>
              <a:xfrm>
                <a:off x="9409320" y="4637520"/>
                <a:ext cx="1144800" cy="55728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1c96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9" name="Create DiscountCalculator"/>
              <p:cNvSpPr/>
              <p:nvPr/>
            </p:nvSpPr>
            <p:spPr>
              <a:xfrm>
                <a:off x="9458280" y="4628520"/>
                <a:ext cx="1046520" cy="5760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45720" rIns="45720" tIns="45000" bIns="45000" anchor="ctr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600" spc="-1" strike="noStrike">
                    <a:solidFill>
                      <a:srgbClr val="6ab7c2"/>
                    </a:solidFill>
                    <a:latin typeface="Calibri"/>
                    <a:ea typeface="Calibri"/>
                  </a:rPr>
                  <a:t>Response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1140" name="Straight Arrow Connector 1155"/>
            <p:cNvSpPr/>
            <p:nvPr/>
          </p:nvSpPr>
          <p:spPr>
            <a:xfrm>
              <a:off x="8934120" y="4916520"/>
              <a:ext cx="474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65b4bf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41" name="Straight Arrow Connector 1156"/>
            <p:cNvSpPr/>
            <p:nvPr/>
          </p:nvSpPr>
          <p:spPr>
            <a:xfrm>
              <a:off x="4579920" y="4932720"/>
              <a:ext cx="341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1c96c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42" name="Straight Arrow Connector 1157"/>
            <p:cNvSpPr/>
            <p:nvPr/>
          </p:nvSpPr>
          <p:spPr>
            <a:xfrm>
              <a:off x="6021360" y="4932720"/>
              <a:ext cx="264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1c96c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43" name="Elbow Connector 1159"/>
            <p:cNvSpPr/>
            <p:nvPr/>
          </p:nvSpPr>
          <p:spPr>
            <a:xfrm flipH="1" rot="16200000">
              <a:off x="7144200" y="2357640"/>
              <a:ext cx="160560" cy="5513400"/>
            </a:xfrm>
            <a:prstGeom prst="bentConnector3">
              <a:avLst>
                <a:gd name="adj1" fmla="val 320556"/>
              </a:avLst>
            </a:prstGeom>
            <a:noFill/>
            <a:ln>
              <a:solidFill>
                <a:srgbClr val="00b050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44" name="Decision 1160"/>
            <p:cNvSpPr/>
            <p:nvPr/>
          </p:nvSpPr>
          <p:spPr>
            <a:xfrm>
              <a:off x="4355640" y="4830840"/>
              <a:ext cx="223560" cy="202680"/>
            </a:xfrm>
            <a:prstGeom prst="flowChartDecision">
              <a:avLst/>
            </a:prstGeom>
            <a:noFill/>
            <a:ln w="9525">
              <a:solidFill>
                <a:srgbClr val="64abcd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1145" name="TextBox 1161"/>
            <p:cNvSpPr/>
            <p:nvPr/>
          </p:nvSpPr>
          <p:spPr>
            <a:xfrm>
              <a:off x="4921920" y="4762440"/>
              <a:ext cx="873360" cy="57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1ba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2f2f2"/>
                  </a:solidFill>
                  <a:latin typeface="Calibri"/>
                  <a:ea typeface="Calibri"/>
                </a:rPr>
                <a:t>Handler 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46" name="Decision 1162"/>
            <p:cNvSpPr/>
            <p:nvPr/>
          </p:nvSpPr>
          <p:spPr>
            <a:xfrm>
              <a:off x="5796720" y="4830840"/>
              <a:ext cx="223560" cy="202680"/>
            </a:xfrm>
            <a:prstGeom prst="flowChartDecision">
              <a:avLst/>
            </a:prstGeom>
            <a:noFill/>
            <a:ln w="9525">
              <a:solidFill>
                <a:srgbClr val="64abcd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1147" name="Straight Arrow Connector 1173"/>
            <p:cNvSpPr/>
            <p:nvPr/>
          </p:nvSpPr>
          <p:spPr>
            <a:xfrm>
              <a:off x="7385040" y="4932720"/>
              <a:ext cx="35280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1c96c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48" name="Decision 1174"/>
            <p:cNvSpPr/>
            <p:nvPr/>
          </p:nvSpPr>
          <p:spPr>
            <a:xfrm>
              <a:off x="7160760" y="4830840"/>
              <a:ext cx="223560" cy="202680"/>
            </a:xfrm>
            <a:prstGeom prst="flowChartDecision">
              <a:avLst/>
            </a:prstGeom>
            <a:noFill/>
            <a:ln w="9525">
              <a:solidFill>
                <a:srgbClr val="64abcd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1149" name="Straight Arrow Connector 1181"/>
            <p:cNvSpPr/>
            <p:nvPr/>
          </p:nvSpPr>
          <p:spPr>
            <a:xfrm>
              <a:off x="5909040" y="5034240"/>
              <a:ext cx="360" cy="52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b050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50" name="Straight Arrow Connector 1184"/>
            <p:cNvSpPr/>
            <p:nvPr/>
          </p:nvSpPr>
          <p:spPr>
            <a:xfrm>
              <a:off x="7273080" y="5034240"/>
              <a:ext cx="360" cy="523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b050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51" name="TextBox 1193"/>
            <p:cNvSpPr/>
            <p:nvPr/>
          </p:nvSpPr>
          <p:spPr>
            <a:xfrm>
              <a:off x="4557240" y="4690080"/>
              <a:ext cx="31500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No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1152" name="TextBox 1194"/>
            <p:cNvSpPr/>
            <p:nvPr/>
          </p:nvSpPr>
          <p:spPr>
            <a:xfrm>
              <a:off x="5962320" y="4701240"/>
              <a:ext cx="31500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No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1153" name="TextBox 1195"/>
            <p:cNvSpPr/>
            <p:nvPr/>
          </p:nvSpPr>
          <p:spPr>
            <a:xfrm>
              <a:off x="7385040" y="4709160"/>
              <a:ext cx="31500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No</a:t>
              </a:r>
              <a:endParaRPr b="0" lang="en-US" sz="800" spc="-1" strike="noStrike">
                <a:latin typeface="Arial"/>
              </a:endParaRPr>
            </a:p>
          </p:txBody>
        </p:sp>
      </p:grpSp>
      <p:grpSp>
        <p:nvGrpSpPr>
          <p:cNvPr id="1154" name="Group 1201"/>
          <p:cNvGrpSpPr/>
          <p:nvPr/>
        </p:nvGrpSpPr>
        <p:grpSpPr>
          <a:xfrm>
            <a:off x="1175040" y="2423520"/>
            <a:ext cx="9375120" cy="1114560"/>
            <a:chOff x="1175040" y="2423520"/>
            <a:chExt cx="9375120" cy="1114560"/>
          </a:xfrm>
        </p:grpSpPr>
        <p:grpSp>
          <p:nvGrpSpPr>
            <p:cNvPr id="1155" name="Rounded Rectangle 4"/>
            <p:cNvGrpSpPr/>
            <p:nvPr/>
          </p:nvGrpSpPr>
          <p:grpSpPr>
            <a:xfrm>
              <a:off x="1175040" y="2500920"/>
              <a:ext cx="1144800" cy="557280"/>
              <a:chOff x="1175040" y="2500920"/>
              <a:chExt cx="1144800" cy="557280"/>
            </a:xfrm>
          </p:grpSpPr>
          <p:sp>
            <p:nvSpPr>
              <p:cNvPr id="1156" name="Rounded Rectangle"/>
              <p:cNvSpPr/>
              <p:nvPr/>
            </p:nvSpPr>
            <p:spPr>
              <a:xfrm>
                <a:off x="1175040" y="2500920"/>
                <a:ext cx="1144800" cy="55728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1c96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7" name="Create DiscountCalculator"/>
              <p:cNvSpPr/>
              <p:nvPr/>
            </p:nvSpPr>
            <p:spPr>
              <a:xfrm>
                <a:off x="1224000" y="2613240"/>
                <a:ext cx="1046520" cy="33264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45720" rIns="45720" tIns="45000" bIns="45000" anchor="ctr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600" spc="-1" strike="noStrike">
                    <a:solidFill>
                      <a:srgbClr val="6ab7c2"/>
                    </a:solidFill>
                    <a:latin typeface="Calibri"/>
                    <a:ea typeface="Calibri"/>
                  </a:rPr>
                  <a:t>Request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1158" name="Rounded Rectangle 2"/>
            <p:cNvSpPr/>
            <p:nvPr/>
          </p:nvSpPr>
          <p:spPr>
            <a:xfrm>
              <a:off x="3547440" y="2423520"/>
              <a:ext cx="4985280" cy="712440"/>
            </a:xfrm>
            <a:prstGeom prst="roundRect">
              <a:avLst>
                <a:gd name="adj" fmla="val 4607"/>
              </a:avLst>
            </a:prstGeom>
            <a:noFill/>
            <a:ln w="0">
              <a:solidFill>
                <a:srgbClr val="f1c96c"/>
              </a:solidFill>
              <a:prstDash val="dash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Straight Arrow Connector 30"/>
            <p:cNvSpPr/>
            <p:nvPr/>
          </p:nvSpPr>
          <p:spPr>
            <a:xfrm flipV="1">
              <a:off x="2320560" y="2778480"/>
              <a:ext cx="1226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65b4bf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60" name="TextBox 31"/>
            <p:cNvSpPr/>
            <p:nvPr/>
          </p:nvSpPr>
          <p:spPr>
            <a:xfrm>
              <a:off x="3705840" y="2609640"/>
              <a:ext cx="873360" cy="57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1ba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2f2f2"/>
                  </a:solidFill>
                  <a:latin typeface="Calibri"/>
                  <a:ea typeface="Calibri"/>
                </a:rPr>
                <a:t>Handler 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61" name="TextBox 32"/>
            <p:cNvSpPr/>
            <p:nvPr/>
          </p:nvSpPr>
          <p:spPr>
            <a:xfrm>
              <a:off x="5090760" y="2609640"/>
              <a:ext cx="873360" cy="57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1ba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2f2f2"/>
                  </a:solidFill>
                  <a:latin typeface="Calibri"/>
                  <a:ea typeface="Calibri"/>
                </a:rPr>
                <a:t>Handler 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62" name="TextBox 33"/>
            <p:cNvSpPr/>
            <p:nvPr/>
          </p:nvSpPr>
          <p:spPr>
            <a:xfrm>
              <a:off x="6297840" y="2615040"/>
              <a:ext cx="873360" cy="57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1ba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2f2f2"/>
                  </a:solidFill>
                  <a:latin typeface="Calibri"/>
                  <a:ea typeface="Calibri"/>
                </a:rPr>
                <a:t>Handler 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63" name="TextBox 34"/>
            <p:cNvSpPr/>
            <p:nvPr/>
          </p:nvSpPr>
          <p:spPr>
            <a:xfrm>
              <a:off x="7492680" y="2615400"/>
              <a:ext cx="873360" cy="57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1ba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2f2f2"/>
                  </a:solidFill>
                  <a:latin typeface="Calibri"/>
                  <a:ea typeface="Calibri"/>
                </a:rPr>
                <a:t>Handler 4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1164" name="Rounded Rectangle 4"/>
            <p:cNvGrpSpPr/>
            <p:nvPr/>
          </p:nvGrpSpPr>
          <p:grpSpPr>
            <a:xfrm>
              <a:off x="9405360" y="2491920"/>
              <a:ext cx="1144800" cy="576000"/>
              <a:chOff x="9405360" y="2491920"/>
              <a:chExt cx="1144800" cy="576000"/>
            </a:xfrm>
          </p:grpSpPr>
          <p:sp>
            <p:nvSpPr>
              <p:cNvPr id="1165" name="Rounded Rectangle"/>
              <p:cNvSpPr/>
              <p:nvPr/>
            </p:nvSpPr>
            <p:spPr>
              <a:xfrm>
                <a:off x="9405360" y="2500920"/>
                <a:ext cx="1144800" cy="55728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1c96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6" name="Create DiscountCalculator"/>
              <p:cNvSpPr/>
              <p:nvPr/>
            </p:nvSpPr>
            <p:spPr>
              <a:xfrm>
                <a:off x="9454320" y="2491920"/>
                <a:ext cx="1046520" cy="5760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45720" rIns="45720" tIns="45000" bIns="45000" anchor="ctr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600" spc="-1" strike="noStrike">
                    <a:solidFill>
                      <a:srgbClr val="6ab7c2"/>
                    </a:solidFill>
                    <a:latin typeface="Calibri"/>
                    <a:ea typeface="Calibri"/>
                  </a:rPr>
                  <a:t>Response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1167" name="Straight Arrow Connector 38"/>
            <p:cNvSpPr/>
            <p:nvPr/>
          </p:nvSpPr>
          <p:spPr>
            <a:xfrm>
              <a:off x="8533440" y="2779920"/>
              <a:ext cx="870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65b4bf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68" name="Straight Arrow Connector 39"/>
            <p:cNvSpPr/>
            <p:nvPr/>
          </p:nvSpPr>
          <p:spPr>
            <a:xfrm>
              <a:off x="4805280" y="2779920"/>
              <a:ext cx="284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1c96c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69" name="Straight Arrow Connector 40"/>
            <p:cNvSpPr/>
            <p:nvPr/>
          </p:nvSpPr>
          <p:spPr>
            <a:xfrm>
              <a:off x="5964480" y="2779920"/>
              <a:ext cx="332280" cy="4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1c96c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70" name="Straight Arrow Connector 41"/>
            <p:cNvSpPr/>
            <p:nvPr/>
          </p:nvSpPr>
          <p:spPr>
            <a:xfrm>
              <a:off x="7171560" y="2785320"/>
              <a:ext cx="320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1c96c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71" name="Elbow Connector 45"/>
            <p:cNvSpPr/>
            <p:nvPr/>
          </p:nvSpPr>
          <p:spPr>
            <a:xfrm flipH="1" rot="16200000">
              <a:off x="7246800" y="327960"/>
              <a:ext cx="176760" cy="5284440"/>
            </a:xfrm>
            <a:prstGeom prst="bentConnector3">
              <a:avLst>
                <a:gd name="adj1" fmla="val 505878"/>
              </a:avLst>
            </a:prstGeom>
            <a:noFill/>
            <a:ln>
              <a:solidFill>
                <a:srgbClr val="f25b48"/>
              </a:solidFill>
              <a:round/>
              <a:tailEnd len="med" type="triangle" w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172" name="Decision 50"/>
            <p:cNvSpPr/>
            <p:nvPr/>
          </p:nvSpPr>
          <p:spPr>
            <a:xfrm>
              <a:off x="4580640" y="2678400"/>
              <a:ext cx="223560" cy="202680"/>
            </a:xfrm>
            <a:prstGeom prst="flowChartDecision">
              <a:avLst/>
            </a:prstGeom>
            <a:noFill/>
            <a:ln w="9525">
              <a:solidFill>
                <a:srgbClr val="64abcd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1173" name="TextBox 1192"/>
            <p:cNvSpPr/>
            <p:nvPr/>
          </p:nvSpPr>
          <p:spPr>
            <a:xfrm>
              <a:off x="4355640" y="3205080"/>
              <a:ext cx="31500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800" spc="-1" strike="noStrike">
                  <a:solidFill>
                    <a:srgbClr val="ff0000"/>
                  </a:solidFill>
                  <a:latin typeface="Calibri"/>
                  <a:ea typeface="Calibri"/>
                </a:rPr>
                <a:t>No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1174" name="TextBox 1196"/>
            <p:cNvSpPr/>
            <p:nvPr/>
          </p:nvSpPr>
          <p:spPr>
            <a:xfrm>
              <a:off x="4726440" y="2569680"/>
              <a:ext cx="387720" cy="2113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yes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1175" name="TextBox 1197"/>
            <p:cNvSpPr/>
            <p:nvPr/>
          </p:nvSpPr>
          <p:spPr>
            <a:xfrm>
              <a:off x="5936400" y="2585160"/>
              <a:ext cx="387720" cy="2113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yes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1176" name="TextBox 1198"/>
            <p:cNvSpPr/>
            <p:nvPr/>
          </p:nvSpPr>
          <p:spPr>
            <a:xfrm>
              <a:off x="7138080" y="2586960"/>
              <a:ext cx="387720" cy="2113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yes</a:t>
              </a:r>
              <a:endParaRPr b="0" lang="en-US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7" dur="indefinite" restart="never" nodeType="tmRoot">
          <p:childTnLst>
            <p:seq>
              <p:cTn id="608" dur="indefinite" nodeType="mainSeq">
                <p:childTnLst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Group 1"/>
          <p:cNvGrpSpPr/>
          <p:nvPr/>
        </p:nvGrpSpPr>
        <p:grpSpPr>
          <a:xfrm>
            <a:off x="1142280" y="392040"/>
            <a:ext cx="9374760" cy="763560"/>
            <a:chOff x="1142280" y="392040"/>
            <a:chExt cx="9374760" cy="763560"/>
          </a:xfrm>
        </p:grpSpPr>
        <p:grpSp>
          <p:nvGrpSpPr>
            <p:cNvPr id="1178" name="Rounded Rectangle 4"/>
            <p:cNvGrpSpPr/>
            <p:nvPr/>
          </p:nvGrpSpPr>
          <p:grpSpPr>
            <a:xfrm>
              <a:off x="1142280" y="469440"/>
              <a:ext cx="1144800" cy="557280"/>
              <a:chOff x="1142280" y="469440"/>
              <a:chExt cx="1144800" cy="557280"/>
            </a:xfrm>
          </p:grpSpPr>
          <p:sp>
            <p:nvSpPr>
              <p:cNvPr id="1179" name="Rounded Rectangle"/>
              <p:cNvSpPr/>
              <p:nvPr/>
            </p:nvSpPr>
            <p:spPr>
              <a:xfrm>
                <a:off x="1142280" y="469440"/>
                <a:ext cx="1144800" cy="55728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1c96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0" name="Create DiscountCalculator"/>
              <p:cNvSpPr/>
              <p:nvPr/>
            </p:nvSpPr>
            <p:spPr>
              <a:xfrm>
                <a:off x="1191240" y="581760"/>
                <a:ext cx="1046520" cy="33264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45720" rIns="45720" tIns="45000" bIns="45000" anchor="ctr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600" spc="-1" strike="noStrike">
                    <a:solidFill>
                      <a:srgbClr val="6ab7c2"/>
                    </a:solidFill>
                    <a:latin typeface="Calibri"/>
                    <a:ea typeface="Calibri"/>
                  </a:rPr>
                  <a:t>Request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1181" name="Rounded Rectangle 2"/>
            <p:cNvSpPr/>
            <p:nvPr/>
          </p:nvSpPr>
          <p:spPr>
            <a:xfrm>
              <a:off x="3514680" y="392040"/>
              <a:ext cx="4985280" cy="712440"/>
            </a:xfrm>
            <a:prstGeom prst="roundRect">
              <a:avLst>
                <a:gd name="adj" fmla="val 4607"/>
              </a:avLst>
            </a:prstGeom>
            <a:noFill/>
            <a:ln w="0">
              <a:solidFill>
                <a:srgbClr val="f1c96c"/>
              </a:solidFill>
              <a:prstDash val="dash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Straight Arrow Connector 4"/>
            <p:cNvSpPr/>
            <p:nvPr/>
          </p:nvSpPr>
          <p:spPr>
            <a:xfrm flipV="1">
              <a:off x="2287440" y="747000"/>
              <a:ext cx="1226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65b4bf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83" name="TextBox 5"/>
            <p:cNvSpPr/>
            <p:nvPr/>
          </p:nvSpPr>
          <p:spPr>
            <a:xfrm>
              <a:off x="3672720" y="578160"/>
              <a:ext cx="873360" cy="57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1ba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2f2f2"/>
                  </a:solidFill>
                  <a:latin typeface="Calibri"/>
                  <a:ea typeface="Calibri"/>
                </a:rPr>
                <a:t>Handler 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84" name="TextBox 7"/>
            <p:cNvSpPr/>
            <p:nvPr/>
          </p:nvSpPr>
          <p:spPr>
            <a:xfrm>
              <a:off x="4939200" y="578160"/>
              <a:ext cx="873360" cy="57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1ba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2f2f2"/>
                  </a:solidFill>
                  <a:latin typeface="Calibri"/>
                  <a:ea typeface="Calibri"/>
                </a:rPr>
                <a:t>Handler 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85" name="TextBox 12"/>
            <p:cNvSpPr/>
            <p:nvPr/>
          </p:nvSpPr>
          <p:spPr>
            <a:xfrm>
              <a:off x="6180120" y="583560"/>
              <a:ext cx="873360" cy="57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1ba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2f2f2"/>
                  </a:solidFill>
                  <a:latin typeface="Calibri"/>
                  <a:ea typeface="Calibri"/>
                </a:rPr>
                <a:t>Handler 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86" name="TextBox 13"/>
            <p:cNvSpPr/>
            <p:nvPr/>
          </p:nvSpPr>
          <p:spPr>
            <a:xfrm>
              <a:off x="7459920" y="583920"/>
              <a:ext cx="873360" cy="57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1ba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2f2f2"/>
                  </a:solidFill>
                  <a:latin typeface="Calibri"/>
                  <a:ea typeface="Calibri"/>
                </a:rPr>
                <a:t>Handler 4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1187" name="Rounded Rectangle 4"/>
            <p:cNvGrpSpPr/>
            <p:nvPr/>
          </p:nvGrpSpPr>
          <p:grpSpPr>
            <a:xfrm>
              <a:off x="9372240" y="460440"/>
              <a:ext cx="1144800" cy="576000"/>
              <a:chOff x="9372240" y="460440"/>
              <a:chExt cx="1144800" cy="576000"/>
            </a:xfrm>
          </p:grpSpPr>
          <p:sp>
            <p:nvSpPr>
              <p:cNvPr id="1188" name="Rounded Rectangle"/>
              <p:cNvSpPr/>
              <p:nvPr/>
            </p:nvSpPr>
            <p:spPr>
              <a:xfrm>
                <a:off x="9372240" y="469440"/>
                <a:ext cx="1144800" cy="55728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1c96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9" name="Create DiscountCalculator"/>
              <p:cNvSpPr/>
              <p:nvPr/>
            </p:nvSpPr>
            <p:spPr>
              <a:xfrm>
                <a:off x="9421560" y="460440"/>
                <a:ext cx="1046520" cy="5760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45720" rIns="45720" tIns="45000" bIns="45000" anchor="ctr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600" spc="-1" strike="noStrike">
                    <a:solidFill>
                      <a:srgbClr val="6ab7c2"/>
                    </a:solidFill>
                    <a:latin typeface="Calibri"/>
                    <a:ea typeface="Calibri"/>
                  </a:rPr>
                  <a:t>Response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1190" name="Straight Arrow Connector 15"/>
            <p:cNvSpPr/>
            <p:nvPr/>
          </p:nvSpPr>
          <p:spPr>
            <a:xfrm>
              <a:off x="8500680" y="748440"/>
              <a:ext cx="870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65b4bf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91" name="Straight Arrow Connector 16"/>
            <p:cNvSpPr/>
            <p:nvPr/>
          </p:nvSpPr>
          <p:spPr>
            <a:xfrm>
              <a:off x="4546800" y="748440"/>
              <a:ext cx="3916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1c96c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92" name="Straight Arrow Connector 17"/>
            <p:cNvSpPr/>
            <p:nvPr/>
          </p:nvSpPr>
          <p:spPr>
            <a:xfrm>
              <a:off x="5813280" y="748440"/>
              <a:ext cx="366120" cy="4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1c96c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193" name="Straight Arrow Connector 21"/>
            <p:cNvSpPr/>
            <p:nvPr/>
          </p:nvSpPr>
          <p:spPr>
            <a:xfrm>
              <a:off x="7054200" y="753840"/>
              <a:ext cx="405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1c96c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</p:grpSp>
      <p:grpSp>
        <p:nvGrpSpPr>
          <p:cNvPr id="1194" name="Group 91"/>
          <p:cNvGrpSpPr/>
          <p:nvPr/>
        </p:nvGrpSpPr>
        <p:grpSpPr>
          <a:xfrm>
            <a:off x="819720" y="1960200"/>
            <a:ext cx="10447920" cy="3836520"/>
            <a:chOff x="819720" y="1960200"/>
            <a:chExt cx="10447920" cy="3836520"/>
          </a:xfrm>
        </p:grpSpPr>
        <p:grpSp>
          <p:nvGrpSpPr>
            <p:cNvPr id="1195" name="Group 18"/>
            <p:cNvGrpSpPr/>
            <p:nvPr/>
          </p:nvGrpSpPr>
          <p:grpSpPr>
            <a:xfrm>
              <a:off x="5424480" y="3344040"/>
              <a:ext cx="1573560" cy="546480"/>
              <a:chOff x="5424480" y="3344040"/>
              <a:chExt cx="1573560" cy="546480"/>
            </a:xfrm>
          </p:grpSpPr>
          <p:sp>
            <p:nvSpPr>
              <p:cNvPr id="1196" name="Cube 19"/>
              <p:cNvSpPr/>
              <p:nvPr/>
            </p:nvSpPr>
            <p:spPr>
              <a:xfrm>
                <a:off x="5424480" y="3344040"/>
                <a:ext cx="1215360" cy="546480"/>
              </a:xfrm>
              <a:prstGeom prst="cube">
                <a:avLst>
                  <a:gd name="adj" fmla="val 25000"/>
                </a:avLst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blurRad="381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7" name="Cube 20"/>
              <p:cNvSpPr/>
              <p:nvPr/>
            </p:nvSpPr>
            <p:spPr>
              <a:xfrm>
                <a:off x="6514560" y="3344040"/>
                <a:ext cx="483480" cy="546480"/>
              </a:xfrm>
              <a:prstGeom prst="cube">
                <a:avLst>
                  <a:gd name="adj" fmla="val 25000"/>
                </a:avLst>
              </a:prstGeom>
              <a:solidFill>
                <a:schemeClr val="accent4"/>
              </a:solidFill>
              <a:ln w="25400">
                <a:noFill/>
              </a:ln>
              <a:effectLst>
                <a:outerShdw blurRad="381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98" name="Elbow Connector 36"/>
            <p:cNvSpPr/>
            <p:nvPr/>
          </p:nvSpPr>
          <p:spPr>
            <a:xfrm>
              <a:off x="4860360" y="3540960"/>
              <a:ext cx="563400" cy="1443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f1c96c"/>
              </a:solidFill>
              <a:round/>
              <a:tailEnd len="med" type="triangle" w="med"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/>
          </p:style>
        </p:sp>
        <p:grpSp>
          <p:nvGrpSpPr>
            <p:cNvPr id="1199" name="Group 41"/>
            <p:cNvGrpSpPr/>
            <p:nvPr/>
          </p:nvGrpSpPr>
          <p:grpSpPr>
            <a:xfrm>
              <a:off x="9694080" y="3344040"/>
              <a:ext cx="1573560" cy="546480"/>
              <a:chOff x="9694080" y="3344040"/>
              <a:chExt cx="1573560" cy="546480"/>
            </a:xfrm>
          </p:grpSpPr>
          <p:sp>
            <p:nvSpPr>
              <p:cNvPr id="1200" name="Cube 42"/>
              <p:cNvSpPr/>
              <p:nvPr/>
            </p:nvSpPr>
            <p:spPr>
              <a:xfrm>
                <a:off x="9694080" y="3344040"/>
                <a:ext cx="1215360" cy="546480"/>
              </a:xfrm>
              <a:prstGeom prst="cube">
                <a:avLst>
                  <a:gd name="adj" fmla="val 25000"/>
                </a:avLst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blurRad="381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1" name="Cube 43"/>
              <p:cNvSpPr/>
              <p:nvPr/>
            </p:nvSpPr>
            <p:spPr>
              <a:xfrm>
                <a:off x="10784160" y="3344040"/>
                <a:ext cx="483480" cy="546480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lumMod val="75000"/>
                </a:schemeClr>
              </a:solidFill>
              <a:ln w="25400">
                <a:noFill/>
              </a:ln>
              <a:effectLst>
                <a:outerShdw blurRad="381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02" name="Group 44"/>
            <p:cNvGrpSpPr/>
            <p:nvPr/>
          </p:nvGrpSpPr>
          <p:grpSpPr>
            <a:xfrm>
              <a:off x="7587360" y="3344040"/>
              <a:ext cx="1573560" cy="546480"/>
              <a:chOff x="7587360" y="3344040"/>
              <a:chExt cx="1573560" cy="546480"/>
            </a:xfrm>
          </p:grpSpPr>
          <p:sp>
            <p:nvSpPr>
              <p:cNvPr id="1203" name="Cube 45"/>
              <p:cNvSpPr/>
              <p:nvPr/>
            </p:nvSpPr>
            <p:spPr>
              <a:xfrm>
                <a:off x="7587360" y="3344040"/>
                <a:ext cx="1215360" cy="546480"/>
              </a:xfrm>
              <a:prstGeom prst="cube">
                <a:avLst>
                  <a:gd name="adj" fmla="val 25000"/>
                </a:avLst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blurRad="381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4" name="Cube 46"/>
              <p:cNvSpPr/>
              <p:nvPr/>
            </p:nvSpPr>
            <p:spPr>
              <a:xfrm>
                <a:off x="8677440" y="3344040"/>
                <a:ext cx="483480" cy="546480"/>
              </a:xfrm>
              <a:prstGeom prst="cube">
                <a:avLst>
                  <a:gd name="adj" fmla="val 25000"/>
                </a:avLst>
              </a:prstGeom>
              <a:solidFill>
                <a:srgbClr val="0070c0"/>
              </a:solidFill>
              <a:ln w="25400">
                <a:noFill/>
              </a:ln>
              <a:effectLst>
                <a:outerShdw blurRad="381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05" name="Elbow Connector 51"/>
            <p:cNvSpPr/>
            <p:nvPr/>
          </p:nvSpPr>
          <p:spPr>
            <a:xfrm>
              <a:off x="6998760" y="3557160"/>
              <a:ext cx="587880" cy="1281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f1c96c"/>
              </a:solidFill>
              <a:round/>
              <a:tailEnd len="med" type="triangle" w="med"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1206" name="Elbow Connector 53"/>
            <p:cNvSpPr/>
            <p:nvPr/>
          </p:nvSpPr>
          <p:spPr>
            <a:xfrm>
              <a:off x="9161640" y="3557160"/>
              <a:ext cx="531360" cy="1281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f1c96c"/>
              </a:solidFill>
              <a:round/>
              <a:tailEnd len="med" type="triangle" w="med"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1207" name="Snip Single Corner Rectangle 59"/>
            <p:cNvSpPr/>
            <p:nvPr/>
          </p:nvSpPr>
          <p:spPr>
            <a:xfrm>
              <a:off x="819720" y="1960200"/>
              <a:ext cx="1817640" cy="1260000"/>
            </a:xfrm>
            <a:prstGeom prst="snip1Rect">
              <a:avLst>
                <a:gd name="adj" fmla="val 16667"/>
              </a:avLst>
            </a:prstGeom>
            <a:noFill/>
            <a:ln w="9525">
              <a:solidFill>
                <a:srgbClr val="6ab7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ctr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CityName: X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Location: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Hotels: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Resturants: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Images: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08" name="Elbow Connector 61"/>
            <p:cNvSpPr/>
            <p:nvPr/>
          </p:nvSpPr>
          <p:spPr>
            <a:xfrm>
              <a:off x="2638080" y="2591280"/>
              <a:ext cx="647280" cy="10778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6ab7c2"/>
              </a:solidFill>
              <a:round/>
              <a:tailEnd len="med" type="triangle" w="med"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1209" name="Snip Single Corner Rectangle 6"/>
            <p:cNvSpPr/>
            <p:nvPr/>
          </p:nvSpPr>
          <p:spPr>
            <a:xfrm>
              <a:off x="3306960" y="4419720"/>
              <a:ext cx="1546200" cy="1260000"/>
            </a:xfrm>
            <a:prstGeom prst="snip1Rect">
              <a:avLst>
                <a:gd name="adj" fmla="val 16667"/>
              </a:avLst>
            </a:prstGeom>
            <a:noFill/>
            <a:ln w="9525">
              <a:solidFill>
                <a:srgbClr val="6ab7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ctr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CityName: X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Location: ###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Hotels: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Resturants: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Arial"/>
                  <a:ea typeface="Arial"/>
                </a:rPr>
                <a:t>Images: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10" name="Snip Single Corner Rectangle 8"/>
            <p:cNvSpPr/>
            <p:nvPr/>
          </p:nvSpPr>
          <p:spPr>
            <a:xfrm>
              <a:off x="5424480" y="4419720"/>
              <a:ext cx="1546200" cy="1260000"/>
            </a:xfrm>
            <a:prstGeom prst="snip1Rect">
              <a:avLst>
                <a:gd name="adj" fmla="val 16667"/>
              </a:avLst>
            </a:prstGeom>
            <a:noFill/>
            <a:ln w="9525">
              <a:solidFill>
                <a:srgbClr val="6ab7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ctr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CityName: X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Location: ###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Hotels: ###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Resturants: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Arial"/>
                  <a:ea typeface="Arial"/>
                </a:rPr>
                <a:t>Images: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11" name="Snip Single Corner Rectangle 9"/>
            <p:cNvSpPr/>
            <p:nvPr/>
          </p:nvSpPr>
          <p:spPr>
            <a:xfrm>
              <a:off x="7615080" y="4304160"/>
              <a:ext cx="1546200" cy="1492560"/>
            </a:xfrm>
            <a:prstGeom prst="snip1Rect">
              <a:avLst>
                <a:gd name="adj" fmla="val 16667"/>
              </a:avLst>
            </a:prstGeom>
            <a:noFill/>
            <a:ln w="9525">
              <a:solidFill>
                <a:srgbClr val="6ab7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ctr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CityName: X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Location: ###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Hotels: ###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Resturants: ###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Arial"/>
                  <a:ea typeface="Arial"/>
                </a:rPr>
                <a:t>Images: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12" name="Snip Single Corner Rectangle 10"/>
            <p:cNvSpPr/>
            <p:nvPr/>
          </p:nvSpPr>
          <p:spPr>
            <a:xfrm>
              <a:off x="9694080" y="4304160"/>
              <a:ext cx="1546200" cy="1492560"/>
            </a:xfrm>
            <a:prstGeom prst="snip1Rect">
              <a:avLst>
                <a:gd name="adj" fmla="val 16667"/>
              </a:avLst>
            </a:prstGeom>
            <a:noFill/>
            <a:ln w="9525">
              <a:solidFill>
                <a:srgbClr val="6ab7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ctr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CityName: X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Location: ###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Hotels: ###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Resturants: ###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Arial"/>
                  <a:ea typeface="Arial"/>
                </a:rPr>
                <a:t>Images: ###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13" name="Elbow Connector 11"/>
            <p:cNvSpPr/>
            <p:nvPr/>
          </p:nvSpPr>
          <p:spPr>
            <a:xfrm flipH="1">
              <a:off x="11239920" y="3557160"/>
              <a:ext cx="27000" cy="1492920"/>
            </a:xfrm>
            <a:prstGeom prst="bentConnector3">
              <a:avLst>
                <a:gd name="adj1" fmla="val -829824"/>
              </a:avLst>
            </a:prstGeom>
            <a:noFill/>
            <a:ln>
              <a:solidFill>
                <a:srgbClr val="6ab7c2"/>
              </a:solidFill>
              <a:round/>
              <a:tailEnd len="med" type="triangle" w="med"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1214" name="TextBox 30"/>
            <p:cNvSpPr/>
            <p:nvPr/>
          </p:nvSpPr>
          <p:spPr>
            <a:xfrm>
              <a:off x="5548320" y="3511080"/>
              <a:ext cx="983160" cy="515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G</a:t>
              </a:r>
              <a:r>
                <a:rPr b="0" lang="en-SA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et hotels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15" name="TextBox 31"/>
            <p:cNvSpPr/>
            <p:nvPr/>
          </p:nvSpPr>
          <p:spPr>
            <a:xfrm>
              <a:off x="7567560" y="3519720"/>
              <a:ext cx="1188000" cy="515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G</a:t>
              </a:r>
              <a:r>
                <a:rPr b="0" lang="en-SA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et resturant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16" name="TextBox 32"/>
            <p:cNvSpPr/>
            <p:nvPr/>
          </p:nvSpPr>
          <p:spPr>
            <a:xfrm>
              <a:off x="9694080" y="3519720"/>
              <a:ext cx="1107000" cy="515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G</a:t>
              </a:r>
              <a:r>
                <a:rPr b="0" lang="en-SA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et </a:t>
              </a:r>
              <a:r>
                <a:rPr b="0" lang="en-US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Images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1217" name="Group 84"/>
            <p:cNvGrpSpPr/>
            <p:nvPr/>
          </p:nvGrpSpPr>
          <p:grpSpPr>
            <a:xfrm>
              <a:off x="3286080" y="3327840"/>
              <a:ext cx="1573560" cy="546480"/>
              <a:chOff x="3286080" y="3327840"/>
              <a:chExt cx="1573560" cy="546480"/>
            </a:xfrm>
          </p:grpSpPr>
          <p:sp>
            <p:nvSpPr>
              <p:cNvPr id="1218" name="Cube 85"/>
              <p:cNvSpPr/>
              <p:nvPr/>
            </p:nvSpPr>
            <p:spPr>
              <a:xfrm>
                <a:off x="3286080" y="3327840"/>
                <a:ext cx="1215360" cy="546480"/>
              </a:xfrm>
              <a:prstGeom prst="cube">
                <a:avLst>
                  <a:gd name="adj" fmla="val 25000"/>
                </a:avLst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blurRad="381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9" name="Cube 86"/>
              <p:cNvSpPr/>
              <p:nvPr/>
            </p:nvSpPr>
            <p:spPr>
              <a:xfrm>
                <a:off x="4376160" y="3327840"/>
                <a:ext cx="483480" cy="546480"/>
              </a:xfrm>
              <a:prstGeom prst="cube">
                <a:avLst>
                  <a:gd name="adj" fmla="val 25000"/>
                </a:avLst>
              </a:prstGeom>
              <a:solidFill>
                <a:schemeClr val="accent3">
                  <a:lumMod val="75000"/>
                </a:schemeClr>
              </a:solidFill>
              <a:ln w="25400">
                <a:noFill/>
              </a:ln>
              <a:effectLst>
                <a:outerShdw blurRad="381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20" name="TextBox 90"/>
            <p:cNvSpPr/>
            <p:nvPr/>
          </p:nvSpPr>
          <p:spPr>
            <a:xfrm>
              <a:off x="3294000" y="3498120"/>
              <a:ext cx="1141200" cy="515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G</a:t>
              </a:r>
              <a:r>
                <a:rPr b="0" lang="en-SA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et </a:t>
              </a:r>
              <a:r>
                <a:rPr b="0" lang="en-US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Location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21" dur="indefinite" restart="never" nodeType="tmRoot">
          <p:childTnLst>
            <p:seq>
              <p:cTn id="622" dur="indefinite" nodeType="mainSeq">
                <p:childTnLst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27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14"/>
          <p:cNvSpPr/>
          <p:nvPr/>
        </p:nvSpPr>
        <p:spPr>
          <a:xfrm>
            <a:off x="1196640" y="355320"/>
            <a:ext cx="4950000" cy="82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1c96c"/>
                </a:solidFill>
                <a:latin typeface="Calibri"/>
                <a:ea typeface="Calibri"/>
              </a:rPr>
              <a:t>Single Responsibility Principle (S.R.P)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75" name="Oval 15"/>
          <p:cNvGrpSpPr/>
          <p:nvPr/>
        </p:nvGrpSpPr>
        <p:grpSpPr>
          <a:xfrm>
            <a:off x="288720" y="204840"/>
            <a:ext cx="798840" cy="762120"/>
            <a:chOff x="288720" y="204840"/>
            <a:chExt cx="798840" cy="762120"/>
          </a:xfrm>
        </p:grpSpPr>
        <p:sp>
          <p:nvSpPr>
            <p:cNvPr id="176" name="Oval"/>
            <p:cNvSpPr/>
            <p:nvPr/>
          </p:nvSpPr>
          <p:spPr>
            <a:xfrm flipH="1">
              <a:off x="288360" y="204840"/>
              <a:ext cx="798840" cy="76212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S"/>
            <p:cNvSpPr/>
            <p:nvPr/>
          </p:nvSpPr>
          <p:spPr>
            <a:xfrm>
              <a:off x="451800" y="358560"/>
              <a:ext cx="473040" cy="45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S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178" name="Rectangle 1"/>
          <p:cNvSpPr/>
          <p:nvPr/>
        </p:nvSpPr>
        <p:spPr>
          <a:xfrm>
            <a:off x="1022400" y="1073520"/>
            <a:ext cx="10922040" cy="541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   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public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class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EmployeeService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</a:t>
            </a:r>
            <a:r>
              <a:rPr b="0" lang="en-US" sz="1400" spc="-1" strike="noStrike">
                <a:solidFill>
                  <a:srgbClr val="f1c96c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f1c96c"/>
                </a:solidFill>
                <a:latin typeface="Consolas"/>
                <a:ea typeface="Consolas"/>
              </a:rPr>
              <a:t>{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public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EmployeeRegistration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Employee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employee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{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   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Employees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Add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employee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);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    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SendEmail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employee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Email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, 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"Registration"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, 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"Congratulation !"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);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private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SendEmail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string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email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,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string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subject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,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string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message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{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   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var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emailMessage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=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new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MimeMessage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();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   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emailMessage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From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Add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new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MailboxAddress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"Mark Adam"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, 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"madam@sample.com"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));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   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emailMessage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To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Add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new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MailboxAddress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string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Empty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,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email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));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   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emailMessage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Subject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=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subject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;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   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emailMessage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Body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=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new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TextPart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"plain"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 {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Text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=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message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};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    </a:t>
            </a:r>
            <a:r>
              <a:rPr b="0" lang="en-US" sz="1400" spc="-1" strike="noStrike">
                <a:solidFill>
                  <a:srgbClr val="c586c0"/>
                </a:solidFill>
                <a:latin typeface="Consolas"/>
                <a:ea typeface="Consolas"/>
              </a:rPr>
              <a:t>using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(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SmtpClient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smtpClient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= 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new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</a:t>
            </a:r>
            <a:r>
              <a:rPr b="0" lang="en-US" sz="1400" spc="-1" strike="noStrike">
                <a:solidFill>
                  <a:srgbClr val="4ec9b0"/>
                </a:solidFill>
                <a:latin typeface="Consolas"/>
                <a:ea typeface="Consolas"/>
              </a:rPr>
              <a:t>SmtpClient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())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{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       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smtpClient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LocalDomain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= 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"sample.com"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;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       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smtpClient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Connect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  <a:ea typeface="Consolas"/>
              </a:rPr>
              <a:t>"smtp.relay.uri"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, </a:t>
            </a:r>
            <a:r>
              <a:rPr b="0" lang="en-US" sz="1400" spc="-1" strike="noStrike">
                <a:solidFill>
                  <a:srgbClr val="b5cea8"/>
                </a:solidFill>
                <a:latin typeface="Consolas"/>
                <a:ea typeface="Consolas"/>
              </a:rPr>
              <a:t>25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,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SecureSocketOptions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None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       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smtpClient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Send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emailMessage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);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        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  <a:ea typeface="Consolas"/>
              </a:rPr>
              <a:t>smtpClient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.</a:t>
            </a:r>
            <a:r>
              <a:rPr b="0" lang="en-US" sz="1400" spc="-1" strike="noStrike">
                <a:solidFill>
                  <a:srgbClr val="dcdcaa"/>
                </a:solidFill>
                <a:latin typeface="Consolas"/>
                <a:ea typeface="Consolas"/>
              </a:rPr>
              <a:t>Disconnect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  <a:ea typeface="Consolas"/>
              </a:rPr>
              <a:t>true);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}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    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} 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   </a:t>
            </a:r>
            <a:r>
              <a:rPr b="0" lang="en-US" sz="1400" spc="-1" strike="noStrike">
                <a:solidFill>
                  <a:srgbClr val="f1c96c"/>
                </a:solidFill>
                <a:latin typeface="Consolas"/>
                <a:ea typeface="Consolas"/>
              </a:rPr>
              <a:t>}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  <a:ea typeface="Consolas"/>
              </a:rPr>
              <a:t> 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9" name="Rectangle 16"/>
          <p:cNvSpPr/>
          <p:nvPr/>
        </p:nvSpPr>
        <p:spPr>
          <a:xfrm>
            <a:off x="1720440" y="1482480"/>
            <a:ext cx="8077320" cy="1239120"/>
          </a:xfrm>
          <a:prstGeom prst="rect">
            <a:avLst/>
          </a:prstGeom>
          <a:noFill/>
          <a:ln w="0">
            <a:solidFill>
              <a:srgbClr val="8eb4e3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Rectangle 20"/>
          <p:cNvSpPr/>
          <p:nvPr/>
        </p:nvSpPr>
        <p:spPr>
          <a:xfrm>
            <a:off x="1720440" y="2828160"/>
            <a:ext cx="8077320" cy="3447000"/>
          </a:xfrm>
          <a:prstGeom prst="rect">
            <a:avLst/>
          </a:prstGeom>
          <a:noFill/>
          <a:ln w="0">
            <a:solidFill>
              <a:srgbClr val="8eb4e3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Rectangle 21"/>
          <p:cNvSpPr/>
          <p:nvPr/>
        </p:nvSpPr>
        <p:spPr>
          <a:xfrm>
            <a:off x="1384560" y="1073520"/>
            <a:ext cx="8631360" cy="5477760"/>
          </a:xfrm>
          <a:prstGeom prst="rect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1" name="Group 163"/>
          <p:cNvGrpSpPr/>
          <p:nvPr/>
        </p:nvGrpSpPr>
        <p:grpSpPr>
          <a:xfrm>
            <a:off x="756720" y="1455480"/>
            <a:ext cx="10590120" cy="4727880"/>
            <a:chOff x="756720" y="1455480"/>
            <a:chExt cx="10590120" cy="4727880"/>
          </a:xfrm>
        </p:grpSpPr>
        <p:grpSp>
          <p:nvGrpSpPr>
            <p:cNvPr id="1222" name="Group 18"/>
            <p:cNvGrpSpPr/>
            <p:nvPr/>
          </p:nvGrpSpPr>
          <p:grpSpPr>
            <a:xfrm>
              <a:off x="7433280" y="2955240"/>
              <a:ext cx="1573560" cy="546480"/>
              <a:chOff x="7433280" y="2955240"/>
              <a:chExt cx="1573560" cy="546480"/>
            </a:xfrm>
          </p:grpSpPr>
          <p:sp>
            <p:nvSpPr>
              <p:cNvPr id="1223" name="Cube 19"/>
              <p:cNvSpPr/>
              <p:nvPr/>
            </p:nvSpPr>
            <p:spPr>
              <a:xfrm>
                <a:off x="7433280" y="2955240"/>
                <a:ext cx="1215360" cy="546480"/>
              </a:xfrm>
              <a:prstGeom prst="cube">
                <a:avLst>
                  <a:gd name="adj" fmla="val 25000"/>
                </a:avLst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blurRad="381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4" name="Cube 20"/>
              <p:cNvSpPr/>
              <p:nvPr/>
            </p:nvSpPr>
            <p:spPr>
              <a:xfrm>
                <a:off x="8523360" y="2955240"/>
                <a:ext cx="483480" cy="546480"/>
              </a:xfrm>
              <a:prstGeom prst="cube">
                <a:avLst>
                  <a:gd name="adj" fmla="val 25000"/>
                </a:avLst>
              </a:prstGeom>
              <a:solidFill>
                <a:schemeClr val="accent4"/>
              </a:solidFill>
              <a:ln w="25400">
                <a:noFill/>
              </a:ln>
              <a:effectLst>
                <a:outerShdw blurRad="381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25" name="Group 27"/>
            <p:cNvGrpSpPr/>
            <p:nvPr/>
          </p:nvGrpSpPr>
          <p:grpSpPr>
            <a:xfrm>
              <a:off x="3243960" y="2955240"/>
              <a:ext cx="1573560" cy="546480"/>
              <a:chOff x="3243960" y="2955240"/>
              <a:chExt cx="1573560" cy="546480"/>
            </a:xfrm>
          </p:grpSpPr>
          <p:sp>
            <p:nvSpPr>
              <p:cNvPr id="1226" name="Cube 28"/>
              <p:cNvSpPr/>
              <p:nvPr/>
            </p:nvSpPr>
            <p:spPr>
              <a:xfrm>
                <a:off x="3243960" y="2955240"/>
                <a:ext cx="1215360" cy="546480"/>
              </a:xfrm>
              <a:prstGeom prst="cube">
                <a:avLst>
                  <a:gd name="adj" fmla="val 25000"/>
                </a:avLst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blurRad="381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7" name="Cube 29"/>
              <p:cNvSpPr/>
              <p:nvPr/>
            </p:nvSpPr>
            <p:spPr>
              <a:xfrm>
                <a:off x="4334040" y="2955240"/>
                <a:ext cx="483480" cy="546480"/>
              </a:xfrm>
              <a:prstGeom prst="cube">
                <a:avLst>
                  <a:gd name="adj" fmla="val 25000"/>
                </a:avLst>
              </a:prstGeom>
              <a:solidFill>
                <a:schemeClr val="accent3">
                  <a:lumMod val="75000"/>
                </a:schemeClr>
              </a:solidFill>
              <a:ln w="25400">
                <a:noFill/>
              </a:ln>
              <a:effectLst>
                <a:outerShdw blurRad="381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28" name="Group 44"/>
            <p:cNvGrpSpPr/>
            <p:nvPr/>
          </p:nvGrpSpPr>
          <p:grpSpPr>
            <a:xfrm>
              <a:off x="5368680" y="2955240"/>
              <a:ext cx="1573560" cy="546480"/>
              <a:chOff x="5368680" y="2955240"/>
              <a:chExt cx="1573560" cy="546480"/>
            </a:xfrm>
          </p:grpSpPr>
          <p:sp>
            <p:nvSpPr>
              <p:cNvPr id="1229" name="Cube 45"/>
              <p:cNvSpPr/>
              <p:nvPr/>
            </p:nvSpPr>
            <p:spPr>
              <a:xfrm>
                <a:off x="5368680" y="2955240"/>
                <a:ext cx="1215360" cy="546480"/>
              </a:xfrm>
              <a:prstGeom prst="cube">
                <a:avLst>
                  <a:gd name="adj" fmla="val 25000"/>
                </a:avLst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blurRad="381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0" name="Cube 46"/>
              <p:cNvSpPr/>
              <p:nvPr/>
            </p:nvSpPr>
            <p:spPr>
              <a:xfrm>
                <a:off x="6458760" y="2955240"/>
                <a:ext cx="483480" cy="546480"/>
              </a:xfrm>
              <a:prstGeom prst="cube">
                <a:avLst>
                  <a:gd name="adj" fmla="val 25000"/>
                </a:avLst>
              </a:prstGeom>
              <a:solidFill>
                <a:srgbClr val="0070c0"/>
              </a:solidFill>
              <a:ln w="25400">
                <a:noFill/>
              </a:ln>
              <a:effectLst>
                <a:outerShdw blurRad="381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31" name="Elbow Connector 51"/>
            <p:cNvSpPr/>
            <p:nvPr/>
          </p:nvSpPr>
          <p:spPr>
            <a:xfrm flipV="1">
              <a:off x="4126680" y="3501720"/>
              <a:ext cx="388080" cy="752040"/>
            </a:xfrm>
            <a:prstGeom prst="bentConnector2">
              <a:avLst/>
            </a:prstGeom>
            <a:noFill/>
            <a:ln>
              <a:solidFill>
                <a:srgbClr val="65b4bf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232" name="Elbow Connector 53"/>
            <p:cNvSpPr/>
            <p:nvPr/>
          </p:nvSpPr>
          <p:spPr>
            <a:xfrm flipH="1" rot="16200000">
              <a:off x="5941440" y="2410560"/>
              <a:ext cx="1448280" cy="5767560"/>
            </a:xfrm>
            <a:prstGeom prst="bentConnector2">
              <a:avLst/>
            </a:prstGeom>
            <a:noFill/>
            <a:ln>
              <a:solidFill>
                <a:srgbClr val="65b4bf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233" name="Snip Single Corner Rectangle 59"/>
            <p:cNvSpPr/>
            <p:nvPr/>
          </p:nvSpPr>
          <p:spPr>
            <a:xfrm>
              <a:off x="756720" y="1455480"/>
              <a:ext cx="1817640" cy="1492560"/>
            </a:xfrm>
            <a:prstGeom prst="snip1Rect">
              <a:avLst>
                <a:gd name="adj" fmla="val 16667"/>
              </a:avLst>
            </a:prstGeom>
            <a:noFill/>
            <a:ln w="9525">
              <a:solidFill>
                <a:srgbClr val="6ab7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ctr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CardNum: 123456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CCV: 123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EndDate: 1-12-2023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Amount: 1000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34" name="Elbow Connector 61"/>
            <p:cNvSpPr/>
            <p:nvPr/>
          </p:nvSpPr>
          <p:spPr>
            <a:xfrm>
              <a:off x="2575080" y="2202480"/>
              <a:ext cx="668160" cy="10940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6ab7c2"/>
              </a:solidFill>
              <a:round/>
              <a:tailEnd len="med" type="triangle" w="med"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1235" name="Decision 1"/>
            <p:cNvSpPr/>
            <p:nvPr/>
          </p:nvSpPr>
          <p:spPr>
            <a:xfrm>
              <a:off x="3436920" y="3939840"/>
              <a:ext cx="689040" cy="630000"/>
            </a:xfrm>
            <a:prstGeom prst="flowChartDecision">
              <a:avLst/>
            </a:prstGeom>
            <a:noFill/>
            <a:ln w="9525">
              <a:solidFill>
                <a:srgbClr val="e9ac1c"/>
              </a:solidFill>
              <a:round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Snip Single Corner Rectangle 16"/>
            <p:cNvSpPr/>
            <p:nvPr/>
          </p:nvSpPr>
          <p:spPr>
            <a:xfrm>
              <a:off x="9550080" y="5853240"/>
              <a:ext cx="1796760" cy="330120"/>
            </a:xfrm>
            <a:prstGeom prst="snip1Rect">
              <a:avLst>
                <a:gd name="adj" fmla="val 16667"/>
              </a:avLst>
            </a:prstGeom>
            <a:noFill/>
            <a:ln w="9525">
              <a:solidFill>
                <a:srgbClr val="6ab7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ctr">
              <a:spAutoFit/>
            </a:bodyPr>
            <a:p>
              <a:pPr algn="ctr" rtl="1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Invalid card data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37" name="Elbow Connector 66"/>
            <p:cNvSpPr/>
            <p:nvPr/>
          </p:nvSpPr>
          <p:spPr>
            <a:xfrm>
              <a:off x="4818240" y="3168360"/>
              <a:ext cx="549720" cy="1281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f1c96c"/>
              </a:solidFill>
              <a:round/>
              <a:tailEnd len="med" type="triangle" w="med"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1238" name="Elbow Connector 79"/>
            <p:cNvSpPr/>
            <p:nvPr/>
          </p:nvSpPr>
          <p:spPr>
            <a:xfrm rot="5400000">
              <a:off x="3564720" y="3720240"/>
              <a:ext cx="436680" cy="10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eec566"/>
              </a:solidFill>
              <a:round/>
              <a:tailEnd len="med" type="triangle" w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1239" name="TextBox 86"/>
            <p:cNvSpPr/>
            <p:nvPr/>
          </p:nvSpPr>
          <p:spPr>
            <a:xfrm>
              <a:off x="3835800" y="4577760"/>
              <a:ext cx="334800" cy="302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wrap="none" horzOverflow="overflow" vertOverflow="overflow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4614e"/>
                  </a:solidFill>
                  <a:latin typeface="Calibri"/>
                  <a:ea typeface="Calibri"/>
                </a:rPr>
                <a:t>No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40" name="Elbow Connector 87"/>
            <p:cNvSpPr/>
            <p:nvPr/>
          </p:nvSpPr>
          <p:spPr>
            <a:xfrm flipV="1">
              <a:off x="6458760" y="3501720"/>
              <a:ext cx="180720" cy="759600"/>
            </a:xfrm>
            <a:prstGeom prst="bentConnector2">
              <a:avLst/>
            </a:prstGeom>
            <a:noFill/>
            <a:ln>
              <a:solidFill>
                <a:srgbClr val="65b4bf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241" name="Decision 88"/>
            <p:cNvSpPr/>
            <p:nvPr/>
          </p:nvSpPr>
          <p:spPr>
            <a:xfrm>
              <a:off x="5769000" y="3947400"/>
              <a:ext cx="689040" cy="630000"/>
            </a:xfrm>
            <a:prstGeom prst="flowChartDecision">
              <a:avLst/>
            </a:prstGeom>
            <a:noFill/>
            <a:ln w="9525">
              <a:solidFill>
                <a:srgbClr val="e9ac1c"/>
              </a:solidFill>
              <a:round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Elbow Connector 89"/>
            <p:cNvSpPr/>
            <p:nvPr/>
          </p:nvSpPr>
          <p:spPr>
            <a:xfrm rot="5400000">
              <a:off x="5896800" y="3727800"/>
              <a:ext cx="436680" cy="10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eec566"/>
              </a:solidFill>
              <a:round/>
              <a:tailEnd len="med" type="triangle" w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1243" name="TextBox 90"/>
            <p:cNvSpPr/>
            <p:nvPr/>
          </p:nvSpPr>
          <p:spPr>
            <a:xfrm>
              <a:off x="6125040" y="4537440"/>
              <a:ext cx="334800" cy="302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wrap="none" horzOverflow="overflow" vertOverflow="overflow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4614e"/>
                  </a:solidFill>
                  <a:latin typeface="Calibri"/>
                  <a:ea typeface="Calibri"/>
                </a:rPr>
                <a:t>No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44" name="Elbow Connector 91"/>
            <p:cNvSpPr/>
            <p:nvPr/>
          </p:nvSpPr>
          <p:spPr>
            <a:xfrm flipH="1" rot="16200000">
              <a:off x="7367760" y="3323880"/>
              <a:ext cx="927720" cy="3435480"/>
            </a:xfrm>
            <a:prstGeom prst="bentConnector2">
              <a:avLst/>
            </a:prstGeom>
            <a:noFill/>
            <a:ln>
              <a:solidFill>
                <a:srgbClr val="65b4bf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245" name="Snip Single Corner Rectangle 93"/>
            <p:cNvSpPr/>
            <p:nvPr/>
          </p:nvSpPr>
          <p:spPr>
            <a:xfrm>
              <a:off x="9550080" y="5225400"/>
              <a:ext cx="1796760" cy="562320"/>
            </a:xfrm>
            <a:prstGeom prst="snip1Rect">
              <a:avLst>
                <a:gd name="adj" fmla="val 16667"/>
              </a:avLst>
            </a:prstGeom>
            <a:noFill/>
            <a:ln w="9525">
              <a:solidFill>
                <a:srgbClr val="6ab7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ctr">
              <a:spAutoFit/>
            </a:bodyPr>
            <a:p>
              <a:pPr algn="ctr" rtl="1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Not sufficient balance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46" name="Elbow Connector 99"/>
            <p:cNvSpPr/>
            <p:nvPr/>
          </p:nvSpPr>
          <p:spPr>
            <a:xfrm>
              <a:off x="6942960" y="3168360"/>
              <a:ext cx="489240" cy="1281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f1c96c"/>
              </a:solidFill>
              <a:round/>
              <a:tailEnd len="med" type="triangle" w="med"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1247" name="Elbow Connector 107"/>
            <p:cNvSpPr/>
            <p:nvPr/>
          </p:nvSpPr>
          <p:spPr>
            <a:xfrm flipV="1">
              <a:off x="8523360" y="3395160"/>
              <a:ext cx="1924560" cy="858240"/>
            </a:xfrm>
            <a:prstGeom prst="bentConnector2">
              <a:avLst/>
            </a:prstGeom>
            <a:noFill/>
            <a:ln>
              <a:solidFill>
                <a:srgbClr val="65b4bf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248" name="Decision 108"/>
            <p:cNvSpPr/>
            <p:nvPr/>
          </p:nvSpPr>
          <p:spPr>
            <a:xfrm>
              <a:off x="7833240" y="3939840"/>
              <a:ext cx="689040" cy="630000"/>
            </a:xfrm>
            <a:prstGeom prst="flowChartDecision">
              <a:avLst/>
            </a:prstGeom>
            <a:noFill/>
            <a:ln w="9525">
              <a:solidFill>
                <a:srgbClr val="e9ac1c"/>
              </a:solidFill>
              <a:round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Elbow Connector 109"/>
            <p:cNvSpPr/>
            <p:nvPr/>
          </p:nvSpPr>
          <p:spPr>
            <a:xfrm rot="5400000">
              <a:off x="7961040" y="3720240"/>
              <a:ext cx="436680" cy="10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eec566"/>
              </a:solidFill>
              <a:round/>
              <a:tailEnd len="med" type="triangle" w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1250" name="TextBox 110"/>
            <p:cNvSpPr/>
            <p:nvPr/>
          </p:nvSpPr>
          <p:spPr>
            <a:xfrm>
              <a:off x="8200080" y="4487760"/>
              <a:ext cx="334800" cy="302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wrap="none" horzOverflow="overflow" vertOverflow="overflow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4614e"/>
                  </a:solidFill>
                  <a:latin typeface="Calibri"/>
                  <a:ea typeface="Calibri"/>
                </a:rPr>
                <a:t>No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51" name="Elbow Connector 111"/>
            <p:cNvSpPr/>
            <p:nvPr/>
          </p:nvSpPr>
          <p:spPr>
            <a:xfrm flipH="1" rot="16200000">
              <a:off x="8643240" y="4105440"/>
              <a:ext cx="441360" cy="1370880"/>
            </a:xfrm>
            <a:prstGeom prst="bentConnector2">
              <a:avLst/>
            </a:prstGeom>
            <a:noFill/>
            <a:ln>
              <a:solidFill>
                <a:srgbClr val="65b4bf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252" name="Snip Single Corner Rectangle 112"/>
            <p:cNvSpPr/>
            <p:nvPr/>
          </p:nvSpPr>
          <p:spPr>
            <a:xfrm>
              <a:off x="9550080" y="4846320"/>
              <a:ext cx="1796760" cy="330120"/>
            </a:xfrm>
            <a:prstGeom prst="snip1Rect">
              <a:avLst>
                <a:gd name="adj" fmla="val 16667"/>
              </a:avLst>
            </a:prstGeom>
            <a:noFill/>
            <a:ln w="9525">
              <a:solidFill>
                <a:srgbClr val="6ab7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ctr">
              <a:spAutoFit/>
            </a:bodyPr>
            <a:p>
              <a:pPr algn="ctr" rtl="1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Invalid Transaction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53" name="Snip Single Corner Rectangle 116"/>
            <p:cNvSpPr/>
            <p:nvPr/>
          </p:nvSpPr>
          <p:spPr>
            <a:xfrm>
              <a:off x="9550080" y="2947680"/>
              <a:ext cx="1796760" cy="562320"/>
            </a:xfrm>
            <a:prstGeom prst="snip1Rect">
              <a:avLst>
                <a:gd name="adj" fmla="val 16667"/>
              </a:avLst>
            </a:prstGeom>
            <a:noFill/>
            <a:ln w="9525">
              <a:solidFill>
                <a:srgbClr val="6ab7c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ctr">
              <a:spAutoFit/>
            </a:bodyPr>
            <a:p>
              <a:pPr algn="ctr" rtl="1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Successful Transaction</a:t>
              </a:r>
              <a:r>
                <a:rPr b="0" lang="en-US" sz="1400" spc="-1" strike="noStrike">
                  <a:solidFill>
                    <a:srgbClr val="f8a095"/>
                  </a:solidFill>
                  <a:latin typeface="Calibri"/>
                  <a:ea typeface="Calibri"/>
                </a:rPr>
                <a:t> 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54" name="TextBox 131"/>
            <p:cNvSpPr/>
            <p:nvPr/>
          </p:nvSpPr>
          <p:spPr>
            <a:xfrm>
              <a:off x="3183840" y="3112200"/>
              <a:ext cx="1215360" cy="515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rtl="1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Validate Card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55" name="TextBox 132"/>
            <p:cNvSpPr/>
            <p:nvPr/>
          </p:nvSpPr>
          <p:spPr>
            <a:xfrm>
              <a:off x="5266440" y="3133440"/>
              <a:ext cx="1303560" cy="515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rtl="1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Check Balance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56" name="TextBox 133"/>
            <p:cNvSpPr/>
            <p:nvPr/>
          </p:nvSpPr>
          <p:spPr>
            <a:xfrm>
              <a:off x="7599600" y="3125880"/>
              <a:ext cx="918360" cy="515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rtl="1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Complete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57" name="TextBox 134"/>
            <p:cNvSpPr/>
            <p:nvPr/>
          </p:nvSpPr>
          <p:spPr>
            <a:xfrm>
              <a:off x="4501440" y="3584520"/>
              <a:ext cx="379080" cy="302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wrap="none" horzOverflow="overflow" vertOverflow="overflow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00b050"/>
                  </a:solidFill>
                  <a:latin typeface="Calibri"/>
                  <a:ea typeface="Calibri"/>
                </a:rPr>
                <a:t>Yes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58" name="TextBox 135"/>
            <p:cNvSpPr/>
            <p:nvPr/>
          </p:nvSpPr>
          <p:spPr>
            <a:xfrm>
              <a:off x="6625440" y="3578040"/>
              <a:ext cx="379080" cy="302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wrap="none" horzOverflow="overflow" vertOverflow="overflow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00b050"/>
                  </a:solidFill>
                  <a:latin typeface="Calibri"/>
                  <a:ea typeface="Calibri"/>
                </a:rPr>
                <a:t>Yes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59" name="TextBox 136"/>
            <p:cNvSpPr/>
            <p:nvPr/>
          </p:nvSpPr>
          <p:spPr>
            <a:xfrm>
              <a:off x="10432080" y="3576960"/>
              <a:ext cx="379080" cy="302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wrap="none" horzOverflow="overflow" vertOverflow="overflow" lIns="45720" rIns="4572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00b050"/>
                  </a:solidFill>
                  <a:latin typeface="Calibri"/>
                  <a:ea typeface="Calibri"/>
                </a:rPr>
                <a:t>Yes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260" name="Group 137"/>
          <p:cNvGrpSpPr/>
          <p:nvPr/>
        </p:nvGrpSpPr>
        <p:grpSpPr>
          <a:xfrm>
            <a:off x="1413720" y="513360"/>
            <a:ext cx="9374760" cy="999720"/>
            <a:chOff x="1413720" y="513360"/>
            <a:chExt cx="9374760" cy="999720"/>
          </a:xfrm>
        </p:grpSpPr>
        <p:grpSp>
          <p:nvGrpSpPr>
            <p:cNvPr id="1261" name="Rounded Rectangle 4"/>
            <p:cNvGrpSpPr/>
            <p:nvPr/>
          </p:nvGrpSpPr>
          <p:grpSpPr>
            <a:xfrm>
              <a:off x="1413720" y="590760"/>
              <a:ext cx="1144800" cy="557280"/>
              <a:chOff x="1413720" y="590760"/>
              <a:chExt cx="1144800" cy="557280"/>
            </a:xfrm>
          </p:grpSpPr>
          <p:sp>
            <p:nvSpPr>
              <p:cNvPr id="1262" name="Rounded Rectangle"/>
              <p:cNvSpPr/>
              <p:nvPr/>
            </p:nvSpPr>
            <p:spPr>
              <a:xfrm>
                <a:off x="1413720" y="590760"/>
                <a:ext cx="1144800" cy="55728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1c96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3" name="Create DiscountCalculator"/>
              <p:cNvSpPr/>
              <p:nvPr/>
            </p:nvSpPr>
            <p:spPr>
              <a:xfrm>
                <a:off x="1462680" y="703080"/>
                <a:ext cx="1046520" cy="33264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45720" rIns="45720" tIns="45000" bIns="45000" anchor="ctr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600" spc="-1" strike="noStrike">
                    <a:solidFill>
                      <a:srgbClr val="6ab7c2"/>
                    </a:solidFill>
                    <a:latin typeface="Calibri"/>
                    <a:ea typeface="Calibri"/>
                  </a:rPr>
                  <a:t>Request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1264" name="Rounded Rectangle 2"/>
            <p:cNvSpPr/>
            <p:nvPr/>
          </p:nvSpPr>
          <p:spPr>
            <a:xfrm>
              <a:off x="3479760" y="513360"/>
              <a:ext cx="5688000" cy="712440"/>
            </a:xfrm>
            <a:prstGeom prst="roundRect">
              <a:avLst>
                <a:gd name="adj" fmla="val 4607"/>
              </a:avLst>
            </a:prstGeom>
            <a:noFill/>
            <a:ln w="0">
              <a:solidFill>
                <a:srgbClr val="f1c96c"/>
              </a:solidFill>
              <a:prstDash val="dash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Straight Arrow Connector 140"/>
            <p:cNvSpPr/>
            <p:nvPr/>
          </p:nvSpPr>
          <p:spPr>
            <a:xfrm flipV="1">
              <a:off x="2558880" y="868680"/>
              <a:ext cx="920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65b4bf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266" name="TextBox 141"/>
            <p:cNvSpPr/>
            <p:nvPr/>
          </p:nvSpPr>
          <p:spPr>
            <a:xfrm>
              <a:off x="3716280" y="715680"/>
              <a:ext cx="873360" cy="57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1ba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2f2f2"/>
                  </a:solidFill>
                  <a:latin typeface="Calibri"/>
                  <a:ea typeface="Calibri"/>
                </a:rPr>
                <a:t>Handler 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67" name="TextBox 142"/>
            <p:cNvSpPr/>
            <p:nvPr/>
          </p:nvSpPr>
          <p:spPr>
            <a:xfrm>
              <a:off x="6521400" y="715680"/>
              <a:ext cx="873360" cy="57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1ba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2f2f2"/>
                  </a:solidFill>
                  <a:latin typeface="Calibri"/>
                  <a:ea typeface="Calibri"/>
                </a:rPr>
                <a:t>Handler 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68" name="TextBox 143"/>
            <p:cNvSpPr/>
            <p:nvPr/>
          </p:nvSpPr>
          <p:spPr>
            <a:xfrm>
              <a:off x="7972920" y="717480"/>
              <a:ext cx="873360" cy="57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1ba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2f2f2"/>
                  </a:solidFill>
                  <a:latin typeface="Calibri"/>
                  <a:ea typeface="Calibri"/>
                </a:rPr>
                <a:t>Handler 4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1269" name="Rounded Rectangle 4"/>
            <p:cNvGrpSpPr/>
            <p:nvPr/>
          </p:nvGrpSpPr>
          <p:grpSpPr>
            <a:xfrm>
              <a:off x="9643680" y="581760"/>
              <a:ext cx="1144800" cy="576000"/>
              <a:chOff x="9643680" y="581760"/>
              <a:chExt cx="1144800" cy="576000"/>
            </a:xfrm>
          </p:grpSpPr>
          <p:sp>
            <p:nvSpPr>
              <p:cNvPr id="1270" name="Rounded Rectangle"/>
              <p:cNvSpPr/>
              <p:nvPr/>
            </p:nvSpPr>
            <p:spPr>
              <a:xfrm>
                <a:off x="9643680" y="590760"/>
                <a:ext cx="1144800" cy="55728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1c96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1" name="Create DiscountCalculator"/>
              <p:cNvSpPr/>
              <p:nvPr/>
            </p:nvSpPr>
            <p:spPr>
              <a:xfrm>
                <a:off x="9693000" y="581760"/>
                <a:ext cx="1046520" cy="5760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45720" rIns="45720" tIns="45000" bIns="45000" anchor="ctr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600" spc="-1" strike="noStrike">
                    <a:solidFill>
                      <a:srgbClr val="6ab7c2"/>
                    </a:solidFill>
                    <a:latin typeface="Calibri"/>
                    <a:ea typeface="Calibri"/>
                  </a:rPr>
                  <a:t>Response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1272" name="Straight Arrow Connector 145"/>
            <p:cNvSpPr/>
            <p:nvPr/>
          </p:nvSpPr>
          <p:spPr>
            <a:xfrm>
              <a:off x="9168480" y="870120"/>
              <a:ext cx="474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65b4bf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273" name="Straight Arrow Connector 146"/>
            <p:cNvSpPr/>
            <p:nvPr/>
          </p:nvSpPr>
          <p:spPr>
            <a:xfrm>
              <a:off x="4814640" y="885960"/>
              <a:ext cx="341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1c96c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274" name="Straight Arrow Connector 147"/>
            <p:cNvSpPr/>
            <p:nvPr/>
          </p:nvSpPr>
          <p:spPr>
            <a:xfrm>
              <a:off x="6255720" y="885960"/>
              <a:ext cx="264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1c96c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275" name="Elbow Connector 148"/>
            <p:cNvSpPr/>
            <p:nvPr/>
          </p:nvSpPr>
          <p:spPr>
            <a:xfrm flipH="1" rot="16200000">
              <a:off x="7378560" y="-1688040"/>
              <a:ext cx="160560" cy="5513400"/>
            </a:xfrm>
            <a:prstGeom prst="bentConnector3">
              <a:avLst>
                <a:gd name="adj1" fmla="val 320556"/>
              </a:avLst>
            </a:prstGeom>
            <a:noFill/>
            <a:ln>
              <a:solidFill>
                <a:srgbClr val="00b050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276" name="Decision 149"/>
            <p:cNvSpPr/>
            <p:nvPr/>
          </p:nvSpPr>
          <p:spPr>
            <a:xfrm>
              <a:off x="4590000" y="784440"/>
              <a:ext cx="223560" cy="202680"/>
            </a:xfrm>
            <a:prstGeom prst="flowChartDecision">
              <a:avLst/>
            </a:prstGeom>
            <a:noFill/>
            <a:ln w="9525">
              <a:solidFill>
                <a:srgbClr val="64abcd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1277" name="TextBox 150"/>
            <p:cNvSpPr/>
            <p:nvPr/>
          </p:nvSpPr>
          <p:spPr>
            <a:xfrm>
              <a:off x="5156280" y="715680"/>
              <a:ext cx="873360" cy="57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1ba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38160" horzOverflow="overflow" vertOverflow="overflow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1400" spc="-1" strike="noStrike">
                  <a:solidFill>
                    <a:srgbClr val="f2f2f2"/>
                  </a:solidFill>
                  <a:latin typeface="Calibri"/>
                  <a:ea typeface="Calibri"/>
                </a:rPr>
                <a:t>Handler 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78" name="Decision 151"/>
            <p:cNvSpPr/>
            <p:nvPr/>
          </p:nvSpPr>
          <p:spPr>
            <a:xfrm>
              <a:off x="6031440" y="784440"/>
              <a:ext cx="223560" cy="202680"/>
            </a:xfrm>
            <a:prstGeom prst="flowChartDecision">
              <a:avLst/>
            </a:prstGeom>
            <a:noFill/>
            <a:ln w="9525">
              <a:solidFill>
                <a:srgbClr val="64abcd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1279" name="Straight Arrow Connector 152"/>
            <p:cNvSpPr/>
            <p:nvPr/>
          </p:nvSpPr>
          <p:spPr>
            <a:xfrm>
              <a:off x="7619400" y="885960"/>
              <a:ext cx="35280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1c96c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280" name="Decision 153"/>
            <p:cNvSpPr/>
            <p:nvPr/>
          </p:nvSpPr>
          <p:spPr>
            <a:xfrm>
              <a:off x="7395120" y="784440"/>
              <a:ext cx="223560" cy="202680"/>
            </a:xfrm>
            <a:prstGeom prst="flowChartDecision">
              <a:avLst/>
            </a:prstGeom>
            <a:noFill/>
            <a:ln w="9525">
              <a:solidFill>
                <a:srgbClr val="64abcd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1281" name="Straight Arrow Connector 154"/>
            <p:cNvSpPr/>
            <p:nvPr/>
          </p:nvSpPr>
          <p:spPr>
            <a:xfrm>
              <a:off x="6143400" y="987840"/>
              <a:ext cx="360" cy="52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b050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282" name="Straight Arrow Connector 155"/>
            <p:cNvSpPr/>
            <p:nvPr/>
          </p:nvSpPr>
          <p:spPr>
            <a:xfrm>
              <a:off x="7507440" y="987840"/>
              <a:ext cx="360" cy="523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b050"/>
              </a:solidFill>
              <a:round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283" name="TextBox 156"/>
            <p:cNvSpPr/>
            <p:nvPr/>
          </p:nvSpPr>
          <p:spPr>
            <a:xfrm>
              <a:off x="4791600" y="643680"/>
              <a:ext cx="31500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No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1284" name="TextBox 157"/>
            <p:cNvSpPr/>
            <p:nvPr/>
          </p:nvSpPr>
          <p:spPr>
            <a:xfrm>
              <a:off x="6196680" y="654480"/>
              <a:ext cx="31500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No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1285" name="TextBox 158"/>
            <p:cNvSpPr/>
            <p:nvPr/>
          </p:nvSpPr>
          <p:spPr>
            <a:xfrm>
              <a:off x="7619400" y="662400"/>
              <a:ext cx="315000" cy="33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SA" sz="800" spc="-1" strike="noStrike">
                  <a:solidFill>
                    <a:srgbClr val="f1c96c"/>
                  </a:solidFill>
                  <a:latin typeface="Calibri"/>
                  <a:ea typeface="Calibri"/>
                </a:rPr>
                <a:t>No</a:t>
              </a:r>
              <a:endParaRPr b="0" lang="en-US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28" dur="indefinite" restart="never" nodeType="tmRoot">
          <p:childTnLst>
            <p:seq>
              <p:cTn id="629" dur="indefinite" nodeType="mainSeq">
                <p:childTnLst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34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6" name="Group 18"/>
          <p:cNvGrpSpPr/>
          <p:nvPr/>
        </p:nvGrpSpPr>
        <p:grpSpPr>
          <a:xfrm>
            <a:off x="4606200" y="2419560"/>
            <a:ext cx="1573560" cy="546480"/>
            <a:chOff x="4606200" y="2419560"/>
            <a:chExt cx="1573560" cy="546480"/>
          </a:xfrm>
        </p:grpSpPr>
        <p:sp>
          <p:nvSpPr>
            <p:cNvPr id="1287" name="Cube 19"/>
            <p:cNvSpPr/>
            <p:nvPr/>
          </p:nvSpPr>
          <p:spPr>
            <a:xfrm>
              <a:off x="4606200" y="2419560"/>
              <a:ext cx="1215360" cy="546480"/>
            </a:xfrm>
            <a:prstGeom prst="cube">
              <a:avLst>
                <a:gd name="adj" fmla="val 25000"/>
              </a:avLst>
            </a:prstGeom>
            <a:solidFill>
              <a:schemeClr val="accent5">
                <a:lumMod val="75000"/>
              </a:schemeClr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Cube 20"/>
            <p:cNvSpPr/>
            <p:nvPr/>
          </p:nvSpPr>
          <p:spPr>
            <a:xfrm>
              <a:off x="5696280" y="2419560"/>
              <a:ext cx="483480" cy="546480"/>
            </a:xfrm>
            <a:prstGeom prst="cube">
              <a:avLst>
                <a:gd name="adj" fmla="val 25000"/>
              </a:avLst>
            </a:prstGeom>
            <a:solidFill>
              <a:schemeClr val="accent4"/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9" name="Group 27"/>
          <p:cNvGrpSpPr/>
          <p:nvPr/>
        </p:nvGrpSpPr>
        <p:grpSpPr>
          <a:xfrm>
            <a:off x="2728800" y="1872720"/>
            <a:ext cx="1573560" cy="546480"/>
            <a:chOff x="2728800" y="1872720"/>
            <a:chExt cx="1573560" cy="546480"/>
          </a:xfrm>
        </p:grpSpPr>
        <p:sp>
          <p:nvSpPr>
            <p:cNvPr id="1290" name="Cube 28"/>
            <p:cNvSpPr/>
            <p:nvPr/>
          </p:nvSpPr>
          <p:spPr>
            <a:xfrm>
              <a:off x="2728800" y="1872720"/>
              <a:ext cx="1215360" cy="546480"/>
            </a:xfrm>
            <a:prstGeom prst="cube">
              <a:avLst>
                <a:gd name="adj" fmla="val 25000"/>
              </a:avLst>
            </a:prstGeom>
            <a:solidFill>
              <a:schemeClr val="accent5">
                <a:lumMod val="75000"/>
              </a:schemeClr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Cube 29"/>
            <p:cNvSpPr/>
            <p:nvPr/>
          </p:nvSpPr>
          <p:spPr>
            <a:xfrm>
              <a:off x="3818880" y="1872720"/>
              <a:ext cx="483480" cy="546480"/>
            </a:xfrm>
            <a:prstGeom prst="cube">
              <a:avLst>
                <a:gd name="adj" fmla="val 25000"/>
              </a:avLst>
            </a:prstGeom>
            <a:solidFill>
              <a:schemeClr val="accent3">
                <a:lumMod val="75000"/>
              </a:schemeClr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92" name="Elbow Connector 36"/>
          <p:cNvSpPr/>
          <p:nvPr/>
        </p:nvSpPr>
        <p:spPr>
          <a:xfrm>
            <a:off x="4182120" y="2206800"/>
            <a:ext cx="423360" cy="5544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1c96c"/>
            </a:solidFill>
            <a:round/>
            <a:tailEnd len="med" type="triangle" w="med"/>
          </a:ln>
          <a:effectLst>
            <a:outerShdw blurRad="38160" dir="5400000" dist="23040" rotWithShape="0">
              <a:srgbClr val="000000">
                <a:alpha val="35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grpSp>
        <p:nvGrpSpPr>
          <p:cNvPr id="1293" name="Group 41"/>
          <p:cNvGrpSpPr/>
          <p:nvPr/>
        </p:nvGrpSpPr>
        <p:grpSpPr>
          <a:xfrm>
            <a:off x="8317080" y="3556080"/>
            <a:ext cx="1573560" cy="546480"/>
            <a:chOff x="8317080" y="3556080"/>
            <a:chExt cx="1573560" cy="546480"/>
          </a:xfrm>
        </p:grpSpPr>
        <p:sp>
          <p:nvSpPr>
            <p:cNvPr id="1294" name="Cube 42"/>
            <p:cNvSpPr/>
            <p:nvPr/>
          </p:nvSpPr>
          <p:spPr>
            <a:xfrm>
              <a:off x="8317080" y="3556080"/>
              <a:ext cx="1215360" cy="546480"/>
            </a:xfrm>
            <a:prstGeom prst="cube">
              <a:avLst>
                <a:gd name="adj" fmla="val 25000"/>
              </a:avLst>
            </a:prstGeom>
            <a:solidFill>
              <a:schemeClr val="accent5">
                <a:lumMod val="75000"/>
              </a:schemeClr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Cube 43"/>
            <p:cNvSpPr/>
            <p:nvPr/>
          </p:nvSpPr>
          <p:spPr>
            <a:xfrm>
              <a:off x="9407160" y="3556080"/>
              <a:ext cx="483480" cy="546480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75000"/>
              </a:schemeClr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6" name="Group 44"/>
          <p:cNvGrpSpPr/>
          <p:nvPr/>
        </p:nvGrpSpPr>
        <p:grpSpPr>
          <a:xfrm>
            <a:off x="6420600" y="3008880"/>
            <a:ext cx="1573560" cy="546480"/>
            <a:chOff x="6420600" y="3008880"/>
            <a:chExt cx="1573560" cy="546480"/>
          </a:xfrm>
        </p:grpSpPr>
        <p:sp>
          <p:nvSpPr>
            <p:cNvPr id="1297" name="Cube 45"/>
            <p:cNvSpPr/>
            <p:nvPr/>
          </p:nvSpPr>
          <p:spPr>
            <a:xfrm>
              <a:off x="6420600" y="3008880"/>
              <a:ext cx="1215360" cy="546480"/>
            </a:xfrm>
            <a:prstGeom prst="cube">
              <a:avLst>
                <a:gd name="adj" fmla="val 25000"/>
              </a:avLst>
            </a:prstGeom>
            <a:solidFill>
              <a:schemeClr val="accent5">
                <a:lumMod val="75000"/>
              </a:schemeClr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Cube 46"/>
            <p:cNvSpPr/>
            <p:nvPr/>
          </p:nvSpPr>
          <p:spPr>
            <a:xfrm>
              <a:off x="7510680" y="3008880"/>
              <a:ext cx="483480" cy="546480"/>
            </a:xfrm>
            <a:prstGeom prst="cube">
              <a:avLst>
                <a:gd name="adj" fmla="val 25000"/>
              </a:avLst>
            </a:prstGeom>
            <a:solidFill>
              <a:srgbClr val="0070c0"/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99" name="Elbow Connector 51"/>
          <p:cNvSpPr/>
          <p:nvPr/>
        </p:nvSpPr>
        <p:spPr>
          <a:xfrm>
            <a:off x="6059520" y="2754000"/>
            <a:ext cx="360720" cy="5961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1c96c"/>
            </a:solidFill>
            <a:round/>
            <a:tailEnd len="med" type="triangle" w="med"/>
          </a:ln>
          <a:effectLst>
            <a:outerShdw blurRad="38160" dir="5400000" dist="23040" rotWithShape="0">
              <a:srgbClr val="000000">
                <a:alpha val="35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00" name="Elbow Connector 53"/>
          <p:cNvSpPr/>
          <p:nvPr/>
        </p:nvSpPr>
        <p:spPr>
          <a:xfrm>
            <a:off x="7873920" y="3342960"/>
            <a:ext cx="442440" cy="5544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1c96c"/>
            </a:solidFill>
            <a:round/>
            <a:tailEnd len="med" type="triangle" w="med"/>
          </a:ln>
          <a:effectLst>
            <a:outerShdw blurRad="38160" dir="5400000" dist="23040" rotWithShape="0">
              <a:srgbClr val="000000">
                <a:alpha val="35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01" name="Snip Single Corner Rectangle 59"/>
          <p:cNvSpPr/>
          <p:nvPr/>
        </p:nvSpPr>
        <p:spPr>
          <a:xfrm>
            <a:off x="241560" y="257760"/>
            <a:ext cx="1817640" cy="1725120"/>
          </a:xfrm>
          <a:prstGeom prst="snip1Rect">
            <a:avLst>
              <a:gd name="adj" fmla="val 16667"/>
            </a:avLst>
          </a:prstGeom>
          <a:noFill/>
          <a:ln w="9525">
            <a:solidFill>
              <a:srgbClr val="6ab7c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38160" horzOverflow="overflow" vertOverflow="overflow" lIns="45720" rIns="45720" tIns="45000" bIns="4500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A" sz="1400" spc="-1" strike="noStrike">
                <a:solidFill>
                  <a:srgbClr val="f8a095"/>
                </a:solidFill>
                <a:latin typeface="Calibri"/>
                <a:ea typeface="Calibri"/>
              </a:rPr>
              <a:t>Name: xyz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A" sz="1400" spc="-1" strike="noStrike">
                <a:solidFill>
                  <a:srgbClr val="f8a095"/>
                </a:solidFill>
                <a:latin typeface="Calibri"/>
                <a:ea typeface="Calibri"/>
              </a:rPr>
              <a:t>PWD: 123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A" sz="1400" spc="-1" strike="noStrike">
                <a:solidFill>
                  <a:srgbClr val="f8a095"/>
                </a:solidFill>
                <a:latin typeface="Calibri"/>
                <a:ea typeface="Calibri"/>
              </a:rPr>
              <a:t>CardNum: 123456789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A" sz="1400" spc="-1" strike="noStrike">
                <a:solidFill>
                  <a:srgbClr val="f8a095"/>
                </a:solidFill>
                <a:latin typeface="Calibri"/>
                <a:ea typeface="Calibri"/>
              </a:rPr>
              <a:t>CCV: 123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A" sz="1400" spc="-1" strike="noStrike">
                <a:solidFill>
                  <a:srgbClr val="f8a095"/>
                </a:solidFill>
                <a:latin typeface="Calibri"/>
                <a:ea typeface="Calibri"/>
              </a:rPr>
              <a:t>EndDate: 112023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A" sz="1400" spc="-1" strike="noStrike">
                <a:solidFill>
                  <a:srgbClr val="f8a095"/>
                </a:solidFill>
                <a:latin typeface="Calibri"/>
                <a:ea typeface="Calibri"/>
              </a:rPr>
              <a:t>Amount: 500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2" name="Elbow Connector 61"/>
          <p:cNvSpPr/>
          <p:nvPr/>
        </p:nvSpPr>
        <p:spPr>
          <a:xfrm>
            <a:off x="2059920" y="1119960"/>
            <a:ext cx="668160" cy="1094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6ab7c2"/>
            </a:solidFill>
            <a:round/>
            <a:tailEnd len="med" type="triangle" w="med"/>
          </a:ln>
          <a:effectLst>
            <a:outerShdw blurRad="38160" dir="5400000" dist="23040" rotWithShape="0">
              <a:srgbClr val="000000">
                <a:alpha val="35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" name="Group 18"/>
          <p:cNvGrpSpPr/>
          <p:nvPr/>
        </p:nvGrpSpPr>
        <p:grpSpPr>
          <a:xfrm>
            <a:off x="4436280" y="3070800"/>
            <a:ext cx="1573560" cy="546480"/>
            <a:chOff x="4436280" y="3070800"/>
            <a:chExt cx="1573560" cy="546480"/>
          </a:xfrm>
        </p:grpSpPr>
        <p:sp>
          <p:nvSpPr>
            <p:cNvPr id="1304" name="Cube 19"/>
            <p:cNvSpPr/>
            <p:nvPr/>
          </p:nvSpPr>
          <p:spPr>
            <a:xfrm>
              <a:off x="4436280" y="3070800"/>
              <a:ext cx="1215360" cy="546480"/>
            </a:xfrm>
            <a:prstGeom prst="cube">
              <a:avLst>
                <a:gd name="adj" fmla="val 25000"/>
              </a:avLst>
            </a:prstGeom>
            <a:solidFill>
              <a:schemeClr val="accent5">
                <a:lumMod val="75000"/>
              </a:schemeClr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Cube 20"/>
            <p:cNvSpPr/>
            <p:nvPr/>
          </p:nvSpPr>
          <p:spPr>
            <a:xfrm>
              <a:off x="5526360" y="3070800"/>
              <a:ext cx="483480" cy="546480"/>
            </a:xfrm>
            <a:prstGeom prst="cube">
              <a:avLst>
                <a:gd name="adj" fmla="val 25000"/>
              </a:avLst>
            </a:prstGeom>
            <a:solidFill>
              <a:schemeClr val="accent4"/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6" name="Group 27"/>
          <p:cNvGrpSpPr/>
          <p:nvPr/>
        </p:nvGrpSpPr>
        <p:grpSpPr>
          <a:xfrm>
            <a:off x="2319120" y="3070800"/>
            <a:ext cx="1573560" cy="546480"/>
            <a:chOff x="2319120" y="3070800"/>
            <a:chExt cx="1573560" cy="546480"/>
          </a:xfrm>
        </p:grpSpPr>
        <p:sp>
          <p:nvSpPr>
            <p:cNvPr id="1307" name="Cube 28"/>
            <p:cNvSpPr/>
            <p:nvPr/>
          </p:nvSpPr>
          <p:spPr>
            <a:xfrm>
              <a:off x="2319120" y="3070800"/>
              <a:ext cx="1215360" cy="546480"/>
            </a:xfrm>
            <a:prstGeom prst="cube">
              <a:avLst>
                <a:gd name="adj" fmla="val 25000"/>
              </a:avLst>
            </a:prstGeom>
            <a:solidFill>
              <a:schemeClr val="accent5">
                <a:lumMod val="75000"/>
              </a:schemeClr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Cube 29"/>
            <p:cNvSpPr/>
            <p:nvPr/>
          </p:nvSpPr>
          <p:spPr>
            <a:xfrm>
              <a:off x="3409200" y="3070800"/>
              <a:ext cx="483480" cy="546480"/>
            </a:xfrm>
            <a:prstGeom prst="cube">
              <a:avLst>
                <a:gd name="adj" fmla="val 25000"/>
              </a:avLst>
            </a:prstGeom>
            <a:solidFill>
              <a:schemeClr val="accent3">
                <a:lumMod val="75000"/>
              </a:schemeClr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9" name="Elbow Connector 36"/>
          <p:cNvSpPr/>
          <p:nvPr/>
        </p:nvSpPr>
        <p:spPr>
          <a:xfrm>
            <a:off x="3893400" y="3283920"/>
            <a:ext cx="542520" cy="1281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1c96c"/>
            </a:solidFill>
            <a:round/>
            <a:tailEnd len="med" type="triangle" w="med"/>
          </a:ln>
          <a:effectLst>
            <a:outerShdw blurRad="38160" dir="5400000" dist="23040" rotWithShape="0">
              <a:srgbClr val="000000">
                <a:alpha val="35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grpSp>
        <p:nvGrpSpPr>
          <p:cNvPr id="1310" name="Group 41"/>
          <p:cNvGrpSpPr/>
          <p:nvPr/>
        </p:nvGrpSpPr>
        <p:grpSpPr>
          <a:xfrm>
            <a:off x="8705880" y="3070800"/>
            <a:ext cx="1573560" cy="546480"/>
            <a:chOff x="8705880" y="3070800"/>
            <a:chExt cx="1573560" cy="546480"/>
          </a:xfrm>
        </p:grpSpPr>
        <p:sp>
          <p:nvSpPr>
            <p:cNvPr id="1311" name="Cube 42"/>
            <p:cNvSpPr/>
            <p:nvPr/>
          </p:nvSpPr>
          <p:spPr>
            <a:xfrm>
              <a:off x="8705880" y="3070800"/>
              <a:ext cx="1215360" cy="546480"/>
            </a:xfrm>
            <a:prstGeom prst="cube">
              <a:avLst>
                <a:gd name="adj" fmla="val 25000"/>
              </a:avLst>
            </a:prstGeom>
            <a:solidFill>
              <a:schemeClr val="accent5">
                <a:lumMod val="75000"/>
              </a:schemeClr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Cube 43"/>
            <p:cNvSpPr/>
            <p:nvPr/>
          </p:nvSpPr>
          <p:spPr>
            <a:xfrm>
              <a:off x="9795960" y="3070800"/>
              <a:ext cx="483480" cy="546480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75000"/>
              </a:schemeClr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3" name="Group 44"/>
          <p:cNvGrpSpPr/>
          <p:nvPr/>
        </p:nvGrpSpPr>
        <p:grpSpPr>
          <a:xfrm>
            <a:off x="6599520" y="3070800"/>
            <a:ext cx="1573560" cy="546480"/>
            <a:chOff x="6599520" y="3070800"/>
            <a:chExt cx="1573560" cy="546480"/>
          </a:xfrm>
        </p:grpSpPr>
        <p:sp>
          <p:nvSpPr>
            <p:cNvPr id="1314" name="Cube 45"/>
            <p:cNvSpPr/>
            <p:nvPr/>
          </p:nvSpPr>
          <p:spPr>
            <a:xfrm>
              <a:off x="6599520" y="3070800"/>
              <a:ext cx="1215360" cy="546480"/>
            </a:xfrm>
            <a:prstGeom prst="cube">
              <a:avLst>
                <a:gd name="adj" fmla="val 25000"/>
              </a:avLst>
            </a:prstGeom>
            <a:solidFill>
              <a:schemeClr val="accent5">
                <a:lumMod val="75000"/>
              </a:schemeClr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Cube 46"/>
            <p:cNvSpPr/>
            <p:nvPr/>
          </p:nvSpPr>
          <p:spPr>
            <a:xfrm>
              <a:off x="7689600" y="3070800"/>
              <a:ext cx="483480" cy="546480"/>
            </a:xfrm>
            <a:prstGeom prst="cube">
              <a:avLst>
                <a:gd name="adj" fmla="val 25000"/>
              </a:avLst>
            </a:prstGeom>
            <a:solidFill>
              <a:srgbClr val="0070c0"/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16" name="Elbow Connector 51"/>
          <p:cNvSpPr/>
          <p:nvPr/>
        </p:nvSpPr>
        <p:spPr>
          <a:xfrm>
            <a:off x="6010920" y="3283920"/>
            <a:ext cx="587880" cy="1281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1c96c"/>
            </a:solidFill>
            <a:round/>
            <a:tailEnd len="med" type="triangle" w="med"/>
          </a:ln>
          <a:effectLst>
            <a:outerShdw blurRad="38160" dir="5400000" dist="23040" rotWithShape="0">
              <a:srgbClr val="000000">
                <a:alpha val="35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17" name="Elbow Connector 53"/>
          <p:cNvSpPr/>
          <p:nvPr/>
        </p:nvSpPr>
        <p:spPr>
          <a:xfrm>
            <a:off x="8173800" y="3283920"/>
            <a:ext cx="531360" cy="1281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1c96c"/>
            </a:solidFill>
            <a:round/>
            <a:tailEnd len="med" type="triangle" w="med"/>
          </a:ln>
          <a:effectLst>
            <a:outerShdw blurRad="38160" dir="5400000" dist="23040" rotWithShape="0">
              <a:srgbClr val="000000">
                <a:alpha val="35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8" name="Group 7"/>
          <p:cNvGrpSpPr/>
          <p:nvPr/>
        </p:nvGrpSpPr>
        <p:grpSpPr>
          <a:xfrm>
            <a:off x="1194120" y="1531080"/>
            <a:ext cx="1586160" cy="546480"/>
            <a:chOff x="1194120" y="1531080"/>
            <a:chExt cx="1586160" cy="546480"/>
          </a:xfrm>
        </p:grpSpPr>
        <p:sp>
          <p:nvSpPr>
            <p:cNvPr id="1319" name="Cube 2"/>
            <p:cNvSpPr/>
            <p:nvPr/>
          </p:nvSpPr>
          <p:spPr>
            <a:xfrm>
              <a:off x="1194120" y="1531080"/>
              <a:ext cx="1215360" cy="54648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Cube 4"/>
            <p:cNvSpPr/>
            <p:nvPr/>
          </p:nvSpPr>
          <p:spPr>
            <a:xfrm>
              <a:off x="2296800" y="1531080"/>
              <a:ext cx="483480" cy="546480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1" name="Group 8"/>
          <p:cNvGrpSpPr/>
          <p:nvPr/>
        </p:nvGrpSpPr>
        <p:grpSpPr>
          <a:xfrm>
            <a:off x="3683520" y="1531080"/>
            <a:ext cx="1573560" cy="546480"/>
            <a:chOff x="3683520" y="1531080"/>
            <a:chExt cx="1573560" cy="546480"/>
          </a:xfrm>
        </p:grpSpPr>
        <p:sp>
          <p:nvSpPr>
            <p:cNvPr id="1322" name="Cube 9"/>
            <p:cNvSpPr/>
            <p:nvPr/>
          </p:nvSpPr>
          <p:spPr>
            <a:xfrm>
              <a:off x="3683520" y="1531080"/>
              <a:ext cx="1215360" cy="546480"/>
            </a:xfrm>
            <a:prstGeom prst="cube">
              <a:avLst>
                <a:gd name="adj" fmla="val 25000"/>
              </a:avLst>
            </a:prstGeom>
            <a:solidFill>
              <a:schemeClr val="accent4"/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Cube 10"/>
            <p:cNvSpPr/>
            <p:nvPr/>
          </p:nvSpPr>
          <p:spPr>
            <a:xfrm>
              <a:off x="4773600" y="1531080"/>
              <a:ext cx="483480" cy="546480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4" name="Group 12"/>
          <p:cNvGrpSpPr/>
          <p:nvPr/>
        </p:nvGrpSpPr>
        <p:grpSpPr>
          <a:xfrm>
            <a:off x="3683520" y="2740320"/>
            <a:ext cx="1573560" cy="546480"/>
            <a:chOff x="3683520" y="2740320"/>
            <a:chExt cx="1573560" cy="546480"/>
          </a:xfrm>
        </p:grpSpPr>
        <p:sp>
          <p:nvSpPr>
            <p:cNvPr id="1325" name="Cube 13"/>
            <p:cNvSpPr/>
            <p:nvPr/>
          </p:nvSpPr>
          <p:spPr>
            <a:xfrm>
              <a:off x="3683520" y="2740320"/>
              <a:ext cx="1215360" cy="546480"/>
            </a:xfrm>
            <a:prstGeom prst="cube">
              <a:avLst>
                <a:gd name="adj" fmla="val 25000"/>
              </a:avLst>
            </a:prstGeom>
            <a:solidFill>
              <a:schemeClr val="accent6">
                <a:lumMod val="75000"/>
              </a:schemeClr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Cube 14"/>
            <p:cNvSpPr/>
            <p:nvPr/>
          </p:nvSpPr>
          <p:spPr>
            <a:xfrm>
              <a:off x="4773600" y="2740320"/>
              <a:ext cx="483480" cy="546480"/>
            </a:xfrm>
            <a:prstGeom prst="cube">
              <a:avLst>
                <a:gd name="adj" fmla="val 25000"/>
              </a:avLst>
            </a:prstGeom>
            <a:solidFill>
              <a:schemeClr val="accent4"/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7" name="Group 15"/>
          <p:cNvGrpSpPr/>
          <p:nvPr/>
        </p:nvGrpSpPr>
        <p:grpSpPr>
          <a:xfrm>
            <a:off x="1180080" y="2740320"/>
            <a:ext cx="1573560" cy="546480"/>
            <a:chOff x="1180080" y="2740320"/>
            <a:chExt cx="1573560" cy="546480"/>
          </a:xfrm>
        </p:grpSpPr>
        <p:sp>
          <p:nvSpPr>
            <p:cNvPr id="1328" name="Cube 16"/>
            <p:cNvSpPr/>
            <p:nvPr/>
          </p:nvSpPr>
          <p:spPr>
            <a:xfrm>
              <a:off x="1180080" y="2740320"/>
              <a:ext cx="1215360" cy="546480"/>
            </a:xfrm>
            <a:prstGeom prst="cube">
              <a:avLst>
                <a:gd name="adj" fmla="val 25000"/>
              </a:avLst>
            </a:prstGeom>
            <a:solidFill>
              <a:schemeClr val="accent6">
                <a:lumMod val="75000"/>
              </a:schemeClr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Cube 17"/>
            <p:cNvSpPr/>
            <p:nvPr/>
          </p:nvSpPr>
          <p:spPr>
            <a:xfrm>
              <a:off x="2270160" y="2740320"/>
              <a:ext cx="483480" cy="546480"/>
            </a:xfrm>
            <a:prstGeom prst="cube">
              <a:avLst>
                <a:gd name="adj" fmla="val 25000"/>
              </a:avLst>
            </a:prstGeom>
            <a:solidFill>
              <a:schemeClr val="tx2"/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0" name="Group 18"/>
          <p:cNvGrpSpPr/>
          <p:nvPr/>
        </p:nvGrpSpPr>
        <p:grpSpPr>
          <a:xfrm>
            <a:off x="6134040" y="1531080"/>
            <a:ext cx="1573560" cy="546480"/>
            <a:chOff x="6134040" y="1531080"/>
            <a:chExt cx="1573560" cy="546480"/>
          </a:xfrm>
        </p:grpSpPr>
        <p:sp>
          <p:nvSpPr>
            <p:cNvPr id="1331" name="Cube 19"/>
            <p:cNvSpPr/>
            <p:nvPr/>
          </p:nvSpPr>
          <p:spPr>
            <a:xfrm>
              <a:off x="6134040" y="1531080"/>
              <a:ext cx="1215360" cy="546480"/>
            </a:xfrm>
            <a:prstGeom prst="cube">
              <a:avLst>
                <a:gd name="adj" fmla="val 25000"/>
              </a:avLst>
            </a:prstGeom>
            <a:solidFill>
              <a:schemeClr val="accent5">
                <a:lumMod val="75000"/>
              </a:schemeClr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Cube 20"/>
            <p:cNvSpPr/>
            <p:nvPr/>
          </p:nvSpPr>
          <p:spPr>
            <a:xfrm>
              <a:off x="7224120" y="1531080"/>
              <a:ext cx="483480" cy="546480"/>
            </a:xfrm>
            <a:prstGeom prst="cube">
              <a:avLst>
                <a:gd name="adj" fmla="val 25000"/>
              </a:avLst>
            </a:prstGeom>
            <a:solidFill>
              <a:schemeClr val="accent4"/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3" name="Group 21"/>
          <p:cNvGrpSpPr/>
          <p:nvPr/>
        </p:nvGrpSpPr>
        <p:grpSpPr>
          <a:xfrm>
            <a:off x="6089760" y="2740320"/>
            <a:ext cx="1573560" cy="546480"/>
            <a:chOff x="6089760" y="2740320"/>
            <a:chExt cx="1573560" cy="546480"/>
          </a:xfrm>
        </p:grpSpPr>
        <p:sp>
          <p:nvSpPr>
            <p:cNvPr id="1334" name="Cube 22"/>
            <p:cNvSpPr/>
            <p:nvPr/>
          </p:nvSpPr>
          <p:spPr>
            <a:xfrm>
              <a:off x="6089760" y="2740320"/>
              <a:ext cx="1215360" cy="546480"/>
            </a:xfrm>
            <a:prstGeom prst="cube">
              <a:avLst>
                <a:gd name="adj" fmla="val 25000"/>
              </a:avLst>
            </a:prstGeom>
            <a:solidFill>
              <a:schemeClr val="accent5">
                <a:lumMod val="75000"/>
              </a:schemeClr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Cube 23"/>
            <p:cNvSpPr/>
            <p:nvPr/>
          </p:nvSpPr>
          <p:spPr>
            <a:xfrm>
              <a:off x="7179840" y="2740320"/>
              <a:ext cx="483480" cy="546480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75000"/>
              </a:schemeClr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6" name="Group 24"/>
          <p:cNvGrpSpPr/>
          <p:nvPr/>
        </p:nvGrpSpPr>
        <p:grpSpPr>
          <a:xfrm>
            <a:off x="8226720" y="1540080"/>
            <a:ext cx="1573560" cy="546480"/>
            <a:chOff x="8226720" y="1540080"/>
            <a:chExt cx="1573560" cy="546480"/>
          </a:xfrm>
        </p:grpSpPr>
        <p:sp>
          <p:nvSpPr>
            <p:cNvPr id="1337" name="Cube 25"/>
            <p:cNvSpPr/>
            <p:nvPr/>
          </p:nvSpPr>
          <p:spPr>
            <a:xfrm>
              <a:off x="8226720" y="1540080"/>
              <a:ext cx="1215360" cy="546480"/>
            </a:xfrm>
            <a:prstGeom prst="cube">
              <a:avLst>
                <a:gd name="adj" fmla="val 25000"/>
              </a:avLst>
            </a:prstGeom>
            <a:solidFill>
              <a:schemeClr val="accent5">
                <a:lumMod val="75000"/>
              </a:schemeClr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Cube 26"/>
            <p:cNvSpPr/>
            <p:nvPr/>
          </p:nvSpPr>
          <p:spPr>
            <a:xfrm>
              <a:off x="9316800" y="1540080"/>
              <a:ext cx="483480" cy="546480"/>
            </a:xfrm>
            <a:prstGeom prst="cube">
              <a:avLst>
                <a:gd name="adj" fmla="val 25000"/>
              </a:avLst>
            </a:prstGeom>
            <a:solidFill>
              <a:srgbClr val="0070c0"/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9" name="Group 27"/>
          <p:cNvGrpSpPr/>
          <p:nvPr/>
        </p:nvGrpSpPr>
        <p:grpSpPr>
          <a:xfrm>
            <a:off x="8226720" y="2740320"/>
            <a:ext cx="1573560" cy="546480"/>
            <a:chOff x="8226720" y="2740320"/>
            <a:chExt cx="1573560" cy="546480"/>
          </a:xfrm>
        </p:grpSpPr>
        <p:sp>
          <p:nvSpPr>
            <p:cNvPr id="1340" name="Cube 28"/>
            <p:cNvSpPr/>
            <p:nvPr/>
          </p:nvSpPr>
          <p:spPr>
            <a:xfrm>
              <a:off x="8226720" y="2740320"/>
              <a:ext cx="1215360" cy="546480"/>
            </a:xfrm>
            <a:prstGeom prst="cube">
              <a:avLst>
                <a:gd name="adj" fmla="val 25000"/>
              </a:avLst>
            </a:prstGeom>
            <a:solidFill>
              <a:schemeClr val="accent5">
                <a:lumMod val="75000"/>
              </a:schemeClr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Cube 29"/>
            <p:cNvSpPr/>
            <p:nvPr/>
          </p:nvSpPr>
          <p:spPr>
            <a:xfrm>
              <a:off x="9316800" y="2740320"/>
              <a:ext cx="483480" cy="546480"/>
            </a:xfrm>
            <a:prstGeom prst="cube">
              <a:avLst>
                <a:gd name="adj" fmla="val 25000"/>
              </a:avLst>
            </a:prstGeom>
            <a:solidFill>
              <a:schemeClr val="accent3">
                <a:lumMod val="75000"/>
              </a:schemeClr>
            </a:solidFill>
            <a:ln w="25400">
              <a:noFill/>
            </a:ln>
            <a:effectLst>
              <a:outerShdw blurRad="381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Picture 4" descr="Picture 4"/>
          <p:cNvPicPr/>
          <p:nvPr/>
        </p:nvPicPr>
        <p:blipFill>
          <a:blip r:embed="rId1"/>
          <a:stretch/>
        </p:blipFill>
        <p:spPr>
          <a:xfrm>
            <a:off x="1965960" y="2487240"/>
            <a:ext cx="1289880" cy="1289880"/>
          </a:xfrm>
          <a:prstGeom prst="rect">
            <a:avLst/>
          </a:prstGeom>
          <a:ln w="12700">
            <a:noFill/>
          </a:ln>
        </p:spPr>
      </p:pic>
      <p:pic>
        <p:nvPicPr>
          <p:cNvPr id="1343" name="Picture 5" descr="Picture 5"/>
          <p:cNvPicPr/>
          <p:nvPr/>
        </p:nvPicPr>
        <p:blipFill>
          <a:blip r:embed="rId2"/>
          <a:stretch/>
        </p:blipFill>
        <p:spPr>
          <a:xfrm>
            <a:off x="5208120" y="2634840"/>
            <a:ext cx="1141920" cy="1141920"/>
          </a:xfrm>
          <a:prstGeom prst="rect">
            <a:avLst/>
          </a:prstGeom>
          <a:ln w="12700">
            <a:noFill/>
          </a:ln>
        </p:spPr>
      </p:pic>
      <p:pic>
        <p:nvPicPr>
          <p:cNvPr id="1344" name="Picture 6" descr="Picture 6"/>
          <p:cNvPicPr/>
          <p:nvPr/>
        </p:nvPicPr>
        <p:blipFill>
          <a:blip r:embed="rId3"/>
          <a:stretch/>
        </p:blipFill>
        <p:spPr>
          <a:xfrm>
            <a:off x="8827200" y="557280"/>
            <a:ext cx="1207440" cy="1207440"/>
          </a:xfrm>
          <a:prstGeom prst="rect">
            <a:avLst/>
          </a:prstGeom>
          <a:ln w="12700">
            <a:noFill/>
          </a:ln>
        </p:spPr>
      </p:pic>
      <p:pic>
        <p:nvPicPr>
          <p:cNvPr id="1345" name="Picture 7" descr="Picture 7"/>
          <p:cNvPicPr/>
          <p:nvPr/>
        </p:nvPicPr>
        <p:blipFill>
          <a:blip r:embed="rId4"/>
          <a:stretch/>
        </p:blipFill>
        <p:spPr>
          <a:xfrm>
            <a:off x="8728200" y="4664520"/>
            <a:ext cx="1405080" cy="1405080"/>
          </a:xfrm>
          <a:prstGeom prst="rect">
            <a:avLst/>
          </a:prstGeom>
          <a:ln w="12700">
            <a:noFill/>
          </a:ln>
        </p:spPr>
      </p:pic>
      <p:pic>
        <p:nvPicPr>
          <p:cNvPr id="1346" name="Picture 9" descr="Picture 9"/>
          <p:cNvPicPr/>
          <p:nvPr/>
        </p:nvPicPr>
        <p:blipFill>
          <a:blip r:embed="rId5"/>
          <a:stretch/>
        </p:blipFill>
        <p:spPr>
          <a:xfrm>
            <a:off x="8864280" y="2727000"/>
            <a:ext cx="1133640" cy="1133640"/>
          </a:xfrm>
          <a:prstGeom prst="rect">
            <a:avLst/>
          </a:prstGeom>
          <a:ln w="12700">
            <a:noFill/>
          </a:ln>
        </p:spPr>
      </p:pic>
      <p:sp>
        <p:nvSpPr>
          <p:cNvPr id="1347" name="Oval 10"/>
          <p:cNvSpPr/>
          <p:nvPr/>
        </p:nvSpPr>
        <p:spPr>
          <a:xfrm>
            <a:off x="4847400" y="2355120"/>
            <a:ext cx="1844640" cy="1800360"/>
          </a:xfrm>
          <a:prstGeom prst="ellipse">
            <a:avLst/>
          </a:prstGeom>
          <a:noFill/>
          <a:ln w="0">
            <a:solidFill>
              <a:srgbClr val="f1c96c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348" name="Oval 11"/>
          <p:cNvSpPr/>
          <p:nvPr/>
        </p:nvSpPr>
        <p:spPr>
          <a:xfrm>
            <a:off x="8508600" y="321480"/>
            <a:ext cx="1844640" cy="1800360"/>
          </a:xfrm>
          <a:prstGeom prst="ellipse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349" name="Oval 12"/>
          <p:cNvSpPr/>
          <p:nvPr/>
        </p:nvSpPr>
        <p:spPr>
          <a:xfrm>
            <a:off x="8508600" y="2359080"/>
            <a:ext cx="1844640" cy="1800360"/>
          </a:xfrm>
          <a:prstGeom prst="ellipse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350" name="Oval 13"/>
          <p:cNvSpPr/>
          <p:nvPr/>
        </p:nvSpPr>
        <p:spPr>
          <a:xfrm>
            <a:off x="8508600" y="4496400"/>
            <a:ext cx="1844640" cy="1800360"/>
          </a:xfrm>
          <a:prstGeom prst="ellipse">
            <a:avLst/>
          </a:prstGeom>
          <a:noFill/>
          <a:ln w="0">
            <a:solidFill>
              <a:srgbClr val="6ab7c2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351" name="Straight Arrow Connector 15"/>
          <p:cNvSpPr/>
          <p:nvPr/>
        </p:nvSpPr>
        <p:spPr>
          <a:xfrm flipV="1">
            <a:off x="3088800" y="3195720"/>
            <a:ext cx="1590840" cy="10440"/>
          </a:xfrm>
          <a:prstGeom prst="line">
            <a:avLst/>
          </a:prstGeom>
          <a:ln w="28575">
            <a:solidFill>
              <a:srgbClr val="65b4c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2" name="Straight Arrow Connector 16"/>
          <p:cNvSpPr/>
          <p:nvPr/>
        </p:nvSpPr>
        <p:spPr>
          <a:xfrm>
            <a:off x="5770080" y="3255840"/>
            <a:ext cx="36604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3" name="Straight Arrow Connector 17"/>
          <p:cNvSpPr/>
          <p:nvPr/>
        </p:nvSpPr>
        <p:spPr>
          <a:xfrm flipV="1">
            <a:off x="5770080" y="1220400"/>
            <a:ext cx="3660480" cy="20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4" name="Straight Arrow Connector 20"/>
          <p:cNvSpPr/>
          <p:nvPr/>
        </p:nvSpPr>
        <p:spPr>
          <a:xfrm>
            <a:off x="5770080" y="3255840"/>
            <a:ext cx="3660480" cy="214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efc666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Cube 32"/>
          <p:cNvSpPr/>
          <p:nvPr/>
        </p:nvSpPr>
        <p:spPr>
          <a:xfrm>
            <a:off x="9264240" y="296424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6" name="Cube 33"/>
          <p:cNvSpPr/>
          <p:nvPr/>
        </p:nvSpPr>
        <p:spPr>
          <a:xfrm>
            <a:off x="8622720" y="296424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7" name="Cube 34"/>
          <p:cNvSpPr/>
          <p:nvPr/>
        </p:nvSpPr>
        <p:spPr>
          <a:xfrm>
            <a:off x="8975520" y="393264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8" name="Cube 35"/>
          <p:cNvSpPr/>
          <p:nvPr/>
        </p:nvSpPr>
        <p:spPr>
          <a:xfrm>
            <a:off x="9906120" y="363852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9" name="Cube 36"/>
          <p:cNvSpPr/>
          <p:nvPr/>
        </p:nvSpPr>
        <p:spPr>
          <a:xfrm>
            <a:off x="10547640" y="363852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0" name="Cube 37"/>
          <p:cNvSpPr/>
          <p:nvPr/>
        </p:nvSpPr>
        <p:spPr>
          <a:xfrm>
            <a:off x="8622720" y="228996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1" name="Cube 38"/>
          <p:cNvSpPr/>
          <p:nvPr/>
        </p:nvSpPr>
        <p:spPr>
          <a:xfrm>
            <a:off x="1009080" y="393264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2" name="Cube 39"/>
          <p:cNvSpPr/>
          <p:nvPr/>
        </p:nvSpPr>
        <p:spPr>
          <a:xfrm>
            <a:off x="8686800" y="422676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3" name="Cube 40"/>
          <p:cNvSpPr/>
          <p:nvPr/>
        </p:nvSpPr>
        <p:spPr>
          <a:xfrm>
            <a:off x="1939680" y="363852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4" name="Cube 41"/>
          <p:cNvSpPr/>
          <p:nvPr/>
        </p:nvSpPr>
        <p:spPr>
          <a:xfrm>
            <a:off x="8067960" y="4226760"/>
            <a:ext cx="92988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noFill/>
          <a:ln w="0">
            <a:solidFill>
              <a:srgbClr val="31bad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Straight Connector 3"/>
          <p:cNvSpPr/>
          <p:nvPr/>
        </p:nvSpPr>
        <p:spPr>
          <a:xfrm>
            <a:off x="1218960" y="1117440"/>
            <a:ext cx="1247040" cy="517320"/>
          </a:xfrm>
          <a:prstGeom prst="line">
            <a:avLst/>
          </a:prstGeom>
          <a:ln w="38100">
            <a:solidFill>
              <a:srgbClr val="2964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6" name="Flowchart: Terminator 5"/>
          <p:cNvSpPr/>
          <p:nvPr/>
        </p:nvSpPr>
        <p:spPr>
          <a:xfrm>
            <a:off x="5851080" y="3254760"/>
            <a:ext cx="1190880" cy="5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4836"/>
                  <a:pt x="21600" y="10800"/>
                </a:cubicBezTo>
                <a:cubicBezTo>
                  <a:pt x="21600" y="16765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6764"/>
                  <a:pt x="0" y="10800"/>
                </a:cubicBezTo>
                <a:cubicBezTo>
                  <a:pt x="0" y="4835"/>
                  <a:pt x="1612" y="0"/>
                  <a:pt x="360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7" name="Flowchart: Terminator 47"/>
          <p:cNvSpPr/>
          <p:nvPr/>
        </p:nvSpPr>
        <p:spPr>
          <a:xfrm>
            <a:off x="5851080" y="3370320"/>
            <a:ext cx="1190880" cy="5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4836"/>
                  <a:pt x="21600" y="10800"/>
                </a:cubicBezTo>
                <a:cubicBezTo>
                  <a:pt x="21600" y="16765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6764"/>
                  <a:pt x="0" y="10800"/>
                </a:cubicBezTo>
                <a:cubicBezTo>
                  <a:pt x="0" y="4835"/>
                  <a:pt x="1612" y="0"/>
                  <a:pt x="360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8" name="Flowchart: Manual Operation 6"/>
          <p:cNvSpPr/>
          <p:nvPr/>
        </p:nvSpPr>
        <p:spPr>
          <a:xfrm>
            <a:off x="6013800" y="3485880"/>
            <a:ext cx="843120" cy="15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17280" y="21600"/>
                </a:lnTo>
                <a:lnTo>
                  <a:pt x="4320" y="2160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9" name="Arc 7"/>
          <p:cNvSpPr/>
          <p:nvPr/>
        </p:nvSpPr>
        <p:spPr>
          <a:xfrm>
            <a:off x="6446880" y="766080"/>
            <a:ext cx="1080360" cy="100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noFill/>
          <a:ln w="0">
            <a:solidFill>
              <a:srgbClr val="26627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0" name="Arc 51"/>
          <p:cNvSpPr/>
          <p:nvPr/>
        </p:nvSpPr>
        <p:spPr>
          <a:xfrm flipH="1">
            <a:off x="5279760" y="765720"/>
            <a:ext cx="1154520" cy="100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noFill/>
          <a:ln w="0">
            <a:solidFill>
              <a:srgbClr val="26627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1" name="Arc 42"/>
          <p:cNvSpPr/>
          <p:nvPr/>
        </p:nvSpPr>
        <p:spPr>
          <a:xfrm flipH="1">
            <a:off x="6954120" y="1761480"/>
            <a:ext cx="581040" cy="123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noFill/>
          <a:ln w="0">
            <a:solidFill>
              <a:srgbClr val="26627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72" name="Picture 43" descr="Picture 43"/>
          <p:cNvPicPr/>
          <p:nvPr/>
        </p:nvPicPr>
        <p:blipFill>
          <a:blip r:embed="rId1"/>
          <a:stretch/>
        </p:blipFill>
        <p:spPr>
          <a:xfrm>
            <a:off x="3579840" y="4461120"/>
            <a:ext cx="1672200" cy="2050200"/>
          </a:xfrm>
          <a:prstGeom prst="rect">
            <a:avLst/>
          </a:prstGeom>
          <a:ln w="12700">
            <a:noFill/>
          </a:ln>
        </p:spPr>
      </p:pic>
      <p:pic>
        <p:nvPicPr>
          <p:cNvPr id="1373" name="Picture 45" descr="Picture 45"/>
          <p:cNvPicPr/>
          <p:nvPr/>
        </p:nvPicPr>
        <p:blipFill>
          <a:blip r:embed="rId2"/>
          <a:stretch/>
        </p:blipFill>
        <p:spPr>
          <a:xfrm>
            <a:off x="9552960" y="549000"/>
            <a:ext cx="2352960" cy="2352960"/>
          </a:xfrm>
          <a:prstGeom prst="rect">
            <a:avLst/>
          </a:prstGeom>
          <a:ln w="12700">
            <a:noFill/>
          </a:ln>
        </p:spPr>
      </p:pic>
      <p:pic>
        <p:nvPicPr>
          <p:cNvPr id="1374" name="Picture 57" descr="Picture 57"/>
          <p:cNvPicPr/>
          <p:nvPr/>
        </p:nvPicPr>
        <p:blipFill>
          <a:blip r:embed="rId3"/>
          <a:stretch/>
        </p:blipFill>
        <p:spPr>
          <a:xfrm>
            <a:off x="882720" y="1062360"/>
            <a:ext cx="3782520" cy="2954880"/>
          </a:xfrm>
          <a:prstGeom prst="rect">
            <a:avLst/>
          </a:prstGeom>
          <a:ln w="12700">
            <a:noFill/>
          </a:ln>
        </p:spPr>
      </p:pic>
      <p:pic>
        <p:nvPicPr>
          <p:cNvPr id="1375" name="Picture 58" descr="Picture 58"/>
          <p:cNvPicPr/>
          <p:nvPr/>
        </p:nvPicPr>
        <p:blipFill>
          <a:blip r:embed="rId4"/>
          <a:stretch/>
        </p:blipFill>
        <p:spPr>
          <a:xfrm>
            <a:off x="5741280" y="4756680"/>
            <a:ext cx="1300320" cy="130032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296480"/>
      </a:accent1>
      <a:accent2>
        <a:srgbClr val="6ab7c2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</TotalTime>
  <Application>LibreOffice/7.3.7.2$Linux_X86_64 LibreOffice_project/30$Build-2</Application>
  <AppVersion>15.0000</AppVersion>
  <Words>2333</Words>
  <Paragraphs>919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2023-05-13T17:04:13Z</dcterms:modified>
  <cp:revision>83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96</vt:i4>
  </property>
</Properties>
</file>