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UE5XwwMnreWTDVxK8mcTcQ34W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633d33fe6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35633d33fe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633d33fe6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35633d33fe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633d33fe6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35633d33fe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633d33fe6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g35633d33fe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633d33fe6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35633d33fe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633d33fe6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35633d33fe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" name="Google Shape;4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8"/>
          <p:cNvSpPr/>
          <p:nvPr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p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/>
          <p:nvPr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abdoaseel222582@gmail.com" TargetMode="External"/><Relationship Id="rId3" Type="http://schemas.openxmlformats.org/officeDocument/2006/relationships/image" Target="../media/image4.png"/><Relationship Id="rId7" Type="http://schemas.openxmlformats.org/officeDocument/2006/relationships/hyperlink" Target="mailto:kiromina2003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ouranwalied20102002@gmail.com" TargetMode="External"/><Relationship Id="rId5" Type="http://schemas.openxmlformats.org/officeDocument/2006/relationships/hyperlink" Target="mailto:a4936119@gmail.com" TargetMode="External"/><Relationship Id="rId4" Type="http://schemas.openxmlformats.org/officeDocument/2006/relationships/hyperlink" Target="mailto:ashrafkerollos92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>
            <a:spLocks noGrp="1"/>
          </p:cNvSpPr>
          <p:nvPr>
            <p:ph type="ctrTitle"/>
          </p:nvPr>
        </p:nvSpPr>
        <p:spPr>
          <a:xfrm>
            <a:off x="2905564" y="2376947"/>
            <a:ext cx="6812545" cy="210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algn="l">
              <a:buSzPts val="5400"/>
            </a:pPr>
            <a:r>
              <a:rPr lang="en-US" sz="3800" b="1" dirty="0"/>
              <a:t>Software testing for ( Swag labs)</a:t>
            </a:r>
            <a:br>
              <a:rPr lang="en-US" sz="3800" b="1" dirty="0"/>
            </a:br>
            <a:br>
              <a:rPr lang="en-US" sz="3800" b="1" dirty="0"/>
            </a:br>
            <a:r>
              <a:rPr lang="en-US" sz="3800" b="1" dirty="0"/>
              <a:t>         </a:t>
            </a:r>
            <a:r>
              <a:rPr lang="en-US" sz="4000" dirty="0"/>
              <a:t>Kerollos Ashraf Samer</a:t>
            </a:r>
            <a:br>
              <a:rPr lang="en-US" sz="4000" dirty="0"/>
            </a:br>
            <a:endParaRPr sz="3800" b="1" dirty="0"/>
          </a:p>
        </p:txBody>
      </p:sp>
      <p:sp>
        <p:nvSpPr>
          <p:cNvPr id="107" name="Google Shape;10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5/16/25</a:t>
            </a:r>
            <a:endParaRPr/>
          </a:p>
        </p:txBody>
      </p:sp>
      <p:sp>
        <p:nvSpPr>
          <p:cNvPr id="108" name="Google Shape;108;p6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10" name="Google Shape;110;p6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ED2BEC-0663-BB21-930B-4A6A7E2CA53D}"/>
              </a:ext>
            </a:extLst>
          </p:cNvPr>
          <p:cNvSpPr txBox="1"/>
          <p:nvPr/>
        </p:nvSpPr>
        <p:spPr>
          <a:xfrm>
            <a:off x="1750142" y="3932903"/>
            <a:ext cx="7226710" cy="171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633d33fe6_0_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5/16/25</a:t>
            </a:r>
            <a:endParaRPr/>
          </a:p>
        </p:txBody>
      </p:sp>
      <p:sp>
        <p:nvSpPr>
          <p:cNvPr id="200" name="Google Shape;200;g35633d33fe6_0_7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35633d33fe6_0_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02" name="Google Shape;202;g35633d33fe6_0_77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35633d33fe6_0_77"/>
          <p:cNvSpPr txBox="1">
            <a:spLocks noGrp="1"/>
          </p:cNvSpPr>
          <p:nvPr>
            <p:ph type="ctrTitle"/>
          </p:nvPr>
        </p:nvSpPr>
        <p:spPr>
          <a:xfrm>
            <a:off x="1381425" y="252638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Thank You</a:t>
            </a:r>
            <a:endParaRPr b="1" dirty="0"/>
          </a:p>
        </p:txBody>
      </p:sp>
      <p:sp>
        <p:nvSpPr>
          <p:cNvPr id="204" name="Google Shape;204;g35633d33fe6_0_77"/>
          <p:cNvSpPr txBox="1">
            <a:spLocks noGrp="1"/>
          </p:cNvSpPr>
          <p:nvPr>
            <p:ph type="subTitle" idx="1"/>
          </p:nvPr>
        </p:nvSpPr>
        <p:spPr>
          <a:xfrm>
            <a:off x="475304" y="2640338"/>
            <a:ext cx="11406300" cy="67313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Your opinion matters to us. Feel free to share any feedback</a:t>
            </a:r>
            <a:endParaRPr sz="1700" dirty="0">
              <a:solidFill>
                <a:srgbClr val="1F1F1F"/>
              </a:solidFill>
              <a:highlight>
                <a:srgbClr val="E9EEF6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rgbClr val="1F1F1F"/>
              </a:solidFill>
              <a:highlight>
                <a:srgbClr val="E9EEF6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rgbClr val="1F1F1F"/>
              </a:solidFill>
              <a:highlight>
                <a:srgbClr val="E9EE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25FE8-16D7-7CC7-4056-559D8EE87243}"/>
              </a:ext>
            </a:extLst>
          </p:cNvPr>
          <p:cNvSpPr txBox="1"/>
          <p:nvPr/>
        </p:nvSpPr>
        <p:spPr>
          <a:xfrm>
            <a:off x="2428568" y="3429000"/>
            <a:ext cx="5395452" cy="199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3365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Roboto"/>
              <a:buChar char="●"/>
              <a:tabLst/>
              <a:defRPr/>
            </a:pPr>
            <a:r>
              <a:rPr kumimoji="0" lang="en-US" sz="1700" b="0" i="0" u="sng" strike="noStrike" kern="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highlight>
                  <a:srgbClr val="E9EEF6"/>
                </a:highlight>
                <a:uLnTx/>
                <a:uFillTx/>
                <a:latin typeface="Roboto"/>
                <a:ea typeface="Roboto"/>
                <a:cs typeface="Roboto"/>
                <a:sym typeface="Roboto"/>
                <a:hlinkClick r:id="rId4"/>
              </a:rPr>
              <a:t>ashrafkerollos92@gmail.com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highlight>
                <a:srgbClr val="E9EEF6"/>
              </a:highlight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Roboto"/>
              <a:buChar char="●"/>
              <a:tabLst/>
              <a:defRPr/>
            </a:pPr>
            <a:r>
              <a:rPr kumimoji="0" lang="en-US" sz="1700" b="0" i="0" u="sng" strike="noStrike" kern="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highlight>
                  <a:srgbClr val="E9EEF6"/>
                </a:highlight>
                <a:uLnTx/>
                <a:uFillTx/>
                <a:latin typeface="Roboto"/>
                <a:ea typeface="Roboto"/>
                <a:cs typeface="Roboto"/>
                <a:sym typeface="Roboto"/>
                <a:hlinkClick r:id="rId5"/>
              </a:rPr>
              <a:t>a4936119@gmail.com</a:t>
            </a: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highlight>
                  <a:srgbClr val="E9EEF6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457200" marR="0" lvl="0" indent="-3365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Roboto"/>
              <a:buChar char="●"/>
              <a:tabLst/>
              <a:defRPr/>
            </a:pPr>
            <a:r>
              <a:rPr kumimoji="0" lang="en-US" sz="1700" b="0" i="0" u="sng" strike="noStrike" kern="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highlight>
                  <a:srgbClr val="E9EEF6"/>
                </a:highlight>
                <a:uLnTx/>
                <a:uFillTx/>
                <a:latin typeface="Roboto"/>
                <a:ea typeface="Roboto"/>
                <a:cs typeface="Roboto"/>
                <a:sym typeface="Roboto"/>
                <a:hlinkClick r:id="rId6"/>
              </a:rPr>
              <a:t>Nouranwalied20102002@gmail.com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highlight>
                <a:srgbClr val="E9EEF6"/>
              </a:highlight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Roboto"/>
              <a:buChar char="●"/>
              <a:tabLst/>
              <a:defRPr/>
            </a:pPr>
            <a:r>
              <a:rPr kumimoji="0" lang="en-US" sz="1700" b="0" i="0" u="sng" strike="noStrike" kern="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highlight>
                  <a:srgbClr val="E9EEF6"/>
                </a:highlight>
                <a:uLnTx/>
                <a:uFillTx/>
                <a:latin typeface="Roboto"/>
                <a:ea typeface="Roboto"/>
                <a:cs typeface="Roboto"/>
                <a:sym typeface="Roboto"/>
                <a:hlinkClick r:id="rId7"/>
              </a:rPr>
              <a:t>kiromina2003@gmail.com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highlight>
                <a:srgbClr val="E9EEF6"/>
              </a:highlight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Roboto"/>
              <a:buChar char="●"/>
              <a:tabLst/>
              <a:defRPr/>
            </a:pPr>
            <a:r>
              <a:rPr kumimoji="0" lang="en-US" sz="1700" b="0" i="0" u="sng" strike="noStrike" kern="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highlight>
                  <a:srgbClr val="E9EEF6"/>
                </a:highlight>
                <a:uLnTx/>
                <a:uFillTx/>
                <a:latin typeface="Roboto"/>
                <a:ea typeface="Roboto"/>
                <a:cs typeface="Roboto"/>
                <a:sym typeface="Roboto"/>
                <a:hlinkClick r:id="rId8"/>
              </a:rPr>
              <a:t>abdoaseel222582@gmail.com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highlight>
                <a:srgbClr val="E9EEF6"/>
              </a:highlight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body" idx="1"/>
          </p:nvPr>
        </p:nvSpPr>
        <p:spPr>
          <a:xfrm>
            <a:off x="1474838" y="1731127"/>
            <a:ext cx="11274600" cy="46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Problem: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Swage Labs website risks bugs impairing user experience.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Solution: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Comprehensive testing of critical functions and UI flows.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Value: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Improved stability and enhanced overall user experience.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6" name="Google Shape;11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5/16/25</a:t>
            </a:r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19" name="Google Shape;119;p11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1"/>
          <p:cNvSpPr txBox="1">
            <a:spLocks noGrp="1"/>
          </p:cNvSpPr>
          <p:nvPr>
            <p:ph type="title"/>
          </p:nvPr>
        </p:nvSpPr>
        <p:spPr>
          <a:xfrm>
            <a:off x="1474838" y="998477"/>
            <a:ext cx="10355100" cy="88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/>
              <a:t>Project Idea Problem:</a:t>
            </a:r>
            <a:endParaRPr sz="3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 idx="4294967295"/>
          </p:nvPr>
        </p:nvSpPr>
        <p:spPr>
          <a:xfrm>
            <a:off x="937624" y="5194872"/>
            <a:ext cx="12192000" cy="79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/>
              <a:t>Menu Options </a:t>
            </a:r>
            <a:r>
              <a:rPr lang="en-US" sz="2300" dirty="0"/>
              <a:t>               </a:t>
            </a:r>
            <a:r>
              <a:rPr lang="ar-EG" sz="2300" dirty="0"/>
              <a:t>                              </a:t>
            </a:r>
            <a:r>
              <a:rPr lang="en-US" sz="2300" dirty="0"/>
              <a:t>  </a:t>
            </a:r>
            <a:r>
              <a:rPr lang="en-US" sz="2300" b="1" dirty="0"/>
              <a:t>Cart    </a:t>
            </a:r>
            <a:r>
              <a:rPr lang="en-US" sz="2300" dirty="0"/>
              <a:t>                    </a:t>
            </a:r>
            <a:r>
              <a:rPr lang="ar-EG" sz="2300" dirty="0"/>
              <a:t>                                 </a:t>
            </a:r>
            <a:r>
              <a:rPr lang="en-US" sz="2300" dirty="0"/>
              <a:t>  </a:t>
            </a:r>
            <a:r>
              <a:rPr lang="en-US" sz="2300" b="1" dirty="0"/>
              <a:t> Checkout</a:t>
            </a:r>
            <a:endParaRPr sz="2300" b="1" dirty="0"/>
          </a:p>
        </p:txBody>
      </p:sp>
      <p:sp>
        <p:nvSpPr>
          <p:cNvPr id="126" name="Google Shape;1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5/16/25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29" name="Google Shape;129;p7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E4DDF66-8B50-D11B-3F0F-19BED1109212}"/>
              </a:ext>
            </a:extLst>
          </p:cNvPr>
          <p:cNvGrpSpPr/>
          <p:nvPr/>
        </p:nvGrpSpPr>
        <p:grpSpPr>
          <a:xfrm>
            <a:off x="838200" y="3296808"/>
            <a:ext cx="1811878" cy="1827193"/>
            <a:chOff x="2959635" y="4040739"/>
            <a:chExt cx="1811878" cy="1827193"/>
          </a:xfrm>
        </p:grpSpPr>
        <p:pic>
          <p:nvPicPr>
            <p:cNvPr id="8" name="Google Shape;174;p7">
              <a:extLst>
                <a:ext uri="{FF2B5EF4-FFF2-40B4-BE49-F238E27FC236}">
                  <a16:creationId xmlns:a16="http://schemas.microsoft.com/office/drawing/2014/main" id="{80A1BA6A-1080-2F63-277D-C02F8CC904F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73182" y="4040739"/>
              <a:ext cx="1798331" cy="1827193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 cmpd="sng">
              <a:solidFill>
                <a:srgbClr val="336EA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reflection stA="28000" endPos="28000" dist="5000" dir="5400000" sy="-100000" algn="bl" rotWithShape="0"/>
            </a:effectLst>
          </p:spPr>
        </p:pic>
        <p:pic>
          <p:nvPicPr>
            <p:cNvPr id="13" name="Google Shape;134;p7" title="Screenshot 2025-05-08 223246.png">
              <a:extLst>
                <a:ext uri="{FF2B5EF4-FFF2-40B4-BE49-F238E27FC236}">
                  <a16:creationId xmlns:a16="http://schemas.microsoft.com/office/drawing/2014/main" id="{ECE4C840-B09B-EAD9-F48D-275A6185CBEF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59635" y="4040740"/>
              <a:ext cx="1798331" cy="18271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639DA0-FD80-4C81-626D-CD42215ED549}"/>
              </a:ext>
            </a:extLst>
          </p:cNvPr>
          <p:cNvGrpSpPr/>
          <p:nvPr/>
        </p:nvGrpSpPr>
        <p:grpSpPr>
          <a:xfrm>
            <a:off x="4443783" y="3308701"/>
            <a:ext cx="3048000" cy="1827193"/>
            <a:chOff x="7392494" y="3829118"/>
            <a:chExt cx="1811878" cy="1827193"/>
          </a:xfrm>
        </p:grpSpPr>
        <p:pic>
          <p:nvPicPr>
            <p:cNvPr id="9" name="Google Shape;174;p7">
              <a:extLst>
                <a:ext uri="{FF2B5EF4-FFF2-40B4-BE49-F238E27FC236}">
                  <a16:creationId xmlns:a16="http://schemas.microsoft.com/office/drawing/2014/main" id="{FACFDDF1-1539-6E55-018A-0BC20EE8B58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406041" y="3829118"/>
              <a:ext cx="1798331" cy="1827193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 cmpd="sng">
              <a:solidFill>
                <a:srgbClr val="336EA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reflection stA="28000" endPos="28000" dist="5000" dir="5400000" sy="-100000" algn="bl" rotWithShape="0"/>
            </a:effectLst>
          </p:spPr>
        </p:pic>
        <p:pic>
          <p:nvPicPr>
            <p:cNvPr id="14" name="Google Shape;132;p7" title="Screenshot 2025-05-08 222552.png">
              <a:extLst>
                <a:ext uri="{FF2B5EF4-FFF2-40B4-BE49-F238E27FC236}">
                  <a16:creationId xmlns:a16="http://schemas.microsoft.com/office/drawing/2014/main" id="{FD60711C-6C52-573E-CCC1-03D33708FE2A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 flipH="1">
              <a:off x="7392494" y="3829118"/>
              <a:ext cx="1784784" cy="18271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D05F39F-1C35-4BAA-9378-652CD168E508}"/>
              </a:ext>
            </a:extLst>
          </p:cNvPr>
          <p:cNvGrpSpPr/>
          <p:nvPr/>
        </p:nvGrpSpPr>
        <p:grpSpPr>
          <a:xfrm>
            <a:off x="8495933" y="3296807"/>
            <a:ext cx="3048000" cy="1827194"/>
            <a:chOff x="10053803" y="3841531"/>
            <a:chExt cx="1798331" cy="1827194"/>
          </a:xfrm>
        </p:grpSpPr>
        <p:pic>
          <p:nvPicPr>
            <p:cNvPr id="10" name="Google Shape;174;p7">
              <a:extLst>
                <a:ext uri="{FF2B5EF4-FFF2-40B4-BE49-F238E27FC236}">
                  <a16:creationId xmlns:a16="http://schemas.microsoft.com/office/drawing/2014/main" id="{1F16D58C-2518-D6AA-D627-3FC3A85D0D9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053803" y="3841532"/>
              <a:ext cx="1798331" cy="1827193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 cmpd="sng">
              <a:solidFill>
                <a:srgbClr val="336EA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reflection stA="28000" endPos="28000" dist="5000" dir="5400000" sy="-100000" algn="bl" rotWithShape="0"/>
            </a:effectLst>
          </p:spPr>
        </p:pic>
        <p:pic>
          <p:nvPicPr>
            <p:cNvPr id="15" name="Google Shape;133;p7" title="Screenshot 2025-05-08 222223.png">
              <a:extLst>
                <a:ext uri="{FF2B5EF4-FFF2-40B4-BE49-F238E27FC236}">
                  <a16:creationId xmlns:a16="http://schemas.microsoft.com/office/drawing/2014/main" id="{BCD5F08E-B7A4-5357-1D03-C89FD9043230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0053803" y="3841531"/>
              <a:ext cx="1798331" cy="181478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E41015-43C9-FF13-A143-B51A0D84C7AE}"/>
              </a:ext>
            </a:extLst>
          </p:cNvPr>
          <p:cNvGrpSpPr/>
          <p:nvPr/>
        </p:nvGrpSpPr>
        <p:grpSpPr>
          <a:xfrm>
            <a:off x="2682234" y="668770"/>
            <a:ext cx="1798331" cy="2455261"/>
            <a:chOff x="2082007" y="853440"/>
            <a:chExt cx="1798331" cy="24552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F3E5B7D-48AB-37CA-E178-5F9E0B0CC904}"/>
                </a:ext>
              </a:extLst>
            </p:cNvPr>
            <p:cNvGrpSpPr/>
            <p:nvPr/>
          </p:nvGrpSpPr>
          <p:grpSpPr>
            <a:xfrm>
              <a:off x="2082007" y="853440"/>
              <a:ext cx="1798331" cy="1827193"/>
              <a:chOff x="1746300" y="460694"/>
              <a:chExt cx="1798331" cy="1827193"/>
            </a:xfrm>
          </p:grpSpPr>
          <p:pic>
            <p:nvPicPr>
              <p:cNvPr id="2" name="Google Shape;174;p7">
                <a:extLst>
                  <a:ext uri="{FF2B5EF4-FFF2-40B4-BE49-F238E27FC236}">
                    <a16:creationId xmlns:a16="http://schemas.microsoft.com/office/drawing/2014/main" id="{79DC3765-B6F2-B2B8-7EB9-C80866F84C57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746300" y="460694"/>
                <a:ext cx="1798331" cy="1827193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 cmpd="sng">
                <a:solidFill>
                  <a:srgbClr val="336EA8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reflection stA="28000" endPos="28000" dist="5000" dir="5400000" sy="-100000" algn="bl" rotWithShape="0"/>
              </a:effectLst>
            </p:spPr>
          </p:pic>
          <p:pic>
            <p:nvPicPr>
              <p:cNvPr id="3" name="Google Shape;130;p7" title="Screenshot 2025-05-08 222048.png">
                <a:extLst>
                  <a:ext uri="{FF2B5EF4-FFF2-40B4-BE49-F238E27FC236}">
                    <a16:creationId xmlns:a16="http://schemas.microsoft.com/office/drawing/2014/main" id="{DE01FF1A-BC0D-0891-C0CE-3B9C18A5D140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 r="2771"/>
              <a:stretch/>
            </p:blipFill>
            <p:spPr>
              <a:xfrm>
                <a:off x="1746301" y="460694"/>
                <a:ext cx="1782348" cy="1777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2465B6-708E-3089-CF58-1D24AC0FAFB2}"/>
                </a:ext>
              </a:extLst>
            </p:cNvPr>
            <p:cNvSpPr txBox="1"/>
            <p:nvPr/>
          </p:nvSpPr>
          <p:spPr>
            <a:xfrm>
              <a:off x="2475293" y="2785481"/>
              <a:ext cx="12224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Login</a:t>
              </a:r>
              <a:endParaRPr lang="en-US" sz="18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1985E8-5F01-E506-D6D5-D706878780E4}"/>
              </a:ext>
            </a:extLst>
          </p:cNvPr>
          <p:cNvGrpSpPr/>
          <p:nvPr/>
        </p:nvGrpSpPr>
        <p:grpSpPr>
          <a:xfrm>
            <a:off x="6721019" y="668770"/>
            <a:ext cx="2788746" cy="2464394"/>
            <a:chOff x="3853452" y="388879"/>
            <a:chExt cx="2788746" cy="246439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7661DE5-3225-8A54-C18A-9E82F9701E19}"/>
                </a:ext>
              </a:extLst>
            </p:cNvPr>
            <p:cNvGrpSpPr/>
            <p:nvPr/>
          </p:nvGrpSpPr>
          <p:grpSpPr>
            <a:xfrm>
              <a:off x="3853452" y="388879"/>
              <a:ext cx="2788746" cy="1827194"/>
              <a:chOff x="2176888" y="2668762"/>
              <a:chExt cx="1798332" cy="1827194"/>
            </a:xfrm>
          </p:grpSpPr>
          <p:pic>
            <p:nvPicPr>
              <p:cNvPr id="6" name="Google Shape;174;p7">
                <a:extLst>
                  <a:ext uri="{FF2B5EF4-FFF2-40B4-BE49-F238E27FC236}">
                    <a16:creationId xmlns:a16="http://schemas.microsoft.com/office/drawing/2014/main" id="{DD34B6EE-892D-05A2-E429-BDD9D6AAF606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76888" y="2668762"/>
                <a:ext cx="1798331" cy="1827193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 cmpd="sng">
                <a:solidFill>
                  <a:srgbClr val="336EA8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reflection stA="28000" endPos="28000" dist="5000" dir="5400000" sy="-100000" algn="bl" rotWithShape="0"/>
              </a:effectLst>
            </p:spPr>
          </p:pic>
          <p:pic>
            <p:nvPicPr>
              <p:cNvPr id="11" name="Google Shape;131;p7" title="Screenshot 2025-05-08 222121.png">
                <a:extLst>
                  <a:ext uri="{FF2B5EF4-FFF2-40B4-BE49-F238E27FC236}">
                    <a16:creationId xmlns:a16="http://schemas.microsoft.com/office/drawing/2014/main" id="{18CFBD4E-9D29-7DB6-201C-5CBF6BDACC01}"/>
                  </a:ext>
                </a:extLst>
              </p:cNvPr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193276" y="2675976"/>
                <a:ext cx="1781944" cy="18199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8EA938-9F52-EB39-9D54-ADC2D2DA360A}"/>
                </a:ext>
              </a:extLst>
            </p:cNvPr>
            <p:cNvSpPr txBox="1"/>
            <p:nvPr/>
          </p:nvSpPr>
          <p:spPr>
            <a:xfrm>
              <a:off x="4052356" y="2391608"/>
              <a:ext cx="258984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Select Products</a:t>
              </a:r>
              <a:endParaRPr lang="en-US" sz="24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5/16/25</a:t>
            </a:r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42" name="Google Shape;142;p12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2"/>
          <p:cNvSpPr txBox="1">
            <a:spLocks noGrp="1"/>
          </p:cNvSpPr>
          <p:nvPr>
            <p:ph type="title"/>
          </p:nvPr>
        </p:nvSpPr>
        <p:spPr>
          <a:xfrm>
            <a:off x="1554100" y="687175"/>
            <a:ext cx="11018400" cy="146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 b="1" dirty="0"/>
              <a:t>End Users and  Features:</a:t>
            </a:r>
            <a:endParaRPr sz="3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12"/>
          <p:cNvSpPr txBox="1">
            <a:spLocks noGrp="1"/>
          </p:cNvSpPr>
          <p:nvPr>
            <p:ph type="body" idx="1"/>
          </p:nvPr>
        </p:nvSpPr>
        <p:spPr>
          <a:xfrm>
            <a:off x="1554100" y="1616825"/>
            <a:ext cx="11679900" cy="455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Primary Users</a:t>
            </a: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Individual shoppers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QA/Test Engineers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Key Features &amp; How </a:t>
            </a:r>
            <a:r>
              <a:rPr lang="en-US" sz="2400" b="1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the features solve the problems </a:t>
            </a: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User Authentication: Login with valid/invalid credentials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Product Listing: Displaying products, sorting options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Shopping Cart: Adding/removing items, updating quantity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Checkout &amp; Payment: Checkout flow, order summary validation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Menu Options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633d33fe6_0_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5/16/25</a:t>
            </a:r>
            <a:endParaRPr/>
          </a:p>
        </p:txBody>
      </p:sp>
      <p:sp>
        <p:nvSpPr>
          <p:cNvPr id="150" name="Google Shape;150;g35633d33fe6_0_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35633d33fe6_0_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52" name="Google Shape;152;g35633d33fe6_0_9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35633d33fe6_0_9"/>
          <p:cNvSpPr txBox="1">
            <a:spLocks noGrp="1"/>
          </p:cNvSpPr>
          <p:nvPr>
            <p:ph type="title"/>
          </p:nvPr>
        </p:nvSpPr>
        <p:spPr>
          <a:xfrm>
            <a:off x="1238865" y="1486047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b="1" dirty="0"/>
              <a:t>Data Structure: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g35633d33fe6_0_9"/>
          <p:cNvSpPr txBox="1">
            <a:spLocks noGrp="1"/>
          </p:cNvSpPr>
          <p:nvPr>
            <p:ph type="body" idx="1"/>
          </p:nvPr>
        </p:nvSpPr>
        <p:spPr>
          <a:xfrm>
            <a:off x="1238865" y="2119597"/>
            <a:ext cx="113538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Backend uses a relational database (e.g., MySQL)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Key Entities: Users, Products, Cart Items , Orders , Order Items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 flow: Login → </a:t>
            </a: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Browsing</a:t>
            </a:r>
            <a:r>
              <a:rPr lang="en-US" sz="23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Products </a:t>
            </a:r>
            <a:r>
              <a:rPr lang="en-US" dirty="0"/>
              <a:t> → Cart Operations → Checkout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633d33fe6_0_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5/16/25</a:t>
            </a:r>
            <a:endParaRPr/>
          </a:p>
        </p:txBody>
      </p:sp>
      <p:sp>
        <p:nvSpPr>
          <p:cNvPr id="160" name="Google Shape;160;g35633d33fe6_0_16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35633d33fe6_0_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62" name="Google Shape;162;g35633d33fe6_0_16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35633d33fe6_0_16"/>
          <p:cNvSpPr txBox="1">
            <a:spLocks noGrp="1"/>
          </p:cNvSpPr>
          <p:nvPr>
            <p:ph type="title"/>
          </p:nvPr>
        </p:nvSpPr>
        <p:spPr>
          <a:xfrm>
            <a:off x="1397250" y="8926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647"/>
              <a:buFont typeface="Arial"/>
              <a:buNone/>
            </a:pPr>
            <a:r>
              <a:rPr lang="en-US" sz="4288" b="1"/>
              <a:t>Programming Languages + Frameworks:</a:t>
            </a:r>
            <a:endParaRPr sz="4288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35633d33fe6_0_16"/>
          <p:cNvSpPr txBox="1">
            <a:spLocks noGrp="1"/>
          </p:cNvSpPr>
          <p:nvPr>
            <p:ph type="body" idx="1"/>
          </p:nvPr>
        </p:nvSpPr>
        <p:spPr>
          <a:xfrm>
            <a:off x="1517737" y="1098100"/>
            <a:ext cx="9398700" cy="544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519" b="1" dirty="0"/>
              <a:t>Languages</a:t>
            </a:r>
            <a:r>
              <a:rPr lang="en-US" sz="3927" b="1" dirty="0"/>
              <a:t>:</a:t>
            </a:r>
            <a:endParaRPr sz="3927" b="1" dirty="0"/>
          </a:p>
          <a:p>
            <a:pPr marL="457200" lvl="0" indent="-408217" algn="l" rtl="0">
              <a:spcBef>
                <a:spcPts val="1000"/>
              </a:spcBef>
              <a:spcAft>
                <a:spcPts val="0"/>
              </a:spcAft>
              <a:buSzPts val="2829"/>
              <a:buChar char="•"/>
            </a:pPr>
            <a:r>
              <a:rPr lang="en-US" sz="2400" dirty="0"/>
              <a:t>Java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519" b="1" dirty="0"/>
              <a:t>Frameworks/Tools:</a:t>
            </a:r>
            <a:endParaRPr sz="3519" b="1" dirty="0"/>
          </a:p>
          <a:p>
            <a:pPr marL="457200" lvl="0" indent="-407944" algn="l" rtl="0">
              <a:spcBef>
                <a:spcPts val="1000"/>
              </a:spcBef>
              <a:spcAft>
                <a:spcPts val="0"/>
              </a:spcAft>
              <a:buSzPts val="2824"/>
              <a:buChar char="•"/>
            </a:pPr>
            <a:r>
              <a:rPr lang="en-US" sz="2400" dirty="0"/>
              <a:t>Selenium WebDriver</a:t>
            </a:r>
            <a:endParaRPr sz="2400" dirty="0"/>
          </a:p>
          <a:p>
            <a:pPr marL="457200" lvl="0" indent="-412235" algn="l" rtl="0">
              <a:spcBef>
                <a:spcPts val="0"/>
              </a:spcBef>
              <a:spcAft>
                <a:spcPts val="0"/>
              </a:spcAft>
              <a:buSzPts val="2892"/>
              <a:buFont typeface="Calibri"/>
              <a:buChar char="•"/>
            </a:pPr>
            <a:r>
              <a:rPr lang="en-US" sz="2400" dirty="0"/>
              <a:t>TestNG</a:t>
            </a:r>
            <a:endParaRPr sz="2400" dirty="0"/>
          </a:p>
          <a:p>
            <a:pPr marL="457200" lvl="0" indent="-409060" algn="l" rtl="0">
              <a:spcBef>
                <a:spcPts val="0"/>
              </a:spcBef>
              <a:spcAft>
                <a:spcPts val="0"/>
              </a:spcAft>
              <a:buSzPts val="2842"/>
              <a:buFont typeface="Calibri"/>
              <a:buChar char="•"/>
            </a:pPr>
            <a:r>
              <a:rPr lang="en-US" sz="2400" dirty="0"/>
              <a:t>Maven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519" b="1" dirty="0"/>
              <a:t>Testing Tools:</a:t>
            </a:r>
            <a:endParaRPr sz="3519" b="1" dirty="0"/>
          </a:p>
          <a:p>
            <a:pPr marL="457200" lvl="0" indent="-410791" algn="l" rtl="0">
              <a:spcBef>
                <a:spcPts val="1000"/>
              </a:spcBef>
              <a:spcAft>
                <a:spcPts val="0"/>
              </a:spcAft>
              <a:buSzPts val="2869"/>
              <a:buChar char="•"/>
            </a:pPr>
            <a:r>
              <a:rPr lang="en-US" sz="2400" dirty="0"/>
              <a:t>Postman (API)</a:t>
            </a:r>
            <a:endParaRPr sz="2400" dirty="0"/>
          </a:p>
          <a:p>
            <a:pPr marL="457200" lvl="0" indent="-410791" algn="l" rtl="0">
              <a:spcBef>
                <a:spcPts val="0"/>
              </a:spcBef>
              <a:spcAft>
                <a:spcPts val="0"/>
              </a:spcAft>
              <a:buSzPts val="2869"/>
              <a:buChar char="•"/>
            </a:pPr>
            <a:r>
              <a:rPr lang="en-US" sz="2400" dirty="0" err="1"/>
              <a:t>Selenum</a:t>
            </a:r>
            <a:endParaRPr lang="en-US" sz="2400" dirty="0"/>
          </a:p>
          <a:p>
            <a:pPr marL="457200" lvl="0" indent="-410791" algn="l" rtl="0">
              <a:spcBef>
                <a:spcPts val="0"/>
              </a:spcBef>
              <a:spcAft>
                <a:spcPts val="0"/>
              </a:spcAft>
              <a:buSzPts val="2869"/>
              <a:buChar char="•"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633d33fe6_0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5/16/25</a:t>
            </a:r>
            <a:endParaRPr/>
          </a:p>
        </p:txBody>
      </p:sp>
      <p:sp>
        <p:nvSpPr>
          <p:cNvPr id="170" name="Google Shape;170;g35633d33fe6_0_56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35633d33fe6_0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72" name="Google Shape;172;g35633d33fe6_0_56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35633d33fe6_0_56"/>
          <p:cNvSpPr txBox="1">
            <a:spLocks noGrp="1"/>
          </p:cNvSpPr>
          <p:nvPr>
            <p:ph type="title"/>
          </p:nvPr>
        </p:nvSpPr>
        <p:spPr>
          <a:xfrm>
            <a:off x="1248697" y="559439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/>
              <a:t>Live Application + Testing Summary</a:t>
            </a:r>
            <a:endParaRPr sz="3800" b="1" dirty="0"/>
          </a:p>
        </p:txBody>
      </p:sp>
      <p:sp>
        <p:nvSpPr>
          <p:cNvPr id="174" name="Google Shape;174;g35633d33fe6_0_56"/>
          <p:cNvSpPr txBox="1">
            <a:spLocks noGrp="1"/>
          </p:cNvSpPr>
          <p:nvPr>
            <p:ph type="body" idx="1"/>
          </p:nvPr>
        </p:nvSpPr>
        <p:spPr>
          <a:xfrm>
            <a:off x="1248697" y="1571464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b="1" dirty="0"/>
              <a:t>Live Application Status: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- Beta version online for manual </a:t>
            </a:r>
            <a:endParaRPr sz="2400" dirty="0"/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Environment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: google chrome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: Designed for automation practice and QA testing scenarios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: Open for anyone (no signup needed), includes preset user accounts for varied test cases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dirty="0"/>
              <a:t>Key Testing Phases Applied:</a:t>
            </a:r>
            <a:endParaRPr sz="2400" b="1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Integration Testing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Functional Testing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UI Testing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Unite Testing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System Testing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633d33fe6_0_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5/16/25</a:t>
            </a:r>
            <a:endParaRPr/>
          </a:p>
        </p:txBody>
      </p:sp>
      <p:sp>
        <p:nvSpPr>
          <p:cNvPr id="180" name="Google Shape;180;g35633d33fe6_0_6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g35633d33fe6_0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82" name="Google Shape;182;g35633d33fe6_0_63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35633d33fe6_0_63"/>
          <p:cNvSpPr txBox="1">
            <a:spLocks noGrp="1"/>
          </p:cNvSpPr>
          <p:nvPr>
            <p:ph type="title"/>
          </p:nvPr>
        </p:nvSpPr>
        <p:spPr>
          <a:xfrm>
            <a:off x="1376516" y="860963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/>
              <a:t>Deliverables Summary:</a:t>
            </a:r>
            <a:endParaRPr sz="7100" dirty="0"/>
          </a:p>
        </p:txBody>
      </p:sp>
      <p:sp>
        <p:nvSpPr>
          <p:cNvPr id="184" name="Google Shape;184;g35633d33fe6_0_63"/>
          <p:cNvSpPr txBox="1">
            <a:spLocks noGrp="1"/>
          </p:cNvSpPr>
          <p:nvPr>
            <p:ph type="body" idx="1"/>
          </p:nvPr>
        </p:nvSpPr>
        <p:spPr>
          <a:xfrm>
            <a:off x="1376516" y="1867163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 dirty="0"/>
              <a:t>Documentation &amp; Reports:</a:t>
            </a:r>
            <a:endParaRPr sz="3200" dirty="0"/>
          </a:p>
          <a:p>
            <a:pPr marL="425450">
              <a:buSzPts val="2300"/>
            </a:pPr>
            <a:r>
              <a:rPr lang="en-US" sz="2400" dirty="0"/>
              <a:t>Test Plan Document</a:t>
            </a:r>
            <a:endParaRPr sz="2400" dirty="0"/>
          </a:p>
          <a:p>
            <a:pPr marL="425450">
              <a:spcBef>
                <a:spcPts val="0"/>
              </a:spcBef>
              <a:buSzPts val="2300"/>
            </a:pPr>
            <a:r>
              <a:rPr lang="en-US" sz="2400" dirty="0"/>
              <a:t>Test Cases (Excel Sheets)</a:t>
            </a:r>
            <a:endParaRPr sz="2400" dirty="0"/>
          </a:p>
          <a:p>
            <a:pPr marL="425450">
              <a:spcBef>
                <a:spcPts val="0"/>
              </a:spcBef>
              <a:buSzPts val="2300"/>
            </a:pPr>
            <a:r>
              <a:rPr lang="en-US" sz="2400" dirty="0"/>
              <a:t>Bug Reports</a:t>
            </a:r>
            <a:endParaRPr sz="2400" dirty="0"/>
          </a:p>
          <a:p>
            <a:pPr marL="425450">
              <a:spcBef>
                <a:spcPts val="0"/>
              </a:spcBef>
              <a:buSzPts val="2300"/>
            </a:pPr>
            <a:r>
              <a:rPr lang="en-US" sz="2400" dirty="0"/>
              <a:t>Test Summary</a:t>
            </a:r>
            <a:endParaRPr sz="2400" dirty="0"/>
          </a:p>
          <a:p>
            <a:pPr marL="425450">
              <a:spcBef>
                <a:spcPts val="0"/>
              </a:spcBef>
              <a:buSzPts val="2300"/>
            </a:pPr>
            <a:r>
              <a:rPr lang="en-US" sz="2400" dirty="0"/>
              <a:t>Requirements Documents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633d33fe6_0_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5/16/25</a:t>
            </a:r>
            <a:endParaRPr/>
          </a:p>
        </p:txBody>
      </p:sp>
      <p:sp>
        <p:nvSpPr>
          <p:cNvPr id="190" name="Google Shape;190;g35633d33fe6_0_70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35633d33fe6_0_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92" name="Google Shape;192;g35633d33fe6_0_70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35633d33fe6_0_70"/>
          <p:cNvSpPr txBox="1">
            <a:spLocks noGrp="1"/>
          </p:cNvSpPr>
          <p:nvPr>
            <p:ph type="title"/>
          </p:nvPr>
        </p:nvSpPr>
        <p:spPr>
          <a:xfrm>
            <a:off x="1494050" y="7358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lang="en-US" sz="3800" b="1">
                <a:solidFill>
                  <a:srgbClr val="0D0D0D"/>
                </a:solidFill>
              </a:rPr>
              <a:t>Project Team + Roles:</a:t>
            </a:r>
            <a:endParaRPr sz="3600" b="1">
              <a:solidFill>
                <a:srgbClr val="0D0D0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35633d33fe6_0_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indent="0" algn="l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/>
              <a:t>1-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Kerollos Ashraf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Team Leader )</a:t>
            </a:r>
            <a:endParaRPr lang="en-US" dirty="0">
              <a:effectLst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2 -</a:t>
            </a:r>
            <a:r>
              <a:rPr lang="en-US" b="1" dirty="0"/>
              <a:t>Abd El Rahman Ahmad</a:t>
            </a:r>
            <a:r>
              <a:rPr lang="en-US" dirty="0"/>
              <a:t> (Tester 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3 -</a:t>
            </a:r>
            <a:r>
              <a:rPr lang="en-US" b="1" dirty="0"/>
              <a:t>Kerollos Malak  </a:t>
            </a:r>
            <a:r>
              <a:rPr lang="en-US" dirty="0"/>
              <a:t>( Tester 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4 -</a:t>
            </a:r>
            <a:r>
              <a:rPr lang="en-US" b="1" dirty="0"/>
              <a:t>Nouran wailed</a:t>
            </a:r>
            <a:r>
              <a:rPr lang="en-US" dirty="0"/>
              <a:t> ( Tester )</a:t>
            </a:r>
            <a:endParaRPr dirty="0"/>
          </a:p>
          <a:p>
            <a:pPr marL="0" marR="0" indent="0" algn="l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/>
              <a:t>5-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Adham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Tester )</a:t>
            </a:r>
            <a:endParaRPr lang="en-US" dirty="0">
              <a:effectLst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100" b="1" dirty="0"/>
              <a:t>Collaboration methods : </a:t>
            </a:r>
            <a:r>
              <a:rPr lang="en-US" dirty="0"/>
              <a:t>communication tools( WhatsApp - Zoom )</a:t>
            </a:r>
            <a:endParaRPr sz="41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1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381</Words>
  <Application>Microsoft Office PowerPoint</Application>
  <PresentationFormat>Widescreen</PresentationFormat>
  <Paragraphs>94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Roboto</vt:lpstr>
      <vt:lpstr>Calibri</vt:lpstr>
      <vt:lpstr>Office Theme</vt:lpstr>
      <vt:lpstr>Software testing for ( Swag labs)           Kerollos Ashraf Samer </vt:lpstr>
      <vt:lpstr>Project Idea Problem:</vt:lpstr>
      <vt:lpstr>Menu Options                                                Cart                                                            Checkout</vt:lpstr>
      <vt:lpstr>End Users and  Features: </vt:lpstr>
      <vt:lpstr>Data Structure:  </vt:lpstr>
      <vt:lpstr>Programming Languages + Frameworks:  </vt:lpstr>
      <vt:lpstr>Live Application + Testing Summary</vt:lpstr>
      <vt:lpstr>Deliverables Summary:</vt:lpstr>
      <vt:lpstr>Project Team + Roles: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SAMA</dc:creator>
  <cp:lastModifiedBy>كيرلس اشرف سمير واصف</cp:lastModifiedBy>
  <cp:revision>2</cp:revision>
  <dcterms:created xsi:type="dcterms:W3CDTF">2024-03-14T10:03:54Z</dcterms:created>
  <dcterms:modified xsi:type="dcterms:W3CDTF">2025-05-09T15:16:45Z</dcterms:modified>
</cp:coreProperties>
</file>