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%asd1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predicates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nondeterm</a:t>
            </a:r>
            <a:r>
              <a:rPr lang="en-US" sz="2800" dirty="0"/>
              <a:t> likes(</a:t>
            </a:r>
            <a:r>
              <a:rPr lang="en-US" sz="2800" dirty="0" err="1"/>
              <a:t>symbol,symbol</a:t>
            </a:r>
            <a:r>
              <a:rPr lang="en-US" sz="2800" dirty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clauses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      </a:t>
            </a:r>
            <a:r>
              <a:rPr lang="en-US" sz="2800" dirty="0" smtClean="0"/>
              <a:t>likes(</a:t>
            </a:r>
            <a:r>
              <a:rPr lang="en-US" sz="2800" dirty="0" err="1" smtClean="0"/>
              <a:t>mary</a:t>
            </a:r>
            <a:r>
              <a:rPr lang="en-US" sz="2800" dirty="0" smtClean="0"/>
              <a:t> , food</a:t>
            </a:r>
            <a:r>
              <a:rPr lang="en-US" sz="2800" dirty="0"/>
              <a:t>).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likes(</a:t>
            </a:r>
            <a:r>
              <a:rPr lang="en-US" sz="2800" dirty="0" err="1" smtClean="0"/>
              <a:t>mary</a:t>
            </a:r>
            <a:r>
              <a:rPr lang="en-US" sz="2800" dirty="0" smtClean="0"/>
              <a:t> , wine</a:t>
            </a:r>
            <a:r>
              <a:rPr lang="en-US" sz="2800" dirty="0"/>
              <a:t>).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likes(john , wine</a:t>
            </a:r>
            <a:r>
              <a:rPr lang="en-US" sz="2800" dirty="0"/>
              <a:t>).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likes(john , </a:t>
            </a:r>
            <a:r>
              <a:rPr lang="en-US" sz="2800" dirty="0" err="1" smtClean="0"/>
              <a:t>mary</a:t>
            </a:r>
            <a:r>
              <a:rPr lang="en-US" sz="2800" dirty="0"/>
              <a:t>).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goal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      </a:t>
            </a:r>
            <a:r>
              <a:rPr lang="en-US" sz="2800" dirty="0" smtClean="0"/>
              <a:t>likes(</a:t>
            </a:r>
            <a:r>
              <a:rPr lang="en-US" sz="2800" dirty="0" err="1" smtClean="0"/>
              <a:t>mary</a:t>
            </a:r>
            <a:r>
              <a:rPr lang="en-US" sz="2800" dirty="0" smtClean="0"/>
              <a:t> , X) , likes(john , X</a:t>
            </a:r>
            <a:r>
              <a:rPr lang="en-US" sz="2800" dirty="0"/>
              <a:t>).</a:t>
            </a:r>
          </a:p>
          <a:p>
            <a:r>
              <a:rPr lang="en-US" sz="2800" dirty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43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%asd2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predicates</a:t>
            </a:r>
          </a:p>
          <a:p>
            <a:r>
              <a:rPr lang="en-US" sz="2800" dirty="0"/>
              <a:t>     </a:t>
            </a:r>
            <a:r>
              <a:rPr lang="en-US" sz="2800" dirty="0" err="1" smtClean="0"/>
              <a:t>nondeterm</a:t>
            </a:r>
            <a:r>
              <a:rPr lang="en-US" sz="2800" dirty="0" smtClean="0"/>
              <a:t>  </a:t>
            </a:r>
            <a:r>
              <a:rPr lang="en-US" sz="2800" dirty="0"/>
              <a:t>big(symbol)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nondeterm</a:t>
            </a:r>
            <a:r>
              <a:rPr lang="en-US" sz="2800" dirty="0"/>
              <a:t>  small(symbol)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nondeterm</a:t>
            </a:r>
            <a:r>
              <a:rPr lang="en-US" sz="2800" dirty="0"/>
              <a:t>  brown(symbol)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nondeterm</a:t>
            </a:r>
            <a:r>
              <a:rPr lang="en-US" sz="2800" dirty="0"/>
              <a:t>  gray(symbol)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nondeterm</a:t>
            </a:r>
            <a:r>
              <a:rPr lang="en-US" sz="2800" dirty="0"/>
              <a:t>  dark(symbol)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nondeterm</a:t>
            </a:r>
            <a:r>
              <a:rPr lang="en-US" sz="2800" dirty="0"/>
              <a:t>  black(symbol)</a:t>
            </a:r>
          </a:p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clauses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      big(bear).</a:t>
            </a:r>
          </a:p>
          <a:p>
            <a:r>
              <a:rPr lang="en-US" sz="2800" dirty="0"/>
              <a:t>      big(elephant).</a:t>
            </a:r>
          </a:p>
          <a:p>
            <a:r>
              <a:rPr lang="en-US" sz="2800" dirty="0"/>
              <a:t>      small(cat).</a:t>
            </a:r>
          </a:p>
          <a:p>
            <a:r>
              <a:rPr lang="en-US" sz="2800" dirty="0"/>
              <a:t>      brown(bear).</a:t>
            </a:r>
          </a:p>
          <a:p>
            <a:r>
              <a:rPr lang="en-US" sz="2800" dirty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85710" y="529257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 smtClean="0"/>
          </a:p>
          <a:p>
            <a:r>
              <a:rPr lang="en-US" sz="2800" dirty="0"/>
              <a:t> black(eat).</a:t>
            </a:r>
          </a:p>
          <a:p>
            <a:r>
              <a:rPr lang="en-US" sz="2800" dirty="0"/>
              <a:t>      gray(elephant).</a:t>
            </a:r>
          </a:p>
          <a:p>
            <a:r>
              <a:rPr lang="en-US" sz="2800" dirty="0"/>
              <a:t>      dark(Z):-</a:t>
            </a:r>
          </a:p>
          <a:p>
            <a:r>
              <a:rPr lang="en-US" sz="2800" dirty="0"/>
              <a:t>          black(Z).</a:t>
            </a:r>
          </a:p>
          <a:p>
            <a:r>
              <a:rPr lang="en-US" sz="2800" dirty="0"/>
              <a:t>          </a:t>
            </a:r>
          </a:p>
          <a:p>
            <a:r>
              <a:rPr lang="en-US" sz="2800" dirty="0"/>
              <a:t>          dark(Z):-</a:t>
            </a:r>
          </a:p>
          <a:p>
            <a:r>
              <a:rPr lang="en-US" sz="2800" dirty="0"/>
              <a:t>          brown(Z).</a:t>
            </a:r>
          </a:p>
          <a:p>
            <a:r>
              <a:rPr lang="en-US" sz="2800" dirty="0"/>
              <a:t>         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     goal</a:t>
            </a:r>
          </a:p>
          <a:p>
            <a:r>
              <a:rPr lang="en-US" sz="2800" dirty="0"/>
              <a:t>        dark(X),big(X).</a:t>
            </a:r>
          </a:p>
          <a:p>
            <a:r>
              <a:rPr lang="en-US" sz="2800" dirty="0"/>
              <a:t>       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6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%asd3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predicates</a:t>
            </a:r>
          </a:p>
          <a:p>
            <a:r>
              <a:rPr lang="en-US" sz="2800" b="1" dirty="0"/>
              <a:t>      fad(integer)</a:t>
            </a:r>
          </a:p>
          <a:p>
            <a:r>
              <a:rPr lang="en-US" sz="2800" b="1" dirty="0"/>
              <a:t>      </a:t>
            </a:r>
          </a:p>
          <a:p>
            <a:r>
              <a:rPr lang="en-US" sz="2800" b="1" dirty="0"/>
              <a:t>      </a:t>
            </a:r>
            <a:r>
              <a:rPr lang="en-US" sz="2800" b="1" dirty="0">
                <a:solidFill>
                  <a:srgbClr val="FF0000"/>
                </a:solidFill>
              </a:rPr>
              <a:t>clauses</a:t>
            </a:r>
          </a:p>
          <a:p>
            <a:r>
              <a:rPr lang="en-US" sz="2800" b="1" dirty="0"/>
              <a:t>      </a:t>
            </a:r>
            <a:r>
              <a:rPr lang="en-US" sz="2800" b="1" dirty="0" smtClean="0">
                <a:solidFill>
                  <a:srgbClr val="0070C0"/>
                </a:solidFill>
              </a:rPr>
              <a:t>fad(1</a:t>
            </a:r>
            <a:r>
              <a:rPr lang="en-US" sz="2800" b="1" dirty="0">
                <a:solidFill>
                  <a:srgbClr val="0070C0"/>
                </a:solidFill>
              </a:rPr>
              <a:t>):-</a:t>
            </a:r>
          </a:p>
          <a:p>
            <a:r>
              <a:rPr lang="en-US" sz="2800" b="1" dirty="0"/>
              <a:t>         </a:t>
            </a:r>
            <a:r>
              <a:rPr lang="en-US" sz="2800" b="1" dirty="0" smtClean="0"/>
              <a:t>  !,</a:t>
            </a:r>
            <a:endParaRPr lang="en-US" sz="2800" b="1" dirty="0"/>
          </a:p>
          <a:p>
            <a:r>
              <a:rPr lang="en-US" sz="2800" b="1" dirty="0"/>
              <a:t>           write("you typed one").</a:t>
            </a:r>
          </a:p>
          <a:p>
            <a:r>
              <a:rPr lang="en-US" sz="2800" b="1" dirty="0"/>
              <a:t>     </a:t>
            </a:r>
            <a:r>
              <a:rPr lang="en-US" sz="2800" b="1" dirty="0" smtClean="0">
                <a:solidFill>
                  <a:srgbClr val="0070C0"/>
                </a:solidFill>
              </a:rPr>
              <a:t>fad(2</a:t>
            </a:r>
            <a:r>
              <a:rPr lang="en-US" sz="2800" b="1" dirty="0">
                <a:solidFill>
                  <a:srgbClr val="0070C0"/>
                </a:solidFill>
              </a:rPr>
              <a:t>):-</a:t>
            </a:r>
          </a:p>
          <a:p>
            <a:r>
              <a:rPr lang="en-US" sz="2800" b="1" dirty="0"/>
              <a:t>           !,</a:t>
            </a:r>
          </a:p>
          <a:p>
            <a:r>
              <a:rPr lang="en-US" sz="2800" b="1" dirty="0"/>
              <a:t>           write("you typed two").</a:t>
            </a:r>
          </a:p>
          <a:p>
            <a:r>
              <a:rPr lang="en-US" sz="2800" b="1" dirty="0"/>
              <a:t>     </a:t>
            </a:r>
            <a:r>
              <a:rPr lang="en-US" sz="2800" b="1" dirty="0" smtClean="0">
                <a:solidFill>
                  <a:srgbClr val="0070C0"/>
                </a:solidFill>
              </a:rPr>
              <a:t>fad</a:t>
            </a:r>
            <a:r>
              <a:rPr lang="en-US" sz="2800" b="1" dirty="0">
                <a:solidFill>
                  <a:srgbClr val="0070C0"/>
                </a:solidFill>
              </a:rPr>
              <a:t>(_):-</a:t>
            </a:r>
          </a:p>
          <a:p>
            <a:r>
              <a:rPr lang="en-US" sz="2800" b="1" dirty="0"/>
              <a:t>             !,</a:t>
            </a:r>
          </a:p>
          <a:p>
            <a:r>
              <a:rPr lang="en-US" sz="2800" b="1" dirty="0"/>
              <a:t>           write("I did not know").</a:t>
            </a:r>
          </a:p>
          <a:p>
            <a:r>
              <a:rPr lang="en-US" sz="2800" b="1" dirty="0"/>
              <a:t>           </a:t>
            </a:r>
          </a:p>
          <a:p>
            <a:r>
              <a:rPr lang="en-US" sz="2800" b="1" dirty="0"/>
              <a:t>           </a:t>
            </a:r>
          </a:p>
          <a:p>
            <a:r>
              <a:rPr lang="en-US" sz="2800" b="1" dirty="0"/>
              <a:t> </a:t>
            </a:r>
            <a:endParaRPr lang="ar-EG" sz="2800" b="1" dirty="0"/>
          </a:p>
          <a:p>
            <a:r>
              <a:rPr lang="ar-EG" sz="2800" b="1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33310" y="50433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goal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            write(" Enter number"),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readint</a:t>
            </a:r>
            <a:r>
              <a:rPr lang="en-US" sz="2800" dirty="0"/>
              <a:t>(</a:t>
            </a:r>
            <a:r>
              <a:rPr lang="en-US" sz="2800" dirty="0" err="1"/>
              <a:t>Num</a:t>
            </a:r>
            <a:r>
              <a:rPr lang="en-US" sz="2800" dirty="0"/>
              <a:t>),</a:t>
            </a:r>
          </a:p>
          <a:p>
            <a:r>
              <a:rPr lang="en-US" sz="2800" dirty="0"/>
              <a:t>            fad(</a:t>
            </a:r>
            <a:r>
              <a:rPr lang="en-US" sz="2800" dirty="0" err="1"/>
              <a:t>Num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%asd4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domains</a:t>
            </a:r>
          </a:p>
          <a:p>
            <a:r>
              <a:rPr lang="en-US" sz="2800" b="1" dirty="0"/>
              <a:t>           Product, Sum = </a:t>
            </a:r>
            <a:r>
              <a:rPr lang="en-US" sz="2800" b="1" dirty="0" smtClean="0"/>
              <a:t>integer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predicates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      </a:t>
            </a:r>
            <a:r>
              <a:rPr lang="en-US" sz="2800" b="1" dirty="0" err="1"/>
              <a:t>add_up</a:t>
            </a:r>
            <a:r>
              <a:rPr lang="en-US" sz="2800" b="1" dirty="0"/>
              <a:t>(</a:t>
            </a:r>
            <a:r>
              <a:rPr lang="en-US" sz="2800" b="1" dirty="0" err="1"/>
              <a:t>Sum,Sum,Sum</a:t>
            </a:r>
            <a:r>
              <a:rPr lang="en-US" sz="2800" b="1" dirty="0"/>
              <a:t>)</a:t>
            </a:r>
          </a:p>
          <a:p>
            <a:r>
              <a:rPr lang="en-US" sz="2800" b="1" dirty="0" smtClean="0"/>
              <a:t>    </a:t>
            </a:r>
            <a:r>
              <a:rPr lang="en-US" sz="2800" b="1" dirty="0" err="1" smtClean="0"/>
              <a:t>multiply_up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Product,Product,Product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clauses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        </a:t>
            </a:r>
            <a:r>
              <a:rPr lang="en-US" sz="2800" b="1" dirty="0" err="1"/>
              <a:t>add_up</a:t>
            </a:r>
            <a:r>
              <a:rPr lang="en-US" sz="2800" b="1" dirty="0"/>
              <a:t>(</a:t>
            </a:r>
            <a:r>
              <a:rPr lang="en-US" sz="2800" b="1" dirty="0" err="1"/>
              <a:t>X,Y,Sum</a:t>
            </a:r>
            <a:r>
              <a:rPr lang="en-US" sz="2800" b="1" dirty="0"/>
              <a:t>):-</a:t>
            </a:r>
          </a:p>
          <a:p>
            <a:r>
              <a:rPr lang="en-US" sz="2800" b="1" dirty="0"/>
              <a:t>                Sum= X +Y.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multiply_up</a:t>
            </a:r>
            <a:r>
              <a:rPr lang="en-US" sz="2800" b="1" dirty="0"/>
              <a:t>(</a:t>
            </a:r>
            <a:r>
              <a:rPr lang="en-US" sz="2800" b="1" dirty="0" err="1"/>
              <a:t>X,Y,Product</a:t>
            </a:r>
            <a:r>
              <a:rPr lang="en-US" sz="2800" b="1" dirty="0"/>
              <a:t>):-  </a:t>
            </a:r>
          </a:p>
          <a:p>
            <a:r>
              <a:rPr lang="en-US" sz="2800" b="1" dirty="0"/>
              <a:t>             Product = X*Y.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goal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         </a:t>
            </a:r>
            <a:r>
              <a:rPr lang="en-US" sz="2800" b="1" dirty="0" err="1"/>
              <a:t>add_up</a:t>
            </a:r>
            <a:r>
              <a:rPr lang="en-US" sz="2800" b="1" dirty="0"/>
              <a:t>( 30,40,Sum),</a:t>
            </a:r>
          </a:p>
          <a:p>
            <a:r>
              <a:rPr lang="en-US" sz="2800" b="1" dirty="0" smtClean="0"/>
              <a:t>            </a:t>
            </a:r>
            <a:r>
              <a:rPr lang="en-US" sz="2800" b="1" dirty="0" err="1" smtClean="0"/>
              <a:t>multiply_up</a:t>
            </a:r>
            <a:r>
              <a:rPr lang="en-US" sz="2800" b="1" dirty="0" smtClean="0"/>
              <a:t>(30,40,Product).</a:t>
            </a:r>
          </a:p>
        </p:txBody>
      </p:sp>
    </p:spTree>
    <p:extLst>
      <p:ext uri="{BB962C8B-B14F-4D97-AF65-F5344CB8AC3E}">
        <p14:creationId xmlns:p14="http://schemas.microsoft.com/office/powerpoint/2010/main" val="41611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b="1" dirty="0"/>
              <a:t>% asd5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domains</a:t>
            </a:r>
          </a:p>
          <a:p>
            <a:r>
              <a:rPr lang="en-US" sz="2800" b="1" dirty="0" smtClean="0"/>
              <a:t>           Product, Sum = integer      </a:t>
            </a:r>
            <a:r>
              <a:rPr lang="en-US" sz="2800" b="1" dirty="0" smtClean="0">
                <a:solidFill>
                  <a:srgbClr val="FF0000"/>
                </a:solidFill>
              </a:rPr>
              <a:t>predicates</a:t>
            </a:r>
          </a:p>
          <a:p>
            <a:r>
              <a:rPr lang="en-US" sz="2800" b="1" dirty="0" smtClean="0"/>
              <a:t>    </a:t>
            </a:r>
            <a:r>
              <a:rPr lang="en-US" sz="2800" b="1" dirty="0" err="1" smtClean="0"/>
              <a:t>add_up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Sum,Sum,Sum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    </a:t>
            </a:r>
            <a:r>
              <a:rPr lang="en-US" sz="2800" b="1" dirty="0" err="1" smtClean="0"/>
              <a:t>multiply_up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Product,Product,Product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clauses</a:t>
            </a:r>
          </a:p>
          <a:p>
            <a:r>
              <a:rPr lang="en-US" sz="2800" b="1" dirty="0" smtClean="0"/>
              <a:t>           </a:t>
            </a:r>
            <a:r>
              <a:rPr lang="en-US" sz="2800" b="1" dirty="0" err="1" smtClean="0"/>
              <a:t>add_up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X,Y,Sum</a:t>
            </a:r>
            <a:r>
              <a:rPr lang="en-US" sz="2800" b="1" dirty="0" smtClean="0"/>
              <a:t>):-</a:t>
            </a:r>
          </a:p>
          <a:p>
            <a:r>
              <a:rPr lang="en-US" sz="2800" b="1" dirty="0" smtClean="0"/>
              <a:t>                Sum= X +Y.</a:t>
            </a:r>
          </a:p>
          <a:p>
            <a:r>
              <a:rPr lang="en-US" sz="2800" b="1" dirty="0" smtClean="0"/>
              <a:t>             </a:t>
            </a:r>
            <a:r>
              <a:rPr lang="en-US" sz="2800" b="1" dirty="0" err="1" smtClean="0"/>
              <a:t>multiply_up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X,Y,Product</a:t>
            </a:r>
            <a:r>
              <a:rPr lang="en-US" sz="2800" b="1" dirty="0" smtClean="0"/>
              <a:t>):-  </a:t>
            </a:r>
          </a:p>
          <a:p>
            <a:r>
              <a:rPr lang="en-US" sz="2800" b="1" dirty="0" smtClean="0"/>
              <a:t>             Product = X*Y.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  <a:endParaRPr lang="ar-EG" sz="2800" b="1" dirty="0"/>
          </a:p>
          <a:p>
            <a:r>
              <a:rPr lang="ar-EG" sz="2800" b="1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414656" y="41842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Goal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write(" Enter number(1)  = "),</a:t>
            </a:r>
          </a:p>
          <a:p>
            <a:r>
              <a:rPr lang="en-US" sz="2800" b="1" dirty="0"/>
              <a:t>            </a:t>
            </a:r>
            <a:r>
              <a:rPr lang="en-US" sz="2800" b="1" dirty="0" err="1"/>
              <a:t>readint</a:t>
            </a:r>
            <a:r>
              <a:rPr lang="en-US" sz="2800" b="1" dirty="0"/>
              <a:t>(N1),</a:t>
            </a:r>
          </a:p>
          <a:p>
            <a:r>
              <a:rPr lang="en-US" sz="2800" b="1" dirty="0"/>
              <a:t>            write(" Enter number(2)  = "),</a:t>
            </a:r>
          </a:p>
          <a:p>
            <a:r>
              <a:rPr lang="en-US" sz="2800" b="1" dirty="0"/>
              <a:t>            </a:t>
            </a:r>
            <a:r>
              <a:rPr lang="en-US" sz="2800" b="1" dirty="0" err="1"/>
              <a:t>readint</a:t>
            </a:r>
            <a:r>
              <a:rPr lang="en-US" sz="2800" b="1" dirty="0"/>
              <a:t>(N2</a:t>
            </a:r>
            <a:r>
              <a:rPr lang="en-US" sz="2800" b="1" dirty="0" smtClean="0"/>
              <a:t>),</a:t>
            </a:r>
          </a:p>
          <a:p>
            <a:r>
              <a:rPr lang="en-US" sz="2800" b="1" dirty="0" smtClean="0"/>
              <a:t>            </a:t>
            </a:r>
            <a:r>
              <a:rPr lang="en-US" sz="2800" b="1" dirty="0" err="1"/>
              <a:t>add_up</a:t>
            </a:r>
            <a:r>
              <a:rPr lang="en-US" sz="2800" b="1" dirty="0"/>
              <a:t>( N1,N2,Sum</a:t>
            </a:r>
            <a:r>
              <a:rPr lang="en-US" sz="2800" b="1" dirty="0" smtClean="0"/>
              <a:t>),        </a:t>
            </a:r>
            <a:endParaRPr lang="en-US" sz="2800" b="1" dirty="0"/>
          </a:p>
          <a:p>
            <a:r>
              <a:rPr lang="en-US" sz="2800" b="1" dirty="0"/>
              <a:t>            </a:t>
            </a:r>
            <a:r>
              <a:rPr lang="en-US" sz="2800" b="1" dirty="0" err="1"/>
              <a:t>multiply_up</a:t>
            </a:r>
            <a:r>
              <a:rPr lang="en-US" sz="2800" b="1" dirty="0"/>
              <a:t>(N1,N2,Product).</a:t>
            </a:r>
          </a:p>
          <a:p>
            <a:r>
              <a:rPr lang="en-US" sz="2800" b="1" dirty="0"/>
              <a:t>           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/* Enter number(1)  = 2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Enter </a:t>
            </a:r>
            <a:r>
              <a:rPr lang="en-US" sz="2800" b="1" dirty="0">
                <a:solidFill>
                  <a:srgbClr val="0070C0"/>
                </a:solidFill>
              </a:rPr>
              <a:t>number(2)  = 3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  N1=2</a:t>
            </a:r>
            <a:r>
              <a:rPr lang="en-US" sz="2800" b="1" dirty="0">
                <a:solidFill>
                  <a:srgbClr val="0070C0"/>
                </a:solidFill>
              </a:rPr>
              <a:t>, N2=3, Sum=5, Product=6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  1 </a:t>
            </a:r>
            <a:r>
              <a:rPr lang="en-US" sz="2800" b="1" dirty="0">
                <a:solidFill>
                  <a:srgbClr val="0070C0"/>
                </a:solidFill>
              </a:rPr>
              <a:t>Solution */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4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4" y="-13838"/>
            <a:ext cx="7370617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b="1" dirty="0"/>
              <a:t>% asd6</a:t>
            </a:r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domains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        town=symbol</a:t>
            </a:r>
          </a:p>
          <a:p>
            <a:r>
              <a:rPr lang="en-US" sz="2800" b="1" dirty="0"/>
              <a:t>           distance= integer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predicates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</a:t>
            </a:r>
            <a:r>
              <a:rPr lang="en-US" sz="2800" b="1" dirty="0" err="1" smtClean="0"/>
              <a:t>nondeterm</a:t>
            </a:r>
            <a:r>
              <a:rPr lang="en-US" sz="2800" b="1" dirty="0" smtClean="0"/>
              <a:t> road(town , town , distance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  </a:t>
            </a:r>
            <a:r>
              <a:rPr lang="en-US" sz="2800" b="1" dirty="0" err="1" smtClean="0"/>
              <a:t>nondeterm</a:t>
            </a:r>
            <a:r>
              <a:rPr lang="en-US" sz="2800" b="1" dirty="0" smtClean="0"/>
              <a:t> route(town , town , distance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clauses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</a:t>
            </a:r>
            <a:r>
              <a:rPr lang="en-US" sz="2800" b="1" dirty="0" smtClean="0"/>
              <a:t>  </a:t>
            </a:r>
            <a:r>
              <a:rPr lang="en-US" sz="2800" b="1" dirty="0"/>
              <a:t>road(tampa,houston,200).</a:t>
            </a:r>
          </a:p>
          <a:p>
            <a:r>
              <a:rPr lang="en-US" sz="2800" b="1" dirty="0"/>
              <a:t>  </a:t>
            </a:r>
            <a:r>
              <a:rPr lang="en-US" sz="2800" b="1" dirty="0" smtClean="0"/>
              <a:t>  </a:t>
            </a:r>
            <a:r>
              <a:rPr lang="en-US" sz="2800" b="1" dirty="0"/>
              <a:t>road(gordon,tampa,300).</a:t>
            </a:r>
          </a:p>
          <a:p>
            <a:r>
              <a:rPr lang="en-US" sz="2800" b="1" dirty="0"/>
              <a:t>  </a:t>
            </a:r>
            <a:r>
              <a:rPr lang="en-US" sz="2800" b="1" dirty="0" smtClean="0"/>
              <a:t>  </a:t>
            </a:r>
            <a:r>
              <a:rPr lang="en-US" sz="2800" b="1" dirty="0"/>
              <a:t>road(houston,gordon,100).</a:t>
            </a:r>
          </a:p>
          <a:p>
            <a:r>
              <a:rPr lang="en-US" sz="2800" b="1" dirty="0"/>
              <a:t>  </a:t>
            </a:r>
            <a:r>
              <a:rPr lang="en-US" sz="2800" b="1" dirty="0" smtClean="0"/>
              <a:t>  </a:t>
            </a:r>
            <a:r>
              <a:rPr lang="en-US" sz="2800" b="1" dirty="0"/>
              <a:t>road(houston,kansas_city,120).</a:t>
            </a:r>
          </a:p>
          <a:p>
            <a:r>
              <a:rPr lang="en-US" sz="2800" b="1" dirty="0"/>
              <a:t>  </a:t>
            </a:r>
            <a:r>
              <a:rPr lang="en-US" sz="2800" b="1" dirty="0" smtClean="0"/>
              <a:t>  </a:t>
            </a:r>
            <a:r>
              <a:rPr lang="en-US" sz="2800" b="1" dirty="0"/>
              <a:t>road(gordon,kansas_city,130).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</a:t>
            </a:r>
            <a:r>
              <a:rPr lang="en-US" sz="2800" b="1" dirty="0" smtClean="0">
                <a:solidFill>
                  <a:srgbClr val="00B050"/>
                </a:solidFill>
              </a:rPr>
              <a:t>     </a:t>
            </a:r>
            <a:r>
              <a:rPr lang="en-US" sz="2800" b="1" dirty="0">
                <a:solidFill>
                  <a:srgbClr val="00B050"/>
                </a:solidFill>
              </a:rPr>
              <a:t>route(Town1,Town2,Distance):-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</a:t>
            </a:r>
            <a:r>
              <a:rPr lang="en-US" sz="2800" b="1" dirty="0" smtClean="0">
                <a:solidFill>
                  <a:srgbClr val="00B050"/>
                </a:solidFill>
              </a:rPr>
              <a:t>     road(Town1,Town2,Distance</a:t>
            </a:r>
            <a:r>
              <a:rPr lang="en-US" sz="2800" b="1" dirty="0">
                <a:solidFill>
                  <a:srgbClr val="00B050"/>
                </a:solidFill>
              </a:rPr>
              <a:t>). </a:t>
            </a:r>
          </a:p>
          <a:p>
            <a:r>
              <a:rPr lang="en-US" sz="2800" b="1" dirty="0"/>
              <a:t>                      </a:t>
            </a:r>
          </a:p>
          <a:p>
            <a:r>
              <a:rPr lang="en-US" sz="2800" b="1" dirty="0"/>
              <a:t>            </a:t>
            </a:r>
            <a:endParaRPr lang="en-US" sz="2800" b="1" dirty="0" smtClean="0"/>
          </a:p>
          <a:p>
            <a:r>
              <a:rPr lang="en-US" sz="2800" b="1" dirty="0" smtClean="0"/>
              <a:t> </a:t>
            </a:r>
            <a:endParaRPr lang="ar-EG" sz="2800" b="1" dirty="0"/>
          </a:p>
          <a:p>
            <a:r>
              <a:rPr lang="ar-EG" sz="2800" b="1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4038" y="37685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route(Town1,Town2,Distance</a:t>
            </a:r>
            <a:r>
              <a:rPr lang="en-US" sz="2800" b="1" dirty="0">
                <a:solidFill>
                  <a:srgbClr val="00B050"/>
                </a:solidFill>
              </a:rPr>
              <a:t>):-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              road(Town1,X,Dist1),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              road(X,Town2,Dist2),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              Distance=Dist1+Dist2, !.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goal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         route(tampa,kansas_city,X1).</a:t>
            </a:r>
          </a:p>
          <a:p>
            <a:r>
              <a:rPr lang="en-US" sz="2800" b="1" dirty="0"/>
              <a:t>           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</a:rPr>
              <a:t>/*  </a:t>
            </a:r>
            <a:r>
              <a:rPr lang="en-US" sz="2800" b="1" dirty="0">
                <a:solidFill>
                  <a:srgbClr val="0070C0"/>
                </a:solidFill>
              </a:rPr>
              <a:t>X1=320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1 Solution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  */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00800" y="96982"/>
            <a:ext cx="110836" cy="6636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417021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% </a:t>
            </a:r>
            <a:r>
              <a:rPr lang="en-US" sz="2800" dirty="0" smtClean="0"/>
              <a:t> asd7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predicates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   </a:t>
            </a:r>
            <a:r>
              <a:rPr lang="en-US" sz="2800" dirty="0" smtClean="0"/>
              <a:t>solve(real </a:t>
            </a:r>
            <a:r>
              <a:rPr lang="en-US" sz="2800" dirty="0"/>
              <a:t>, real, real)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reply(real </a:t>
            </a:r>
            <a:r>
              <a:rPr lang="en-US" sz="2800" dirty="0"/>
              <a:t>, real, real)  </a:t>
            </a:r>
          </a:p>
          <a:p>
            <a:r>
              <a:rPr lang="en-US" sz="2800" dirty="0"/>
              <a:t>   </a:t>
            </a:r>
            <a:r>
              <a:rPr lang="en-US" sz="2800" dirty="0" err="1" smtClean="0"/>
              <a:t>mysqrt</a:t>
            </a:r>
            <a:r>
              <a:rPr lang="en-US" sz="2800" dirty="0" smtClean="0"/>
              <a:t>(real </a:t>
            </a:r>
            <a:r>
              <a:rPr lang="en-US" sz="2800" dirty="0"/>
              <a:t>, </a:t>
            </a:r>
            <a:r>
              <a:rPr lang="en-US" sz="2800" dirty="0" smtClean="0"/>
              <a:t>real)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clauses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/********************/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  </a:t>
            </a:r>
            <a:r>
              <a:rPr lang="en-US" sz="2800" dirty="0" smtClean="0"/>
              <a:t>solve(A,B,C</a:t>
            </a:r>
            <a:r>
              <a:rPr lang="en-US" sz="2800" dirty="0"/>
              <a:t>):-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D</a:t>
            </a:r>
            <a:r>
              <a:rPr lang="en-US" sz="2800" dirty="0"/>
              <a:t>= B*B-4*A*C,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reply(A,B,D</a:t>
            </a:r>
            <a:r>
              <a:rPr lang="en-US" sz="2800" dirty="0"/>
              <a:t>),</a:t>
            </a:r>
            <a:r>
              <a:rPr lang="en-US" sz="2800" dirty="0" err="1"/>
              <a:t>nl</a:t>
            </a:r>
            <a:r>
              <a:rPr lang="en-US" sz="2800" dirty="0"/>
              <a:t>.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reply</a:t>
            </a:r>
            <a:r>
              <a:rPr lang="en-US" sz="2800" dirty="0"/>
              <a:t>(_,_,D):-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D</a:t>
            </a:r>
            <a:r>
              <a:rPr lang="en-US" sz="2800" dirty="0"/>
              <a:t>&lt; 0,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write</a:t>
            </a:r>
            <a:r>
              <a:rPr lang="en-US" sz="2800" dirty="0"/>
              <a:t>(" No solution"),!.</a:t>
            </a:r>
          </a:p>
          <a:p>
            <a:r>
              <a:rPr lang="en-US" sz="2800" dirty="0" smtClean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5616" y="3208"/>
            <a:ext cx="52370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reply(A,B,D</a:t>
            </a:r>
            <a:r>
              <a:rPr lang="en-US" sz="2800" dirty="0">
                <a:solidFill>
                  <a:srgbClr val="0070C0"/>
                </a:solidFill>
              </a:rPr>
              <a:t>):-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dirty="0">
                <a:solidFill>
                  <a:srgbClr val="0070C0"/>
                </a:solidFill>
              </a:rPr>
              <a:t>D=0,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dirty="0">
                <a:solidFill>
                  <a:srgbClr val="0070C0"/>
                </a:solidFill>
              </a:rPr>
              <a:t>X=-B/(2*A),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dirty="0">
                <a:solidFill>
                  <a:srgbClr val="0070C0"/>
                </a:solidFill>
              </a:rPr>
              <a:t>write(" X1= X2 = ",X),!.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 /********************/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  </a:t>
            </a:r>
            <a:r>
              <a:rPr lang="en-US" sz="2800" dirty="0" smtClean="0">
                <a:solidFill>
                  <a:srgbClr val="0070C0"/>
                </a:solidFill>
              </a:rPr>
              <a:t> reply(A,B,D</a:t>
            </a:r>
            <a:r>
              <a:rPr lang="en-US" sz="2800" dirty="0">
                <a:solidFill>
                  <a:srgbClr val="0070C0"/>
                </a:solidFill>
              </a:rPr>
              <a:t>):-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  </a:t>
            </a:r>
            <a:r>
              <a:rPr lang="en-US" sz="2800" dirty="0" err="1" smtClean="0">
                <a:solidFill>
                  <a:srgbClr val="0070C0"/>
                </a:solidFill>
              </a:rPr>
              <a:t>mysqrt</a:t>
            </a:r>
            <a:r>
              <a:rPr lang="en-US" sz="2800" dirty="0" smtClean="0">
                <a:solidFill>
                  <a:srgbClr val="0070C0"/>
                </a:solidFill>
              </a:rPr>
              <a:t>(D,S</a:t>
            </a:r>
            <a:r>
              <a:rPr lang="en-US" sz="2800" dirty="0">
                <a:solidFill>
                  <a:srgbClr val="0070C0"/>
                </a:solidFill>
              </a:rPr>
              <a:t>),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</a:rPr>
              <a:t>X1</a:t>
            </a:r>
            <a:r>
              <a:rPr lang="en-US" sz="2800" dirty="0">
                <a:solidFill>
                  <a:srgbClr val="0070C0"/>
                </a:solidFill>
              </a:rPr>
              <a:t>=(-B+S)/(2*A),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  </a:t>
            </a:r>
            <a:r>
              <a:rPr lang="en-US" sz="2800" dirty="0" smtClean="0">
                <a:solidFill>
                  <a:srgbClr val="0070C0"/>
                </a:solidFill>
              </a:rPr>
              <a:t>X2</a:t>
            </a:r>
            <a:r>
              <a:rPr lang="en-US" sz="2800" dirty="0">
                <a:solidFill>
                  <a:srgbClr val="0070C0"/>
                </a:solidFill>
              </a:rPr>
              <a:t>=(-B-S)/(2*A),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write</a:t>
            </a:r>
            <a:r>
              <a:rPr lang="en-US" sz="2800" dirty="0">
                <a:solidFill>
                  <a:srgbClr val="0070C0"/>
                </a:solidFill>
              </a:rPr>
              <a:t>("X1= ",X1, " and X2 =  ",X2).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/********************/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</a:rPr>
              <a:t>mysqrt</a:t>
            </a:r>
            <a:r>
              <a:rPr lang="en-US" sz="2800" dirty="0" smtClean="0">
                <a:solidFill>
                  <a:srgbClr val="0070C0"/>
                </a:solidFill>
              </a:rPr>
              <a:t>(D,X</a:t>
            </a:r>
            <a:r>
              <a:rPr lang="en-US" sz="2800" dirty="0">
                <a:solidFill>
                  <a:srgbClr val="0070C0"/>
                </a:solidFill>
              </a:rPr>
              <a:t>):-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       X = </a:t>
            </a:r>
            <a:r>
              <a:rPr lang="en-US" sz="2800" dirty="0" err="1">
                <a:solidFill>
                  <a:srgbClr val="0070C0"/>
                </a:solidFill>
              </a:rPr>
              <a:t>sqrt</a:t>
            </a:r>
            <a:r>
              <a:rPr lang="en-US" sz="2800" dirty="0">
                <a:solidFill>
                  <a:srgbClr val="0070C0"/>
                </a:solidFill>
              </a:rPr>
              <a:t>(D).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/*****************************/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 smtClean="0"/>
              <a:t>goal</a:t>
            </a:r>
            <a:endParaRPr lang="en-US" sz="2800" dirty="0"/>
          </a:p>
          <a:p>
            <a:r>
              <a:rPr lang="en-US" sz="2800" dirty="0"/>
              <a:t>            % solve(1,1,16</a:t>
            </a:r>
            <a:r>
              <a:rPr lang="en-US" sz="2800" dirty="0" smtClean="0"/>
              <a:t>).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936182" y="320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goal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% </a:t>
            </a:r>
            <a:r>
              <a:rPr lang="en-US" sz="3200" dirty="0">
                <a:solidFill>
                  <a:srgbClr val="FF0000"/>
                </a:solidFill>
              </a:rPr>
              <a:t>solve(1,1,16</a:t>
            </a:r>
            <a:r>
              <a:rPr lang="en-US" sz="3200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/* </a:t>
            </a:r>
            <a:r>
              <a:rPr lang="en-US" sz="3200" dirty="0">
                <a:solidFill>
                  <a:srgbClr val="FF0000"/>
                </a:solidFill>
              </a:rPr>
              <a:t>No </a:t>
            </a:r>
            <a:r>
              <a:rPr lang="en-US" sz="3200" dirty="0" smtClean="0">
                <a:solidFill>
                  <a:srgbClr val="FF0000"/>
                </a:solidFill>
              </a:rPr>
              <a:t>solution yes </a:t>
            </a:r>
            <a:r>
              <a:rPr lang="en-US" sz="3200" dirty="0">
                <a:solidFill>
                  <a:srgbClr val="FF0000"/>
                </a:solidFill>
              </a:rPr>
              <a:t>*/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% </a:t>
            </a:r>
            <a:r>
              <a:rPr lang="en-US" sz="3200" dirty="0">
                <a:solidFill>
                  <a:srgbClr val="FF0000"/>
                </a:solidFill>
              </a:rPr>
              <a:t>solve(1,2,-3). 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/* </a:t>
            </a:r>
            <a:r>
              <a:rPr lang="en-US" sz="3200" dirty="0">
                <a:solidFill>
                  <a:srgbClr val="FF0000"/>
                </a:solidFill>
              </a:rPr>
              <a:t>X1= 1 and 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X2 </a:t>
            </a:r>
            <a:r>
              <a:rPr lang="en-US" sz="3200" dirty="0">
                <a:solidFill>
                  <a:srgbClr val="FF0000"/>
                </a:solidFill>
              </a:rPr>
              <a:t>=  -</a:t>
            </a:r>
            <a:r>
              <a:rPr lang="en-US" sz="3200" dirty="0" smtClean="0">
                <a:solidFill>
                  <a:srgbClr val="FF0000"/>
                </a:solidFill>
              </a:rPr>
              <a:t>3 yes </a:t>
            </a:r>
            <a:r>
              <a:rPr lang="en-US" sz="3200" dirty="0">
                <a:solidFill>
                  <a:srgbClr val="FF0000"/>
                </a:solidFill>
              </a:rPr>
              <a:t>*/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 smtClean="0">
                <a:solidFill>
                  <a:srgbClr val="FF0000"/>
                </a:solidFill>
              </a:rPr>
              <a:t>% solve(1</a:t>
            </a:r>
            <a:r>
              <a:rPr lang="en-US" sz="3200" dirty="0">
                <a:solidFill>
                  <a:srgbClr val="FF0000"/>
                </a:solidFill>
              </a:rPr>
              <a:t>,-8,16</a:t>
            </a:r>
            <a:r>
              <a:rPr lang="en-US" sz="3200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/* </a:t>
            </a:r>
            <a:r>
              <a:rPr lang="en-US" sz="3200" dirty="0">
                <a:solidFill>
                  <a:srgbClr val="FF0000"/>
                </a:solidFill>
              </a:rPr>
              <a:t>X1= X2 = 4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                  yes </a:t>
            </a:r>
            <a:r>
              <a:rPr lang="en-US" sz="3200" dirty="0">
                <a:solidFill>
                  <a:srgbClr val="FF0000"/>
                </a:solidFill>
              </a:rPr>
              <a:t>*/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5616" y="637309"/>
            <a:ext cx="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71912" y="3209"/>
            <a:ext cx="353703" cy="698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8395885" y="218210"/>
            <a:ext cx="540296" cy="35822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10234210" y="3993690"/>
            <a:ext cx="540296" cy="2321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356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ar-EG" sz="2800" dirty="0"/>
          </a:p>
          <a:p>
            <a:r>
              <a:rPr lang="ar-EG" sz="2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510" y="529257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% </a:t>
            </a:r>
            <a:r>
              <a:rPr lang="en-US" sz="2800" b="1" dirty="0"/>
              <a:t>asd8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domains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 list </a:t>
            </a:r>
            <a:r>
              <a:rPr lang="en-US" sz="2800" b="1" dirty="0" smtClean="0"/>
              <a:t>= </a:t>
            </a:r>
            <a:r>
              <a:rPr lang="en-US" sz="2800" b="1" dirty="0"/>
              <a:t>integer</a:t>
            </a:r>
            <a:r>
              <a:rPr lang="en-US" sz="2800" b="1" dirty="0" smtClean="0"/>
              <a:t>*</a:t>
            </a:r>
          </a:p>
          <a:p>
            <a:r>
              <a:rPr lang="en-US" sz="2800" b="1" dirty="0" smtClean="0"/>
              <a:t> </a:t>
            </a:r>
            <a:r>
              <a:rPr lang="en-US" sz="2800" b="1" dirty="0">
                <a:solidFill>
                  <a:srgbClr val="FF0000"/>
                </a:solidFill>
              </a:rPr>
              <a:t>predicates</a:t>
            </a:r>
          </a:p>
          <a:p>
            <a:r>
              <a:rPr lang="en-US" sz="2800" b="1" dirty="0"/>
              <a:t>     </a:t>
            </a:r>
            <a:r>
              <a:rPr lang="en-US" sz="2800" b="1" dirty="0" smtClean="0"/>
              <a:t>add1(</a:t>
            </a:r>
            <a:r>
              <a:rPr lang="en-US" sz="2800" b="1" dirty="0" err="1" smtClean="0"/>
              <a:t>integer,list,list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clauses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    add1(X,L,[ X|L]).</a:t>
            </a:r>
          </a:p>
          <a:p>
            <a:r>
              <a:rPr lang="en-US" sz="2800" b="1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goal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/>
              <a:t>   add1(5,M,[5,1,2,3]),</a:t>
            </a:r>
          </a:p>
          <a:p>
            <a:r>
              <a:rPr lang="en-US" sz="2800" b="1" dirty="0"/>
              <a:t>   add1(9,M1,[9,5,1,2,3]).</a:t>
            </a:r>
          </a:p>
          <a:p>
            <a:r>
              <a:rPr lang="en-US" sz="2800" b="1" dirty="0"/>
              <a:t>   </a:t>
            </a:r>
          </a:p>
          <a:p>
            <a:r>
              <a:rPr lang="en-US" sz="2800" b="1" dirty="0"/>
              <a:t>   /* M=[1,2,3], M1=[5,1,2,3]</a:t>
            </a:r>
          </a:p>
          <a:p>
            <a:r>
              <a:rPr lang="en-US" sz="2800" b="1" dirty="0"/>
              <a:t>1 Solution  */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  <a:endParaRPr lang="ar-EG" sz="2800" b="1" dirty="0"/>
          </a:p>
          <a:p>
            <a:r>
              <a:rPr lang="ar-EG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10" y="529257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% </a:t>
            </a:r>
            <a:r>
              <a:rPr lang="en-US" sz="2800" b="1" dirty="0"/>
              <a:t>asd9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domains</a:t>
            </a:r>
          </a:p>
          <a:p>
            <a:r>
              <a:rPr lang="en-US" sz="2800" b="1" dirty="0" smtClean="0"/>
              <a:t>      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= integer*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predicates</a:t>
            </a:r>
          </a:p>
          <a:p>
            <a:r>
              <a:rPr lang="en-US" sz="2800" b="1" dirty="0" smtClean="0"/>
              <a:t>        sum(</a:t>
            </a:r>
            <a:r>
              <a:rPr lang="en-US" sz="2800" b="1" dirty="0" err="1" smtClean="0"/>
              <a:t>int,integer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clauses</a:t>
            </a:r>
          </a:p>
          <a:p>
            <a:r>
              <a:rPr lang="en-US" sz="2800" b="1" dirty="0" smtClean="0"/>
              <a:t>       sum([],W) :-  W=0,!.</a:t>
            </a:r>
          </a:p>
          <a:p>
            <a:r>
              <a:rPr lang="en-US" sz="2800" b="1" dirty="0" smtClean="0"/>
              <a:t>       sum([H|T],W) :-</a:t>
            </a:r>
          </a:p>
          <a:p>
            <a:r>
              <a:rPr lang="en-US" sz="2800" b="1" dirty="0" smtClean="0"/>
              <a:t>                sum(T,W1),</a:t>
            </a:r>
          </a:p>
          <a:p>
            <a:r>
              <a:rPr lang="en-US" sz="2800" b="1" dirty="0" smtClean="0"/>
              <a:t>                W=W1+H.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goal</a:t>
            </a:r>
          </a:p>
          <a:p>
            <a:r>
              <a:rPr lang="en-US" sz="2800" b="1" dirty="0" smtClean="0"/>
              <a:t>   sum([1,2,3,4,5,6],U).</a:t>
            </a:r>
          </a:p>
          <a:p>
            <a:r>
              <a:rPr lang="en-US" sz="2800" b="1" dirty="0" smtClean="0"/>
              <a:t>   </a:t>
            </a:r>
            <a:r>
              <a:rPr lang="en-US" sz="2800" b="1" dirty="0"/>
              <a:t>/* U=21</a:t>
            </a:r>
          </a:p>
          <a:p>
            <a:r>
              <a:rPr lang="en-US" sz="2800" b="1" dirty="0"/>
              <a:t>1 Solution */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</a:p>
          <a:p>
            <a:r>
              <a:rPr lang="en-US" sz="2800" b="1" dirty="0"/>
              <a:t> </a:t>
            </a:r>
            <a:endParaRPr lang="ar-EG" sz="2800" b="1" dirty="0"/>
          </a:p>
          <a:p>
            <a:r>
              <a:rPr lang="ar-EG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4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</TotalTime>
  <Words>677</Words>
  <Application>Microsoft Office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lenovo</cp:lastModifiedBy>
  <cp:revision>14</cp:revision>
  <dcterms:created xsi:type="dcterms:W3CDTF">2018-01-29T08:50:48Z</dcterms:created>
  <dcterms:modified xsi:type="dcterms:W3CDTF">2018-12-13T08:11:45Z</dcterms:modified>
</cp:coreProperties>
</file>