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</p:sldIdLst>
  <p:sldSz cx="14630400" cy="8229600"/>
  <p:notesSz cx="8229600" cy="14630400"/>
  <p:embeddedFontLst>
    <p:embeddedFont>
      <p:font typeface="Open Sans" panose="020B0606030504020204" pitchFamily="34" charset="0"/>
      <p:regular r:id="rId19"/>
      <p:bold r:id="rId20"/>
    </p:embeddedFont>
    <p:embeddedFont>
      <p:font typeface="Open Sans Bold" panose="020B0806030504020204" pitchFamily="34" charset="0"/>
      <p:bold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6509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F9BD09-1628-FC96-5F99-2CAB443F3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B7E47A-B8B9-C8EB-9738-A48C8AC96A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BBE4BA-1C17-9567-DD9A-B4C149E325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3CE5D-6853-CC9A-19BA-A5F74994FF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19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FB85EC-B46E-A705-9306-BC711FDF1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2507C0-038E-04B2-8142-15C2546365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EDA891-AD6C-1B4B-1FB5-D9F8542632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F8355-C63E-392C-62EC-8DB72AC648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962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C0B978-3C71-DA44-BDBE-D5F842C90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38C680-2AE4-94AE-BA2F-6F79B91382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12B8C5-ABAA-2CA8-DDB4-4CE3D62AD1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9BA71-7A1D-B2E2-5D87-E45D835C36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583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731809-E51A-F964-0242-2696D4EF7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44387D-7457-7C4F-4E4A-4C7FB13DB0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37F620-0381-320B-807D-6BBFD2D2D3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410B3-9B49-0CAB-437E-94AC07AD69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919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103196-89A5-83E5-094B-21EA23C5D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0F25AC-ECE4-FBFF-3048-7AF5C3DD23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E79EEB-07A3-F1BD-D1C1-1906E1A406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E0578-1246-F4C0-5494-A4E21AE8BA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78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B5F25A-064F-0E63-1767-EE8EAF834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C5822D-6CCF-C279-1ADD-2234D533F5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A97DED-DD65-2712-F011-AC7F2FE1B8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F1C284-55BC-C744-BCF4-3AB356ED8A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602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A4784-EC6A-C678-E20C-DD0C2F789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38595B-E67B-60C3-D18A-D5EA5D1CDB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B6638F-8716-13B5-A480-68DCC1128B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B3131-89C9-1AC9-9B33-AAF0EA65AC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70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A745A-41F4-7F57-D8A0-7401B7E4B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653407-2B5C-76D1-D0B9-A9CD2C1256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020D13-C595-35B0-7918-214859681F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AB25F-193F-3095-FBD3-CE8BFCE980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76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1B883D-864E-6F7B-290F-C8B2D15CB0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3C1D62-03C9-5E54-3D93-916E3EF5C4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60D408-C4A5-B218-8566-54BD2BE7C7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ED6B5-9BD2-D296-40A8-6FD78B11E1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68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BBE0FC-E424-0660-D1D6-2AF6A40A2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1C8FBE-C181-E664-C143-1C72EC37DA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4CBD59-B3D4-1D79-F041-EEDD67AF19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75C10B-C3E0-71BF-A4EE-33F524D1C8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88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jpg"/><Relationship Id="rId5" Type="http://schemas.openxmlformats.org/officeDocument/2006/relationships/image" Target="../media/image8.png"/><Relationship Id="rId4" Type="http://schemas.openxmlformats.org/officeDocument/2006/relationships/image" Target="../media/image1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374106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Social Media Database &amp; Analysis Presentation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84060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 In-Depth Look at Database Design and Data Insights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5475565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810" y="5483185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756440" y="5458658"/>
            <a:ext cx="2167890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by kerolos hani</a:t>
            </a:r>
            <a:endParaRPr lang="en-US" sz="2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A2F334-B623-B088-2025-8E2206ABF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5378" y="7473500"/>
            <a:ext cx="4178575" cy="64689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8E7668-3201-BB6F-E487-E77BAB10B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B20FCED6-DDE4-FAE3-E805-8D63C3FCB39D}"/>
              </a:ext>
            </a:extLst>
          </p:cNvPr>
          <p:cNvSpPr/>
          <p:nvPr/>
        </p:nvSpPr>
        <p:spPr>
          <a:xfrm>
            <a:off x="593068" y="61281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Some analysis </a:t>
            </a:r>
            <a:endParaRPr lang="en-US" sz="4450" dirty="0"/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44EF352F-E416-D149-ECE6-CB44401DA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80" y="1538881"/>
            <a:ext cx="566976" cy="566976"/>
          </a:xfrm>
          <a:prstGeom prst="rect">
            <a:avLst/>
          </a:prstGeom>
        </p:spPr>
      </p:pic>
      <p:sp>
        <p:nvSpPr>
          <p:cNvPr id="4" name="Text 1">
            <a:extLst>
              <a:ext uri="{FF2B5EF4-FFF2-40B4-BE49-F238E27FC236}">
                <a16:creationId xmlns:a16="http://schemas.microsoft.com/office/drawing/2014/main" id="{2441664A-555E-E00F-8788-C99893FE1A6F}"/>
              </a:ext>
            </a:extLst>
          </p:cNvPr>
          <p:cNvSpPr/>
          <p:nvPr/>
        </p:nvSpPr>
        <p:spPr>
          <a:xfrm>
            <a:off x="1010371" y="1457680"/>
            <a:ext cx="1362002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8. Analyze user login activity: Retrieve the number of logins per user per month.</a:t>
            </a:r>
          </a:p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This query extracts the month and year from each </a:t>
            </a:r>
            <a:r>
              <a:rPr lang="en-US" sz="2200" dirty="0" err="1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login_time</a:t>
            </a:r>
            <a:r>
              <a:rPr lang="en-US" sz="2200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,</a:t>
            </a:r>
          </a:p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 then counts the number of logins per user for that period.</a:t>
            </a:r>
            <a:endParaRPr lang="en-US" sz="220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139CF105-7464-DE35-8B3E-570EDF5EA18B}"/>
              </a:ext>
            </a:extLst>
          </p:cNvPr>
          <p:cNvSpPr/>
          <p:nvPr/>
        </p:nvSpPr>
        <p:spPr>
          <a:xfrm>
            <a:off x="793790" y="5095637"/>
            <a:ext cx="1344631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1800" dirty="0"/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CEFCE371-6219-83F7-AAF1-DF0FB4BA59DB}"/>
              </a:ext>
            </a:extLst>
          </p:cNvPr>
          <p:cNvSpPr/>
          <p:nvPr/>
        </p:nvSpPr>
        <p:spPr>
          <a:xfrm>
            <a:off x="5254704" y="4250888"/>
            <a:ext cx="311086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7E2EE5C0-0144-045F-5A72-BADB0FB785E7}"/>
              </a:ext>
            </a:extLst>
          </p:cNvPr>
          <p:cNvSpPr/>
          <p:nvPr/>
        </p:nvSpPr>
        <p:spPr>
          <a:xfrm>
            <a:off x="5254704" y="4741307"/>
            <a:ext cx="412087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0" name="Text 5">
            <a:extLst>
              <a:ext uri="{FF2B5EF4-FFF2-40B4-BE49-F238E27FC236}">
                <a16:creationId xmlns:a16="http://schemas.microsoft.com/office/drawing/2014/main" id="{7298FFA7-6E89-342B-35E1-5944391F327E}"/>
              </a:ext>
            </a:extLst>
          </p:cNvPr>
          <p:cNvSpPr/>
          <p:nvPr/>
        </p:nvSpPr>
        <p:spPr>
          <a:xfrm>
            <a:off x="9715738" y="425088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11" name="Text 6">
            <a:extLst>
              <a:ext uri="{FF2B5EF4-FFF2-40B4-BE49-F238E27FC236}">
                <a16:creationId xmlns:a16="http://schemas.microsoft.com/office/drawing/2014/main" id="{9B46B5B8-3C90-BDC2-B30D-592D1F9078E6}"/>
              </a:ext>
            </a:extLst>
          </p:cNvPr>
          <p:cNvSpPr/>
          <p:nvPr/>
        </p:nvSpPr>
        <p:spPr>
          <a:xfrm>
            <a:off x="9715738" y="4741307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12" name="Picture 11" descr="A screenshot of a table&#10;&#10;AI-generated content may be incorrect.">
            <a:extLst>
              <a:ext uri="{FF2B5EF4-FFF2-40B4-BE49-F238E27FC236}">
                <a16:creationId xmlns:a16="http://schemas.microsoft.com/office/drawing/2014/main" id="{23D6CF3A-EB17-86AE-F765-5378A1AEC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7468" y="2790587"/>
            <a:ext cx="6497908" cy="4610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323F3A-9761-7F62-DFC4-190DD9AA92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53607" y="7796320"/>
            <a:ext cx="2276793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622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0C7EEA-4137-241B-ECE6-F2FA1B640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CF6E636D-4033-54E6-7DBD-D14F0C997A15}"/>
              </a:ext>
            </a:extLst>
          </p:cNvPr>
          <p:cNvSpPr/>
          <p:nvPr/>
        </p:nvSpPr>
        <p:spPr>
          <a:xfrm>
            <a:off x="593068" y="61281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Some analysis </a:t>
            </a:r>
            <a:endParaRPr lang="en-US" sz="4450" dirty="0"/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21846D59-EA33-1D10-546B-EB511B854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80" y="1538881"/>
            <a:ext cx="566976" cy="566976"/>
          </a:xfrm>
          <a:prstGeom prst="rect">
            <a:avLst/>
          </a:prstGeom>
        </p:spPr>
      </p:pic>
      <p:sp>
        <p:nvSpPr>
          <p:cNvPr id="4" name="Text 1">
            <a:extLst>
              <a:ext uri="{FF2B5EF4-FFF2-40B4-BE49-F238E27FC236}">
                <a16:creationId xmlns:a16="http://schemas.microsoft.com/office/drawing/2014/main" id="{558CE407-43BA-2BBE-5622-D7240A5E3537}"/>
              </a:ext>
            </a:extLst>
          </p:cNvPr>
          <p:cNvSpPr/>
          <p:nvPr/>
        </p:nvSpPr>
        <p:spPr>
          <a:xfrm>
            <a:off x="1010371" y="1655205"/>
            <a:ext cx="1362002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9. Retrieve users who have never commented on any post</a:t>
            </a:r>
            <a:endParaRPr lang="en-US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5F21EA57-A766-2A58-B924-82A5340A69A7}"/>
              </a:ext>
            </a:extLst>
          </p:cNvPr>
          <p:cNvSpPr/>
          <p:nvPr/>
        </p:nvSpPr>
        <p:spPr>
          <a:xfrm>
            <a:off x="876556" y="3193970"/>
            <a:ext cx="1427795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10. Identify the most active commenters:</a:t>
            </a:r>
          </a:p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 Retrieve the top 10 users with the highest average comments per post they've engaged in.</a:t>
            </a:r>
          </a:p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 The query calculates total comments per user and divides by the number of posts they commented on.</a:t>
            </a:r>
            <a:endParaRPr lang="en-US" sz="1700" dirty="0"/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833E552A-CC6B-45C9-31A3-9C5D3F4D88FF}"/>
              </a:ext>
            </a:extLst>
          </p:cNvPr>
          <p:cNvSpPr/>
          <p:nvPr/>
        </p:nvSpPr>
        <p:spPr>
          <a:xfrm>
            <a:off x="5254704" y="4250888"/>
            <a:ext cx="311086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4934C85F-2D14-F9B0-4694-F73564F2C2C4}"/>
              </a:ext>
            </a:extLst>
          </p:cNvPr>
          <p:cNvSpPr/>
          <p:nvPr/>
        </p:nvSpPr>
        <p:spPr>
          <a:xfrm>
            <a:off x="5254704" y="4741307"/>
            <a:ext cx="412087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0" name="Text 5">
            <a:extLst>
              <a:ext uri="{FF2B5EF4-FFF2-40B4-BE49-F238E27FC236}">
                <a16:creationId xmlns:a16="http://schemas.microsoft.com/office/drawing/2014/main" id="{DE65EB6A-00AA-D5CF-8D2D-F55BC4289B89}"/>
              </a:ext>
            </a:extLst>
          </p:cNvPr>
          <p:cNvSpPr/>
          <p:nvPr/>
        </p:nvSpPr>
        <p:spPr>
          <a:xfrm>
            <a:off x="9715738" y="425088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11" name="Text 6">
            <a:extLst>
              <a:ext uri="{FF2B5EF4-FFF2-40B4-BE49-F238E27FC236}">
                <a16:creationId xmlns:a16="http://schemas.microsoft.com/office/drawing/2014/main" id="{BDF102E2-8827-513D-D247-6EDA244DAC86}"/>
              </a:ext>
            </a:extLst>
          </p:cNvPr>
          <p:cNvSpPr/>
          <p:nvPr/>
        </p:nvSpPr>
        <p:spPr>
          <a:xfrm>
            <a:off x="9715738" y="4741307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14" name="Image 1" descr="preencoded.png">
            <a:extLst>
              <a:ext uri="{FF2B5EF4-FFF2-40B4-BE49-F238E27FC236}">
                <a16:creationId xmlns:a16="http://schemas.microsoft.com/office/drawing/2014/main" id="{134E790C-8D38-E868-2A3A-1CDB38545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298" y="3184920"/>
            <a:ext cx="566976" cy="566976"/>
          </a:xfrm>
          <a:prstGeom prst="rect">
            <a:avLst/>
          </a:prstGeom>
        </p:spPr>
      </p:pic>
      <p:pic>
        <p:nvPicPr>
          <p:cNvPr id="12" name="Picture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60CD691-3167-6E9B-ADE0-8B10A4B541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3922" y="2044951"/>
            <a:ext cx="4721286" cy="1012930"/>
          </a:xfrm>
          <a:prstGeom prst="rect">
            <a:avLst/>
          </a:prstGeom>
        </p:spPr>
      </p:pic>
      <p:pic>
        <p:nvPicPr>
          <p:cNvPr id="16" name="Picture 15" descr="A blue rectangular box with black text&#10;&#10;AI-generated content may be incorrect.">
            <a:extLst>
              <a:ext uri="{FF2B5EF4-FFF2-40B4-BE49-F238E27FC236}">
                <a16:creationId xmlns:a16="http://schemas.microsoft.com/office/drawing/2014/main" id="{F8844223-B264-1D08-1080-DE1FC31E21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1352" y="4749880"/>
            <a:ext cx="6000750" cy="24669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9BD4540-F2CF-8F25-E42F-7C5DA1F9F1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53607" y="7763431"/>
            <a:ext cx="2276793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314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55EC91-1D40-6904-8CFE-B7D35371E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7BF3C211-5F70-5C76-0E05-148D0A8D0E35}"/>
              </a:ext>
            </a:extLst>
          </p:cNvPr>
          <p:cNvSpPr/>
          <p:nvPr/>
        </p:nvSpPr>
        <p:spPr>
          <a:xfrm>
            <a:off x="593068" y="61281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Some analysis </a:t>
            </a:r>
            <a:endParaRPr lang="en-US" sz="4450" dirty="0"/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A8E00461-9EF3-89FC-A640-2EDAA0194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80" y="1538881"/>
            <a:ext cx="566976" cy="566976"/>
          </a:xfrm>
          <a:prstGeom prst="rect">
            <a:avLst/>
          </a:prstGeom>
        </p:spPr>
      </p:pic>
      <p:sp>
        <p:nvSpPr>
          <p:cNvPr id="4" name="Text 1">
            <a:extLst>
              <a:ext uri="{FF2B5EF4-FFF2-40B4-BE49-F238E27FC236}">
                <a16:creationId xmlns:a16="http://schemas.microsoft.com/office/drawing/2014/main" id="{058DC005-AC51-2741-E4E9-6EC4C021A92B}"/>
              </a:ext>
            </a:extLst>
          </p:cNvPr>
          <p:cNvSpPr/>
          <p:nvPr/>
        </p:nvSpPr>
        <p:spPr>
          <a:xfrm>
            <a:off x="1010371" y="1655205"/>
            <a:ext cx="1362002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600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11. Analyze location-based engagement:</a:t>
            </a:r>
          </a:p>
          <a:p>
            <a:pPr marL="0" indent="0" algn="l">
              <a:lnSpc>
                <a:spcPts val="2750"/>
              </a:lnSpc>
              <a:buNone/>
            </a:pPr>
            <a:r>
              <a:rPr lang="en-US" sz="1600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Retrieve the average number of likes and </a:t>
            </a:r>
          </a:p>
          <a:p>
            <a:pPr marL="0" indent="0" algn="l">
              <a:lnSpc>
                <a:spcPts val="2750"/>
              </a:lnSpc>
              <a:buNone/>
            </a:pPr>
            <a:r>
              <a:rPr lang="en-US" sz="1600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comments per post for each location.</a:t>
            </a:r>
          </a:p>
          <a:p>
            <a:pPr marL="0" indent="0" algn="l">
              <a:lnSpc>
                <a:spcPts val="2750"/>
              </a:lnSpc>
              <a:buNone/>
            </a:pPr>
            <a:r>
              <a:rPr lang="en-US" sz="1600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 This helps identify which locations have </a:t>
            </a:r>
          </a:p>
          <a:p>
            <a:pPr marL="0" indent="0" algn="l">
              <a:lnSpc>
                <a:spcPts val="2750"/>
              </a:lnSpc>
              <a:buNone/>
            </a:pPr>
            <a:r>
              <a:rPr lang="en-US" sz="1600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posts with higher engagement.</a:t>
            </a:r>
          </a:p>
          <a:p>
            <a:pPr marL="0" indent="0" algn="l">
              <a:lnSpc>
                <a:spcPts val="2750"/>
              </a:lnSpc>
              <a:buNone/>
            </a:pPr>
            <a:endParaRPr lang="en-US" sz="160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613BE304-200A-81D1-0BAD-73B388FE2229}"/>
              </a:ext>
            </a:extLst>
          </p:cNvPr>
          <p:cNvSpPr/>
          <p:nvPr/>
        </p:nvSpPr>
        <p:spPr>
          <a:xfrm>
            <a:off x="876556" y="3193970"/>
            <a:ext cx="1427795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1700" dirty="0"/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9674D5E5-85C4-8D7B-F0F7-D517C910327D}"/>
              </a:ext>
            </a:extLst>
          </p:cNvPr>
          <p:cNvSpPr/>
          <p:nvPr/>
        </p:nvSpPr>
        <p:spPr>
          <a:xfrm>
            <a:off x="5254704" y="4250888"/>
            <a:ext cx="311086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323D8426-F841-9905-44FE-4C9967EF4F07}"/>
              </a:ext>
            </a:extLst>
          </p:cNvPr>
          <p:cNvSpPr/>
          <p:nvPr/>
        </p:nvSpPr>
        <p:spPr>
          <a:xfrm>
            <a:off x="5254704" y="4741307"/>
            <a:ext cx="412087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0" name="Text 5">
            <a:extLst>
              <a:ext uri="{FF2B5EF4-FFF2-40B4-BE49-F238E27FC236}">
                <a16:creationId xmlns:a16="http://schemas.microsoft.com/office/drawing/2014/main" id="{82F0F690-6DA9-FF1D-0CD6-DB0449DAFF93}"/>
              </a:ext>
            </a:extLst>
          </p:cNvPr>
          <p:cNvSpPr/>
          <p:nvPr/>
        </p:nvSpPr>
        <p:spPr>
          <a:xfrm>
            <a:off x="9715738" y="425088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11" name="Text 6">
            <a:extLst>
              <a:ext uri="{FF2B5EF4-FFF2-40B4-BE49-F238E27FC236}">
                <a16:creationId xmlns:a16="http://schemas.microsoft.com/office/drawing/2014/main" id="{AB8FF651-DE1A-930D-923F-3FCFE78A2A16}"/>
              </a:ext>
            </a:extLst>
          </p:cNvPr>
          <p:cNvSpPr/>
          <p:nvPr/>
        </p:nvSpPr>
        <p:spPr>
          <a:xfrm>
            <a:off x="9715738" y="4741307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9" name="Picture 8" descr="A table of numbers and letters&#10;&#10;AI-generated content may be incorrect.">
            <a:extLst>
              <a:ext uri="{FF2B5EF4-FFF2-40B4-BE49-F238E27FC236}">
                <a16:creationId xmlns:a16="http://schemas.microsoft.com/office/drawing/2014/main" id="{8E7A3B8C-EA05-4A52-E0EF-D70BBBD17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820" y="885789"/>
            <a:ext cx="6353897" cy="64580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DB7ABE-6E9E-884D-3957-A1BEF3ADD3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65369" y="7760753"/>
            <a:ext cx="2276793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6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B4FE42-AA25-73EB-E3DE-39BF003F5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80295B5E-F2EE-2CF8-ACDC-2198CBFAACDB}"/>
              </a:ext>
            </a:extLst>
          </p:cNvPr>
          <p:cNvSpPr/>
          <p:nvPr/>
        </p:nvSpPr>
        <p:spPr>
          <a:xfrm>
            <a:off x="593068" y="61281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Some analysis </a:t>
            </a:r>
            <a:endParaRPr lang="en-US" sz="4450" dirty="0"/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BC5A1E95-B06F-3373-F310-3F5498253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338" y="1655205"/>
            <a:ext cx="566976" cy="566976"/>
          </a:xfrm>
          <a:prstGeom prst="rect">
            <a:avLst/>
          </a:prstGeom>
        </p:spPr>
      </p:pic>
      <p:sp>
        <p:nvSpPr>
          <p:cNvPr id="4" name="Text 1">
            <a:extLst>
              <a:ext uri="{FF2B5EF4-FFF2-40B4-BE49-F238E27FC236}">
                <a16:creationId xmlns:a16="http://schemas.microsoft.com/office/drawing/2014/main" id="{0F8F30DC-3350-F70E-C5E3-7BA083B88E0C}"/>
              </a:ext>
            </a:extLst>
          </p:cNvPr>
          <p:cNvSpPr/>
          <p:nvPr/>
        </p:nvSpPr>
        <p:spPr>
          <a:xfrm>
            <a:off x="1010371" y="1655205"/>
            <a:ext cx="1076531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600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12. Identify Influential Users:</a:t>
            </a:r>
          </a:p>
          <a:p>
            <a:pPr marL="0" indent="0" algn="l">
              <a:lnSpc>
                <a:spcPts val="2750"/>
              </a:lnSpc>
              <a:buNone/>
            </a:pPr>
            <a:r>
              <a:rPr lang="en-US" sz="1600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 Retrieve users who have the highest total engagement on their posts.</a:t>
            </a:r>
          </a:p>
          <a:p>
            <a:pPr marL="0" indent="0" algn="l">
              <a:lnSpc>
                <a:spcPts val="2750"/>
              </a:lnSpc>
              <a:buNone/>
            </a:pPr>
            <a:r>
              <a:rPr lang="en-US" sz="1600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 Total engagement is the sum of likes and comments on all posts by the user.</a:t>
            </a:r>
            <a:endParaRPr lang="en-US" sz="160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6FEF4901-CAB6-6DAE-CD6E-D1971AA4DD72}"/>
              </a:ext>
            </a:extLst>
          </p:cNvPr>
          <p:cNvSpPr/>
          <p:nvPr/>
        </p:nvSpPr>
        <p:spPr>
          <a:xfrm>
            <a:off x="1460768" y="6129338"/>
            <a:ext cx="1427795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600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13. Retrieve users who have posted more than 5 times, </a:t>
            </a:r>
          </a:p>
          <a:p>
            <a:pPr marL="0" indent="0" algn="l">
              <a:lnSpc>
                <a:spcPts val="2750"/>
              </a:lnSpc>
              <a:buNone/>
            </a:pPr>
            <a:r>
              <a:rPr lang="en-US" sz="1600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ordered by the number of posts descending</a:t>
            </a:r>
            <a:endParaRPr lang="en-US" sz="1600" dirty="0"/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C30C6F56-146C-5269-D8FA-44F5738C17A3}"/>
              </a:ext>
            </a:extLst>
          </p:cNvPr>
          <p:cNvSpPr/>
          <p:nvPr/>
        </p:nvSpPr>
        <p:spPr>
          <a:xfrm>
            <a:off x="5254704" y="4250888"/>
            <a:ext cx="311086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E0FF2062-6A95-80DD-0EF5-1618C3E3DEB5}"/>
              </a:ext>
            </a:extLst>
          </p:cNvPr>
          <p:cNvSpPr/>
          <p:nvPr/>
        </p:nvSpPr>
        <p:spPr>
          <a:xfrm>
            <a:off x="5254704" y="4741307"/>
            <a:ext cx="412087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0" name="Text 5">
            <a:extLst>
              <a:ext uri="{FF2B5EF4-FFF2-40B4-BE49-F238E27FC236}">
                <a16:creationId xmlns:a16="http://schemas.microsoft.com/office/drawing/2014/main" id="{5666EEE0-375E-AF00-B7FB-0CFA61E89D7A}"/>
              </a:ext>
            </a:extLst>
          </p:cNvPr>
          <p:cNvSpPr/>
          <p:nvPr/>
        </p:nvSpPr>
        <p:spPr>
          <a:xfrm>
            <a:off x="9715738" y="425088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11" name="Text 6">
            <a:extLst>
              <a:ext uri="{FF2B5EF4-FFF2-40B4-BE49-F238E27FC236}">
                <a16:creationId xmlns:a16="http://schemas.microsoft.com/office/drawing/2014/main" id="{C5969973-513B-9C1A-82AA-88682D56C510}"/>
              </a:ext>
            </a:extLst>
          </p:cNvPr>
          <p:cNvSpPr/>
          <p:nvPr/>
        </p:nvSpPr>
        <p:spPr>
          <a:xfrm>
            <a:off x="9715738" y="4741307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9" name="Picture 8" descr="A screenshot of a data&#10;&#10;AI-generated content may be incorrect.">
            <a:extLst>
              <a:ext uri="{FF2B5EF4-FFF2-40B4-BE49-F238E27FC236}">
                <a16:creationId xmlns:a16="http://schemas.microsoft.com/office/drawing/2014/main" id="{85CB8CC6-1318-15BE-F631-A4286E4F5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147" y="2845711"/>
            <a:ext cx="3754352" cy="3116594"/>
          </a:xfrm>
          <a:prstGeom prst="rect">
            <a:avLst/>
          </a:prstGeom>
        </p:spPr>
      </p:pic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2C170B51-9EF7-4AE6-64A0-75E9F7836B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689" y="6208752"/>
            <a:ext cx="566976" cy="566976"/>
          </a:xfrm>
          <a:prstGeom prst="rect">
            <a:avLst/>
          </a:prstGeom>
        </p:spPr>
      </p:pic>
      <p:pic>
        <p:nvPicPr>
          <p:cNvPr id="19" name="Picture 18" descr="A blue rectangle with black text&#10;&#10;AI-generated content may be incorrect.">
            <a:extLst>
              <a:ext uri="{FF2B5EF4-FFF2-40B4-BE49-F238E27FC236}">
                <a16:creationId xmlns:a16="http://schemas.microsoft.com/office/drawing/2014/main" id="{E3481B1C-8ABC-A99A-4822-2565989289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8383" y="7005468"/>
            <a:ext cx="2816320" cy="79681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F674001-A9C6-B81A-7DE7-47315F5C41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53607" y="7802280"/>
            <a:ext cx="2276793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605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FD61E-93F6-AC2C-67FD-12795CB87F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1C90B1C9-CAC1-7060-8295-3A13F2153396}"/>
              </a:ext>
            </a:extLst>
          </p:cNvPr>
          <p:cNvSpPr/>
          <p:nvPr/>
        </p:nvSpPr>
        <p:spPr>
          <a:xfrm>
            <a:off x="593068" y="61281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Some analysis </a:t>
            </a:r>
            <a:endParaRPr lang="en-US" sz="4450" dirty="0"/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13CD88C6-4E7F-1E39-1C62-762330A6D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80" y="1538881"/>
            <a:ext cx="566976" cy="566976"/>
          </a:xfrm>
          <a:prstGeom prst="rect">
            <a:avLst/>
          </a:prstGeom>
        </p:spPr>
      </p:pic>
      <p:sp>
        <p:nvSpPr>
          <p:cNvPr id="4" name="Text 1">
            <a:extLst>
              <a:ext uri="{FF2B5EF4-FFF2-40B4-BE49-F238E27FC236}">
                <a16:creationId xmlns:a16="http://schemas.microsoft.com/office/drawing/2014/main" id="{2FD74435-B285-846A-B018-B486C77D235A}"/>
              </a:ext>
            </a:extLst>
          </p:cNvPr>
          <p:cNvSpPr/>
          <p:nvPr/>
        </p:nvSpPr>
        <p:spPr>
          <a:xfrm>
            <a:off x="1010371" y="1655205"/>
            <a:ext cx="1362002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600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14. Retrieve entities (users) who have more than 40 followers, ordered by follower count descending</a:t>
            </a:r>
            <a:endParaRPr lang="en-US" sz="160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BD117255-F0A1-3DFB-C45C-EA2CC9ED6980}"/>
              </a:ext>
            </a:extLst>
          </p:cNvPr>
          <p:cNvSpPr/>
          <p:nvPr/>
        </p:nvSpPr>
        <p:spPr>
          <a:xfrm>
            <a:off x="1190199" y="3388758"/>
            <a:ext cx="1427795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1600" dirty="0"/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8B682120-5ACC-5869-BB20-B07EE63AC99B}"/>
              </a:ext>
            </a:extLst>
          </p:cNvPr>
          <p:cNvSpPr/>
          <p:nvPr/>
        </p:nvSpPr>
        <p:spPr>
          <a:xfrm>
            <a:off x="5254704" y="4250888"/>
            <a:ext cx="311086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FF03A0C5-3010-309D-CD38-154B2701B624}"/>
              </a:ext>
            </a:extLst>
          </p:cNvPr>
          <p:cNvSpPr/>
          <p:nvPr/>
        </p:nvSpPr>
        <p:spPr>
          <a:xfrm>
            <a:off x="5254704" y="4741307"/>
            <a:ext cx="412087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0" name="Text 5">
            <a:extLst>
              <a:ext uri="{FF2B5EF4-FFF2-40B4-BE49-F238E27FC236}">
                <a16:creationId xmlns:a16="http://schemas.microsoft.com/office/drawing/2014/main" id="{C3381825-21B0-72E4-3ACA-5AE6320D68BF}"/>
              </a:ext>
            </a:extLst>
          </p:cNvPr>
          <p:cNvSpPr/>
          <p:nvPr/>
        </p:nvSpPr>
        <p:spPr>
          <a:xfrm>
            <a:off x="9715738" y="425088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11" name="Text 6">
            <a:extLst>
              <a:ext uri="{FF2B5EF4-FFF2-40B4-BE49-F238E27FC236}">
                <a16:creationId xmlns:a16="http://schemas.microsoft.com/office/drawing/2014/main" id="{D3B13118-E6ED-93AF-95A4-FFEFB9494DA4}"/>
              </a:ext>
            </a:extLst>
          </p:cNvPr>
          <p:cNvSpPr/>
          <p:nvPr/>
        </p:nvSpPr>
        <p:spPr>
          <a:xfrm>
            <a:off x="9715738" y="4741307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14" name="Image 1" descr="preencoded.png">
            <a:extLst>
              <a:ext uri="{FF2B5EF4-FFF2-40B4-BE49-F238E27FC236}">
                <a16:creationId xmlns:a16="http://schemas.microsoft.com/office/drawing/2014/main" id="{34261849-C694-D5F2-A3FE-610533294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723" y="3910004"/>
            <a:ext cx="566976" cy="566976"/>
          </a:xfrm>
          <a:prstGeom prst="rect">
            <a:avLst/>
          </a:prstGeom>
        </p:spPr>
      </p:pic>
      <p:pic>
        <p:nvPicPr>
          <p:cNvPr id="15" name="Picture 14" descr="A screenshot of a number&#10;&#10;AI-generated content may be incorrect.">
            <a:extLst>
              <a:ext uri="{FF2B5EF4-FFF2-40B4-BE49-F238E27FC236}">
                <a16:creationId xmlns:a16="http://schemas.microsoft.com/office/drawing/2014/main" id="{DCB5C86D-F24B-59BE-212C-9F2B82D04E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0503" y="1986178"/>
            <a:ext cx="2835235" cy="185816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0C03065-5D33-1D88-E6E0-17437787A75D}"/>
              </a:ext>
            </a:extLst>
          </p:cNvPr>
          <p:cNvSpPr txBox="1"/>
          <p:nvPr/>
        </p:nvSpPr>
        <p:spPr>
          <a:xfrm>
            <a:off x="876556" y="3957488"/>
            <a:ext cx="12959935" cy="414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600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15. Retrieve the top 5 posts with the longest captions, ordered by caption length in descending order</a:t>
            </a:r>
            <a:endParaRPr lang="en-US" sz="1600" dirty="0"/>
          </a:p>
        </p:txBody>
      </p:sp>
      <p:pic>
        <p:nvPicPr>
          <p:cNvPr id="21" name="Picture 20" descr="A text on a screen&#10;&#10;AI-generated content may be incorrect.">
            <a:extLst>
              <a:ext uri="{FF2B5EF4-FFF2-40B4-BE49-F238E27FC236}">
                <a16:creationId xmlns:a16="http://schemas.microsoft.com/office/drawing/2014/main" id="{C8A05FE7-0B6E-F896-89A7-C1C79A8730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3997" y="4928618"/>
            <a:ext cx="8541045" cy="229483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74E00E4-4531-4D6F-A0C1-C37360D31D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53607" y="7785734"/>
            <a:ext cx="2276793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067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BBF31-7B71-2C51-A124-4A479C676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F75E2387-3E41-AA6A-E8BB-549F06A376EA}"/>
              </a:ext>
            </a:extLst>
          </p:cNvPr>
          <p:cNvSpPr/>
          <p:nvPr/>
        </p:nvSpPr>
        <p:spPr>
          <a:xfrm>
            <a:off x="593068" y="61281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Some analysis </a:t>
            </a:r>
            <a:endParaRPr lang="en-US" sz="4450" dirty="0"/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D3788DFC-B2C0-1AFF-C4E4-DA3A448F1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80" y="1538881"/>
            <a:ext cx="566976" cy="566976"/>
          </a:xfrm>
          <a:prstGeom prst="rect">
            <a:avLst/>
          </a:prstGeom>
        </p:spPr>
      </p:pic>
      <p:sp>
        <p:nvSpPr>
          <p:cNvPr id="4" name="Text 1">
            <a:extLst>
              <a:ext uri="{FF2B5EF4-FFF2-40B4-BE49-F238E27FC236}">
                <a16:creationId xmlns:a16="http://schemas.microsoft.com/office/drawing/2014/main" id="{092B4125-0B71-2D19-E7B7-94B0006EB7EA}"/>
              </a:ext>
            </a:extLst>
          </p:cNvPr>
          <p:cNvSpPr/>
          <p:nvPr/>
        </p:nvSpPr>
        <p:spPr>
          <a:xfrm>
            <a:off x="1010371" y="1655205"/>
            <a:ext cx="1362002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600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16. Retrieve comments that contain either the word "good" or "beautiful"</a:t>
            </a:r>
          </a:p>
          <a:p>
            <a:pPr marL="0" indent="0" algn="l">
              <a:lnSpc>
                <a:spcPts val="2750"/>
              </a:lnSpc>
              <a:buNone/>
            </a:pPr>
            <a:r>
              <a:rPr lang="en-US" sz="1600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Note: SQL Server does not support REGEXP, so we use LIKE instead</a:t>
            </a:r>
            <a:endParaRPr lang="en-US" sz="160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1183535D-95EE-0B87-6BFD-6A01FE1DF468}"/>
              </a:ext>
            </a:extLst>
          </p:cNvPr>
          <p:cNvSpPr/>
          <p:nvPr/>
        </p:nvSpPr>
        <p:spPr>
          <a:xfrm>
            <a:off x="1190199" y="3388758"/>
            <a:ext cx="1427795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1600" dirty="0"/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436AB5B6-D11B-6916-4CDA-FDECB5CF66E3}"/>
              </a:ext>
            </a:extLst>
          </p:cNvPr>
          <p:cNvSpPr/>
          <p:nvPr/>
        </p:nvSpPr>
        <p:spPr>
          <a:xfrm>
            <a:off x="5254704" y="4250888"/>
            <a:ext cx="311086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C7C616CD-A323-2317-D619-30AA298D839C}"/>
              </a:ext>
            </a:extLst>
          </p:cNvPr>
          <p:cNvSpPr/>
          <p:nvPr/>
        </p:nvSpPr>
        <p:spPr>
          <a:xfrm>
            <a:off x="5254704" y="4741307"/>
            <a:ext cx="412087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0" name="Text 5">
            <a:extLst>
              <a:ext uri="{FF2B5EF4-FFF2-40B4-BE49-F238E27FC236}">
                <a16:creationId xmlns:a16="http://schemas.microsoft.com/office/drawing/2014/main" id="{00697703-D3F8-BA07-C341-6EE6E98DF360}"/>
              </a:ext>
            </a:extLst>
          </p:cNvPr>
          <p:cNvSpPr/>
          <p:nvPr/>
        </p:nvSpPr>
        <p:spPr>
          <a:xfrm>
            <a:off x="9715738" y="425088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11" name="Text 6">
            <a:extLst>
              <a:ext uri="{FF2B5EF4-FFF2-40B4-BE49-F238E27FC236}">
                <a16:creationId xmlns:a16="http://schemas.microsoft.com/office/drawing/2014/main" id="{6994B164-C915-9F16-D1D0-684AFEAEECBC}"/>
              </a:ext>
            </a:extLst>
          </p:cNvPr>
          <p:cNvSpPr/>
          <p:nvPr/>
        </p:nvSpPr>
        <p:spPr>
          <a:xfrm>
            <a:off x="9715738" y="4741307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16" name="Picture 15" descr="A screenshot of a social media post&#10;&#10;AI-generated content may be incorrect.">
            <a:extLst>
              <a:ext uri="{FF2B5EF4-FFF2-40B4-BE49-F238E27FC236}">
                <a16:creationId xmlns:a16="http://schemas.microsoft.com/office/drawing/2014/main" id="{25049C70-CE8F-D181-E1E8-B1B2F070D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199" y="2710295"/>
            <a:ext cx="11173113" cy="406202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D261DDA-473E-A243-090F-DE200E21BC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53607" y="7797211"/>
            <a:ext cx="2276793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66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71BB53-45DF-4DDE-5A3B-64B9AEBF3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2E074433-2AD7-61C8-4716-BC5021E02F3E}"/>
              </a:ext>
            </a:extLst>
          </p:cNvPr>
          <p:cNvSpPr/>
          <p:nvPr/>
        </p:nvSpPr>
        <p:spPr>
          <a:xfrm>
            <a:off x="2276901" y="3978712"/>
            <a:ext cx="9587995" cy="51412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20000" b="1" dirty="0">
                <a:solidFill>
                  <a:srgbClr val="333F70"/>
                </a:solidFill>
                <a:latin typeface="Times New Roman" panose="02020603050405020304" pitchFamily="18" charset="0"/>
                <a:ea typeface="Unbounded Bold" pitchFamily="34" charset="-122"/>
                <a:cs typeface="Times New Roman" panose="02020603050405020304" pitchFamily="18" charset="0"/>
              </a:rPr>
              <a:t>Thanks</a:t>
            </a:r>
          </a:p>
          <a:p>
            <a:pPr marL="0" indent="0" algn="ctr">
              <a:lnSpc>
                <a:spcPts val="5550"/>
              </a:lnSpc>
              <a:buNone/>
            </a:pP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CB4F46A8-34A9-C3E3-4DFE-8DD61595904C}"/>
              </a:ext>
            </a:extLst>
          </p:cNvPr>
          <p:cNvSpPr/>
          <p:nvPr/>
        </p:nvSpPr>
        <p:spPr>
          <a:xfrm>
            <a:off x="1010371" y="1655205"/>
            <a:ext cx="1362002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160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1EAD2242-27DC-BD50-D22E-FF69D7A6626D}"/>
              </a:ext>
            </a:extLst>
          </p:cNvPr>
          <p:cNvSpPr/>
          <p:nvPr/>
        </p:nvSpPr>
        <p:spPr>
          <a:xfrm>
            <a:off x="1190199" y="3388758"/>
            <a:ext cx="1427795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1600" dirty="0"/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1491C7D3-E6AB-94EB-C8B4-C0A899FAAF8F}"/>
              </a:ext>
            </a:extLst>
          </p:cNvPr>
          <p:cNvSpPr/>
          <p:nvPr/>
        </p:nvSpPr>
        <p:spPr>
          <a:xfrm>
            <a:off x="5254704" y="4250888"/>
            <a:ext cx="311086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96919248-6EB4-06AE-7DB9-2EDA78FA2C1C}"/>
              </a:ext>
            </a:extLst>
          </p:cNvPr>
          <p:cNvSpPr/>
          <p:nvPr/>
        </p:nvSpPr>
        <p:spPr>
          <a:xfrm>
            <a:off x="5254704" y="4741307"/>
            <a:ext cx="412087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0" name="Text 5">
            <a:extLst>
              <a:ext uri="{FF2B5EF4-FFF2-40B4-BE49-F238E27FC236}">
                <a16:creationId xmlns:a16="http://schemas.microsoft.com/office/drawing/2014/main" id="{8203D935-60EB-716E-63E3-A238930D7A25}"/>
              </a:ext>
            </a:extLst>
          </p:cNvPr>
          <p:cNvSpPr/>
          <p:nvPr/>
        </p:nvSpPr>
        <p:spPr>
          <a:xfrm>
            <a:off x="9715738" y="425088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11" name="Text 6">
            <a:extLst>
              <a:ext uri="{FF2B5EF4-FFF2-40B4-BE49-F238E27FC236}">
                <a16:creationId xmlns:a16="http://schemas.microsoft.com/office/drawing/2014/main" id="{DE0B45F9-D1BD-257E-2C1E-5EB95B64262D}"/>
              </a:ext>
            </a:extLst>
          </p:cNvPr>
          <p:cNvSpPr/>
          <p:nvPr/>
        </p:nvSpPr>
        <p:spPr>
          <a:xfrm>
            <a:off x="9715738" y="4741307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FD003E-BCBB-4A66-50D9-64D6A8A81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3499" y="7796885"/>
            <a:ext cx="2276793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807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45137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Presentation Agenda: What We'll Cover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417147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960477" y="4256484"/>
            <a:ext cx="176927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530906" y="4171474"/>
            <a:ext cx="345924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Introduction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16962" y="417147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5"/>
          <p:cNvSpPr/>
          <p:nvPr/>
        </p:nvSpPr>
        <p:spPr>
          <a:xfrm>
            <a:off x="5330071" y="4256484"/>
            <a:ext cx="28408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2</a:t>
            </a:r>
            <a:endParaRPr lang="en-US" sz="2650" dirty="0"/>
          </a:p>
        </p:txBody>
      </p:sp>
      <p:sp>
        <p:nvSpPr>
          <p:cNvPr id="8" name="Text 6"/>
          <p:cNvSpPr/>
          <p:nvPr/>
        </p:nvSpPr>
        <p:spPr>
          <a:xfrm>
            <a:off x="5954078" y="4171474"/>
            <a:ext cx="345924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Database Design &amp; ERD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40133" y="417147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8"/>
          <p:cNvSpPr/>
          <p:nvPr/>
        </p:nvSpPr>
        <p:spPr>
          <a:xfrm>
            <a:off x="9752528" y="4256484"/>
            <a:ext cx="28551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3</a:t>
            </a:r>
            <a:endParaRPr lang="en-US" sz="2650" dirty="0"/>
          </a:p>
        </p:txBody>
      </p:sp>
      <p:sp>
        <p:nvSpPr>
          <p:cNvPr id="11" name="Text 9"/>
          <p:cNvSpPr/>
          <p:nvPr/>
        </p:nvSpPr>
        <p:spPr>
          <a:xfrm>
            <a:off x="10377249" y="4171474"/>
            <a:ext cx="345924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SQL Queries &amp; Data Analysis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93790" y="541889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11"/>
          <p:cNvSpPr/>
          <p:nvPr/>
        </p:nvSpPr>
        <p:spPr>
          <a:xfrm>
            <a:off x="902494" y="5503902"/>
            <a:ext cx="292894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4</a:t>
            </a:r>
            <a:endParaRPr lang="en-US" sz="2650" dirty="0"/>
          </a:p>
        </p:txBody>
      </p:sp>
      <p:sp>
        <p:nvSpPr>
          <p:cNvPr id="14" name="Text 12"/>
          <p:cNvSpPr/>
          <p:nvPr/>
        </p:nvSpPr>
        <p:spPr>
          <a:xfrm>
            <a:off x="1530906" y="5418892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Key Findings &amp; Insights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428667" y="541889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 14"/>
          <p:cNvSpPr/>
          <p:nvPr/>
        </p:nvSpPr>
        <p:spPr>
          <a:xfrm>
            <a:off x="7546538" y="5503902"/>
            <a:ext cx="27455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5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8165783" y="5418892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Conclusion </a:t>
            </a:r>
            <a:endParaRPr lang="en-US" sz="175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B023FCF-8BF0-2EC1-AD1C-D9E0B41C0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1915" y="7829384"/>
            <a:ext cx="2276793" cy="3524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39027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Introduction: Social Media Data Landscape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70082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Overview: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267795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This presentation focuses on a social media platform where users connect, share content, and engage with each other.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560576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database stores crucial information about users, posts, comments, likes, follows, hashtags, and more.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370082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Objectives: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4267795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To efficiently store and manage a vast amount of social media data.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5197673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To extract valuable insights for optimizing user experience and platform growth.</a:t>
            </a:r>
            <a:endParaRPr lang="en-US" sz="175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BB14E0-DE8F-67C8-E2BE-C052A4744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3607" y="7763431"/>
            <a:ext cx="2276793" cy="3524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49122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Database Design: Overview and Structure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33656"/>
            <a:ext cx="6810018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Key Tables &amp; Their Relationships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90" y="4185761"/>
            <a:ext cx="855595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Users: Stores user details (ID, username, email, profile photo, bio, created_at).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990862"/>
            <a:ext cx="855595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Posts: Contains post content (ID, caption, location, created_at) and optional references to photos/videos.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795963"/>
            <a:ext cx="855595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Comments &amp; Likes: Capture user interactions on posts.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6238161"/>
            <a:ext cx="855595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Follows &amp; Hashtags: Support social connections and content categorization.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9910763" y="3533656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Relationships: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9910763" y="4185761"/>
            <a:ext cx="393334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One-to-Many: Users to Posts, Posts to Comments.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9910763" y="4990862"/>
            <a:ext cx="393334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Many-to-Many: Posts to Hashtags via Post_Tags.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910763" y="5795963"/>
            <a:ext cx="393334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Self-referencing: Users following other users via Follows.</a:t>
            </a:r>
            <a:endParaRPr lang="en-US" sz="175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E541772-0163-DDCB-17EA-C358D341A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3607" y="7774582"/>
            <a:ext cx="2276793" cy="3524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61499" y="442555"/>
            <a:ext cx="4010620" cy="501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900"/>
              </a:lnSpc>
              <a:buNone/>
            </a:pPr>
            <a:r>
              <a:rPr lang="en-US" sz="31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ERD :</a:t>
            </a:r>
            <a:endParaRPr lang="en-US" sz="31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99" y="943927"/>
            <a:ext cx="12875721" cy="6406159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61499" y="7530465"/>
            <a:ext cx="13507403" cy="2565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000"/>
              </a:lnSpc>
              <a:buNone/>
            </a:pPr>
            <a:endParaRPr lang="en-US" sz="12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B6D9A3-CA2A-97EC-C300-845795BD75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3607" y="7787045"/>
            <a:ext cx="2276793" cy="3524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93068" y="61281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Some analysis 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80" y="1538881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010371" y="1655205"/>
            <a:ext cx="1295993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600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Retrieve all posts with location in '</a:t>
            </a:r>
            <a:r>
              <a:rPr lang="en-US" sz="1600" dirty="0" err="1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agra</a:t>
            </a:r>
            <a:r>
              <a:rPr lang="en-US" sz="1600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', '</a:t>
            </a:r>
            <a:r>
              <a:rPr lang="en-US" sz="1600" dirty="0" err="1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maharashtra</a:t>
            </a:r>
            <a:r>
              <a:rPr lang="en-US" sz="1600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', or 'west </a:t>
            </a:r>
            <a:r>
              <a:rPr lang="en-US" sz="1600" dirty="0" err="1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bengal</a:t>
            </a:r>
            <a:r>
              <a:rPr lang="en-US" sz="1600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'</a:t>
            </a:r>
            <a:endParaRPr lang="en-US" sz="1600" dirty="0"/>
          </a:p>
        </p:txBody>
      </p:sp>
      <p:sp>
        <p:nvSpPr>
          <p:cNvPr id="5" name="Text 2"/>
          <p:cNvSpPr/>
          <p:nvPr/>
        </p:nvSpPr>
        <p:spPr>
          <a:xfrm>
            <a:off x="793790" y="5095637"/>
            <a:ext cx="1344631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600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2. Retrieve the top 5 hashtags by the number of follows (i.e., most followed hashtags)</a:t>
            </a:r>
            <a:endParaRPr lang="en-US" sz="1600" dirty="0"/>
          </a:p>
        </p:txBody>
      </p:sp>
      <p:sp>
        <p:nvSpPr>
          <p:cNvPr id="7" name="Text 3"/>
          <p:cNvSpPr/>
          <p:nvPr/>
        </p:nvSpPr>
        <p:spPr>
          <a:xfrm>
            <a:off x="5254704" y="4250888"/>
            <a:ext cx="311086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5254704" y="4741307"/>
            <a:ext cx="412087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0" name="Text 5"/>
          <p:cNvSpPr/>
          <p:nvPr/>
        </p:nvSpPr>
        <p:spPr>
          <a:xfrm>
            <a:off x="9715738" y="425088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9715738" y="4741307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30AEEDD-25CB-70D8-50E1-BB670D6726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6718" y="2050018"/>
            <a:ext cx="8610600" cy="2876550"/>
          </a:xfrm>
          <a:prstGeom prst="rect">
            <a:avLst/>
          </a:prstGeom>
        </p:spPr>
      </p:pic>
      <p:pic>
        <p:nvPicPr>
          <p:cNvPr id="14" name="Image 1" descr="preencoded.png">
            <a:extLst>
              <a:ext uri="{FF2B5EF4-FFF2-40B4-BE49-F238E27FC236}">
                <a16:creationId xmlns:a16="http://schemas.microsoft.com/office/drawing/2014/main" id="{F8745A65-B850-315D-4442-A21868E805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140" y="4926568"/>
            <a:ext cx="566976" cy="566976"/>
          </a:xfrm>
          <a:prstGeom prst="rect">
            <a:avLst/>
          </a:prstGeom>
        </p:spPr>
      </p:pic>
      <p:pic>
        <p:nvPicPr>
          <p:cNvPr id="16" name="Picture 15" descr="A blue rectangular box with black text&#10;&#10;AI-generated content may be incorrect.">
            <a:extLst>
              <a:ext uri="{FF2B5EF4-FFF2-40B4-BE49-F238E27FC236}">
                <a16:creationId xmlns:a16="http://schemas.microsoft.com/office/drawing/2014/main" id="{4967B003-725F-EF06-66FA-75471A0485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6133" y="5636181"/>
            <a:ext cx="3850422" cy="203251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27EC334-D01F-2B16-3F69-065E0534EF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41609" y="7543539"/>
            <a:ext cx="3888791" cy="6020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AFBC0D-06A7-731D-8DBF-7C2332092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D3674E02-8442-C891-2718-4B0E16C5CFDA}"/>
              </a:ext>
            </a:extLst>
          </p:cNvPr>
          <p:cNvSpPr/>
          <p:nvPr/>
        </p:nvSpPr>
        <p:spPr>
          <a:xfrm>
            <a:off x="593068" y="61281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Some analysis </a:t>
            </a:r>
            <a:endParaRPr lang="en-US" sz="4450" dirty="0"/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BAE1F575-B735-7A0C-F536-D82048706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40" y="1371717"/>
            <a:ext cx="566976" cy="566976"/>
          </a:xfrm>
          <a:prstGeom prst="rect">
            <a:avLst/>
          </a:prstGeom>
        </p:spPr>
      </p:pic>
      <p:sp>
        <p:nvSpPr>
          <p:cNvPr id="4" name="Text 1">
            <a:extLst>
              <a:ext uri="{FF2B5EF4-FFF2-40B4-BE49-F238E27FC236}">
                <a16:creationId xmlns:a16="http://schemas.microsoft.com/office/drawing/2014/main" id="{1D88B70E-2B72-C8E0-423D-B6937359EC13}"/>
              </a:ext>
            </a:extLst>
          </p:cNvPr>
          <p:cNvSpPr/>
          <p:nvPr/>
        </p:nvSpPr>
        <p:spPr>
          <a:xfrm>
            <a:off x="1010371" y="1457680"/>
            <a:ext cx="1295993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6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3</a:t>
            </a:r>
            <a:r>
              <a:rPr lang="en-US" sz="1600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. Retrieve the top 5 posts with the highest engagement rate,</a:t>
            </a:r>
          </a:p>
          <a:p>
            <a:pPr marL="0" indent="0" algn="l">
              <a:lnSpc>
                <a:spcPts val="2750"/>
              </a:lnSpc>
              <a:buNone/>
            </a:pPr>
            <a:r>
              <a:rPr lang="en-US" sz="1600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where engagement is defined as the sum of likes and comments.</a:t>
            </a:r>
          </a:p>
          <a:p>
            <a:pPr marL="0" indent="0" algn="l">
              <a:lnSpc>
                <a:spcPts val="2750"/>
              </a:lnSpc>
              <a:buNone/>
            </a:pPr>
            <a:r>
              <a:rPr lang="en-US" sz="1600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This query calculates total likes and total comments for each post,</a:t>
            </a:r>
          </a:p>
          <a:p>
            <a:pPr marL="0" indent="0" algn="l">
              <a:lnSpc>
                <a:spcPts val="2750"/>
              </a:lnSpc>
              <a:buNone/>
            </a:pPr>
            <a:r>
              <a:rPr lang="en-US" sz="1600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 then orders posts by the combined engagement in descending order.</a:t>
            </a:r>
            <a:endParaRPr lang="en-US" sz="160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7B360F5A-DD2B-7FF2-F658-6FDB72E7E034}"/>
              </a:ext>
            </a:extLst>
          </p:cNvPr>
          <p:cNvSpPr/>
          <p:nvPr/>
        </p:nvSpPr>
        <p:spPr>
          <a:xfrm>
            <a:off x="793790" y="5095637"/>
            <a:ext cx="1344631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1800" dirty="0"/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5A4F12B2-5D1D-794B-3FA9-2BBE426D60B8}"/>
              </a:ext>
            </a:extLst>
          </p:cNvPr>
          <p:cNvSpPr/>
          <p:nvPr/>
        </p:nvSpPr>
        <p:spPr>
          <a:xfrm>
            <a:off x="5254704" y="4250888"/>
            <a:ext cx="311086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9269C019-96FD-9690-FBDC-D072625FE04A}"/>
              </a:ext>
            </a:extLst>
          </p:cNvPr>
          <p:cNvSpPr/>
          <p:nvPr/>
        </p:nvSpPr>
        <p:spPr>
          <a:xfrm>
            <a:off x="5254704" y="4741307"/>
            <a:ext cx="412087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0" name="Text 5">
            <a:extLst>
              <a:ext uri="{FF2B5EF4-FFF2-40B4-BE49-F238E27FC236}">
                <a16:creationId xmlns:a16="http://schemas.microsoft.com/office/drawing/2014/main" id="{0EF70D80-462D-11D5-F7B8-2559007EF1A8}"/>
              </a:ext>
            </a:extLst>
          </p:cNvPr>
          <p:cNvSpPr/>
          <p:nvPr/>
        </p:nvSpPr>
        <p:spPr>
          <a:xfrm>
            <a:off x="9715738" y="425088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11" name="Text 6">
            <a:extLst>
              <a:ext uri="{FF2B5EF4-FFF2-40B4-BE49-F238E27FC236}">
                <a16:creationId xmlns:a16="http://schemas.microsoft.com/office/drawing/2014/main" id="{B0F29889-1E94-FD37-AEDA-11BC2431D160}"/>
              </a:ext>
            </a:extLst>
          </p:cNvPr>
          <p:cNvSpPr/>
          <p:nvPr/>
        </p:nvSpPr>
        <p:spPr>
          <a:xfrm>
            <a:off x="9715738" y="4741307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9" name="Picture 8" descr="A screenshot of a chat&#10;&#10;AI-generated content may be incorrect.">
            <a:extLst>
              <a:ext uri="{FF2B5EF4-FFF2-40B4-BE49-F238E27FC236}">
                <a16:creationId xmlns:a16="http://schemas.microsoft.com/office/drawing/2014/main" id="{DDBF8CFD-C606-D392-8A19-F330D98358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628" y="3615739"/>
            <a:ext cx="13718041" cy="31561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03F46E2-9FAA-B5E5-8BB0-DE021AD2A6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59044" y="7699394"/>
            <a:ext cx="3371356" cy="52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99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DB1D9-F984-F58D-C8A7-AE97AAFCE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CA220F6A-907C-27BF-0881-0FB339516E7E}"/>
              </a:ext>
            </a:extLst>
          </p:cNvPr>
          <p:cNvSpPr/>
          <p:nvPr/>
        </p:nvSpPr>
        <p:spPr>
          <a:xfrm>
            <a:off x="593068" y="61281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Some analysis </a:t>
            </a:r>
            <a:endParaRPr lang="en-US" sz="4450" dirty="0"/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33AA8679-343A-CDCD-22A9-C5ABCE8F5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80" y="1538881"/>
            <a:ext cx="566976" cy="566976"/>
          </a:xfrm>
          <a:prstGeom prst="rect">
            <a:avLst/>
          </a:prstGeom>
        </p:spPr>
      </p:pic>
      <p:sp>
        <p:nvSpPr>
          <p:cNvPr id="4" name="Text 1">
            <a:extLst>
              <a:ext uri="{FF2B5EF4-FFF2-40B4-BE49-F238E27FC236}">
                <a16:creationId xmlns:a16="http://schemas.microsoft.com/office/drawing/2014/main" id="{7212078F-E4FF-A7CF-9898-ECB70D424560}"/>
              </a:ext>
            </a:extLst>
          </p:cNvPr>
          <p:cNvSpPr/>
          <p:nvPr/>
        </p:nvSpPr>
        <p:spPr>
          <a:xfrm>
            <a:off x="1010371" y="1655205"/>
            <a:ext cx="1295993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600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4. Retrieve users who have never made a post (i.e., most inactive users)</a:t>
            </a:r>
            <a:endParaRPr lang="en-US" sz="160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FC78AAD3-5269-57B8-9370-5A0EFC150237}"/>
              </a:ext>
            </a:extLst>
          </p:cNvPr>
          <p:cNvSpPr/>
          <p:nvPr/>
        </p:nvSpPr>
        <p:spPr>
          <a:xfrm>
            <a:off x="876556" y="4848310"/>
            <a:ext cx="1344631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600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5. Retrieve posts with the highest number of likes,</a:t>
            </a:r>
          </a:p>
          <a:p>
            <a:pPr marL="0" indent="0" algn="l">
              <a:lnSpc>
                <a:spcPts val="2750"/>
              </a:lnSpc>
              <a:buNone/>
            </a:pPr>
            <a:r>
              <a:rPr lang="en-US" sz="1600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 ordered in descending order by like count</a:t>
            </a:r>
            <a:endParaRPr lang="en-US" sz="1600" dirty="0"/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57AFA8EB-F174-C0E8-DCDA-BE6F119A907F}"/>
              </a:ext>
            </a:extLst>
          </p:cNvPr>
          <p:cNvSpPr/>
          <p:nvPr/>
        </p:nvSpPr>
        <p:spPr>
          <a:xfrm>
            <a:off x="5254704" y="4250888"/>
            <a:ext cx="311086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AEEAF2DA-EEBA-972A-9CE8-B11F5A299C75}"/>
              </a:ext>
            </a:extLst>
          </p:cNvPr>
          <p:cNvSpPr/>
          <p:nvPr/>
        </p:nvSpPr>
        <p:spPr>
          <a:xfrm>
            <a:off x="5254704" y="4741307"/>
            <a:ext cx="412087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0" name="Text 5">
            <a:extLst>
              <a:ext uri="{FF2B5EF4-FFF2-40B4-BE49-F238E27FC236}">
                <a16:creationId xmlns:a16="http://schemas.microsoft.com/office/drawing/2014/main" id="{E0745DB3-1365-6F1C-07AC-DE11761B03C3}"/>
              </a:ext>
            </a:extLst>
          </p:cNvPr>
          <p:cNvSpPr/>
          <p:nvPr/>
        </p:nvSpPr>
        <p:spPr>
          <a:xfrm>
            <a:off x="9715738" y="425088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11" name="Text 6">
            <a:extLst>
              <a:ext uri="{FF2B5EF4-FFF2-40B4-BE49-F238E27FC236}">
                <a16:creationId xmlns:a16="http://schemas.microsoft.com/office/drawing/2014/main" id="{3C3F804E-BBEB-354A-182E-9E12AD99BEE0}"/>
              </a:ext>
            </a:extLst>
          </p:cNvPr>
          <p:cNvSpPr/>
          <p:nvPr/>
        </p:nvSpPr>
        <p:spPr>
          <a:xfrm>
            <a:off x="9715738" y="4741307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14" name="Image 1" descr="preencoded.png">
            <a:extLst>
              <a:ext uri="{FF2B5EF4-FFF2-40B4-BE49-F238E27FC236}">
                <a16:creationId xmlns:a16="http://schemas.microsoft.com/office/drawing/2014/main" id="{437D86F8-3BE0-0218-CD4F-6AFE184C8F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140" y="4926568"/>
            <a:ext cx="566976" cy="566976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FAFCBAB-724B-DAD6-5FC8-9E774B2B27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0129" y="2105857"/>
            <a:ext cx="3800779" cy="2377442"/>
          </a:xfrm>
          <a:prstGeom prst="rect">
            <a:avLst/>
          </a:prstGeom>
        </p:spPr>
      </p:pic>
      <p:pic>
        <p:nvPicPr>
          <p:cNvPr id="15" name="Picture 14" descr="A table with numbers and letters&#10;&#10;AI-generated content may be incorrect.">
            <a:extLst>
              <a:ext uri="{FF2B5EF4-FFF2-40B4-BE49-F238E27FC236}">
                <a16:creationId xmlns:a16="http://schemas.microsoft.com/office/drawing/2014/main" id="{D3463B8A-4A1F-E137-022E-F024EEB4D4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0666" y="2009535"/>
            <a:ext cx="2390775" cy="60007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ACFCED7-776D-AF1F-C6E0-561BCC9B12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44059" y="7692454"/>
            <a:ext cx="3347326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85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7D82ED-4E0D-C5B7-D4BC-C297B25E0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713F0F6F-F5EF-D769-0D84-8EDE5077A8CB}"/>
              </a:ext>
            </a:extLst>
          </p:cNvPr>
          <p:cNvSpPr/>
          <p:nvPr/>
        </p:nvSpPr>
        <p:spPr>
          <a:xfrm>
            <a:off x="593068" y="61281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Some analysis </a:t>
            </a:r>
            <a:endParaRPr lang="en-US" sz="4450" dirty="0"/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6947C18C-113F-F2BE-F7C2-6E2D421C8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80" y="1538881"/>
            <a:ext cx="566976" cy="566976"/>
          </a:xfrm>
          <a:prstGeom prst="rect">
            <a:avLst/>
          </a:prstGeom>
        </p:spPr>
      </p:pic>
      <p:sp>
        <p:nvSpPr>
          <p:cNvPr id="4" name="Text 1">
            <a:extLst>
              <a:ext uri="{FF2B5EF4-FFF2-40B4-BE49-F238E27FC236}">
                <a16:creationId xmlns:a16="http://schemas.microsoft.com/office/drawing/2014/main" id="{496D118A-416D-9B7F-609C-27385C62A7C4}"/>
              </a:ext>
            </a:extLst>
          </p:cNvPr>
          <p:cNvSpPr/>
          <p:nvPr/>
        </p:nvSpPr>
        <p:spPr>
          <a:xfrm>
            <a:off x="1010371" y="1655205"/>
            <a:ext cx="1362002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600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6. Calculate the average number of posts per user (rounded to 2 decimal places)</a:t>
            </a:r>
            <a:endParaRPr lang="en-US" sz="160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D4F86F3C-1DA2-D4B6-1465-654AD3482A03}"/>
              </a:ext>
            </a:extLst>
          </p:cNvPr>
          <p:cNvSpPr/>
          <p:nvPr/>
        </p:nvSpPr>
        <p:spPr>
          <a:xfrm>
            <a:off x="1144786" y="3193970"/>
            <a:ext cx="1344631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600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7. Retrieve login details by joining users and login tables</a:t>
            </a:r>
          </a:p>
          <a:p>
            <a:pPr marL="0" indent="0" algn="l">
              <a:lnSpc>
                <a:spcPts val="2750"/>
              </a:lnSpc>
              <a:buNone/>
            </a:pPr>
            <a:r>
              <a:rPr lang="en-US" sz="1600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 (SQL Server does not support NATURAL</a:t>
            </a:r>
          </a:p>
          <a:p>
            <a:pPr marL="0" indent="0" algn="l">
              <a:lnSpc>
                <a:spcPts val="2750"/>
              </a:lnSpc>
              <a:buNone/>
            </a:pPr>
            <a:r>
              <a:rPr lang="en-US" sz="1600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 JOIN, so we use an explicit JOIN)</a:t>
            </a:r>
            <a:endParaRPr lang="en-US" sz="1600" dirty="0"/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BE50E691-DCF1-D5BF-4369-5D1E22BBF735}"/>
              </a:ext>
            </a:extLst>
          </p:cNvPr>
          <p:cNvSpPr/>
          <p:nvPr/>
        </p:nvSpPr>
        <p:spPr>
          <a:xfrm>
            <a:off x="5254704" y="4250888"/>
            <a:ext cx="311086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A965BD7E-578D-D025-4F0C-F63C8526EC6A}"/>
              </a:ext>
            </a:extLst>
          </p:cNvPr>
          <p:cNvSpPr/>
          <p:nvPr/>
        </p:nvSpPr>
        <p:spPr>
          <a:xfrm>
            <a:off x="5254704" y="4741307"/>
            <a:ext cx="412087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0" name="Text 5">
            <a:extLst>
              <a:ext uri="{FF2B5EF4-FFF2-40B4-BE49-F238E27FC236}">
                <a16:creationId xmlns:a16="http://schemas.microsoft.com/office/drawing/2014/main" id="{22FE888D-634F-B511-9D88-8D2222B1DABF}"/>
              </a:ext>
            </a:extLst>
          </p:cNvPr>
          <p:cNvSpPr/>
          <p:nvPr/>
        </p:nvSpPr>
        <p:spPr>
          <a:xfrm>
            <a:off x="9715738" y="425088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11" name="Text 6">
            <a:extLst>
              <a:ext uri="{FF2B5EF4-FFF2-40B4-BE49-F238E27FC236}">
                <a16:creationId xmlns:a16="http://schemas.microsoft.com/office/drawing/2014/main" id="{F655A217-5F9C-C3CB-6E5F-3FE373115E3C}"/>
              </a:ext>
            </a:extLst>
          </p:cNvPr>
          <p:cNvSpPr/>
          <p:nvPr/>
        </p:nvSpPr>
        <p:spPr>
          <a:xfrm>
            <a:off x="9715738" y="4741307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14" name="Image 1" descr="preencoded.png">
            <a:extLst>
              <a:ext uri="{FF2B5EF4-FFF2-40B4-BE49-F238E27FC236}">
                <a16:creationId xmlns:a16="http://schemas.microsoft.com/office/drawing/2014/main" id="{DA76D979-B82A-68FF-A01B-B6B8CE427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298" y="3184920"/>
            <a:ext cx="566976" cy="5669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8438F9-63C0-6330-A68D-1C0E67156E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4373" y="2154196"/>
            <a:ext cx="3205081" cy="708661"/>
          </a:xfrm>
          <a:prstGeom prst="rect">
            <a:avLst/>
          </a:prstGeom>
        </p:spPr>
      </p:pic>
      <p:pic>
        <p:nvPicPr>
          <p:cNvPr id="15" name="Picture 14" descr="A close-up of a list of contacts&#10;&#10;AI-generated content may be incorrect.">
            <a:extLst>
              <a:ext uri="{FF2B5EF4-FFF2-40B4-BE49-F238E27FC236}">
                <a16:creationId xmlns:a16="http://schemas.microsoft.com/office/drawing/2014/main" id="{EC84E278-F3CF-09B1-ECD8-A4B9D6B3A4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7655" y="2273732"/>
            <a:ext cx="4333318" cy="529543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496FC9A-8845-8F0B-D08C-A9B3E968B4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53607" y="7803696"/>
            <a:ext cx="2276793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313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689</Words>
  <Application>Microsoft Office PowerPoint</Application>
  <PresentationFormat>Custom</PresentationFormat>
  <Paragraphs>93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Open Sans</vt:lpstr>
      <vt:lpstr>Open Sans Bold</vt:lpstr>
      <vt:lpstr>Unbounded Bold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kerolos nabil</cp:lastModifiedBy>
  <cp:revision>2</cp:revision>
  <dcterms:created xsi:type="dcterms:W3CDTF">2025-02-21T11:55:34Z</dcterms:created>
  <dcterms:modified xsi:type="dcterms:W3CDTF">2025-02-21T12:19:05Z</dcterms:modified>
</cp:coreProperties>
</file>