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4" r:id="rId4"/>
    <p:sldId id="297" r:id="rId5"/>
    <p:sldId id="301" r:id="rId6"/>
    <p:sldId id="299" r:id="rId7"/>
    <p:sldId id="29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5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>
      <p:cViewPr>
        <p:scale>
          <a:sx n="88" d="100"/>
          <a:sy n="88" d="100"/>
        </p:scale>
        <p:origin x="522" y="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6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9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4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0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4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8F970-3D1C-4FAD-B028-B2CCA613C867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D332-618C-403F-92AA-A1444A30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05800" cy="6172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08566" y="6096000"/>
            <a:ext cx="3962400" cy="381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Apple Card</a:t>
            </a:r>
          </a:p>
        </p:txBody>
      </p:sp>
    </p:spTree>
    <p:extLst>
      <p:ext uri="{BB962C8B-B14F-4D97-AF65-F5344CB8AC3E}">
        <p14:creationId xmlns:p14="http://schemas.microsoft.com/office/powerpoint/2010/main" val="125330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94360" y="990600"/>
            <a:ext cx="7874953" cy="5714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spcBef>
                <a:spcPts val="0"/>
              </a:spcBef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Designed to be used almost exclusively with Apple Pay and the Wallet app. The card is only available in the U.S.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Customer support through iMessage.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There are no fees associated with having an Apple Card— no late fees, no annual fee, no cash-advance fee, and no over-the-limit fee. 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There is no penalty for a missed payment.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Payments can be scheduled from the Wallet app.</a:t>
            </a:r>
          </a:p>
          <a:p>
            <a:pPr lvl="0">
              <a:lnSpc>
                <a:spcPct val="200000"/>
              </a:lnSpc>
              <a:spcBef>
                <a:spcPts val="0"/>
              </a:spcBef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Built on iOS platform.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2727" y="794327"/>
            <a:ext cx="77585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586915" y="137755"/>
            <a:ext cx="2219325" cy="707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4000" b="1" dirty="0">
                <a:solidFill>
                  <a:schemeClr val="tx2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9380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708566" y="6096000"/>
            <a:ext cx="3962400" cy="3810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1"/>
                </a:solidFill>
              </a:rPr>
              <a:t>April 26, 2019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28600"/>
            <a:ext cx="86106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7731428D-5E4D-49CA-916D-50E88DA1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7620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37C73A-EFF9-454F-A133-0C2270CC2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48" y="533400"/>
            <a:ext cx="363325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94360" y="990600"/>
            <a:ext cx="7874953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Apple currently has an active installed base of devices 1.4 billion,  193 million U.S. users.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User base creates opportunity to take advantage of their large captive customer base as every Apple customer is a potential credit card client. 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No fees business model addresses address customer concerns regarding high and numerous credit card fees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Encourages  cardholders to take advantage of the card’s financial wellness tools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2727" y="794327"/>
            <a:ext cx="77585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586915" y="137755"/>
            <a:ext cx="4047903" cy="707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4000" b="1" dirty="0">
                <a:solidFill>
                  <a:schemeClr val="tx2"/>
                </a:solidFill>
              </a:rPr>
              <a:t>Business activities</a:t>
            </a:r>
          </a:p>
        </p:txBody>
      </p:sp>
    </p:spTree>
    <p:extLst>
      <p:ext uri="{BB962C8B-B14F-4D97-AF65-F5344CB8AC3E}">
        <p14:creationId xmlns:p14="http://schemas.microsoft.com/office/powerpoint/2010/main" val="14962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94360" y="990600"/>
            <a:ext cx="7874953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$870 billion U.S. debt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Over 480 million credit cards in circulation. With ~330 million people in the U.S., this is equates to 1.5 credit cards per person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 The average U.S. credit card consumer has ~$6,000 in debt &amp; 30%  utilization.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Cross-section: 67% of the U.S. population owns a credit card &amp; 193 million active U.S. iPhone users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Mobile payments still under utilized in the U.S., less than 10% adoption </a:t>
            </a:r>
            <a:r>
              <a:rPr lang="en-US" sz="2000" dirty="0" err="1">
                <a:solidFill>
                  <a:schemeClr val="tx2"/>
                </a:solidFill>
              </a:rPr>
              <a:t>campare</a:t>
            </a:r>
            <a:r>
              <a:rPr lang="en-US" sz="2000" dirty="0">
                <a:solidFill>
                  <a:schemeClr val="tx2"/>
                </a:solidFill>
              </a:rPr>
              <a:t> to tradition payment methods at ~80%.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2727" y="794327"/>
            <a:ext cx="77585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586915" y="137755"/>
            <a:ext cx="2409827" cy="707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4000" b="1" dirty="0">
                <a:solidFill>
                  <a:schemeClr val="tx2"/>
                </a:solidFill>
              </a:rPr>
              <a:t>Landscape</a:t>
            </a:r>
          </a:p>
        </p:txBody>
      </p:sp>
    </p:spTree>
    <p:extLst>
      <p:ext uri="{BB962C8B-B14F-4D97-AF65-F5344CB8AC3E}">
        <p14:creationId xmlns:p14="http://schemas.microsoft.com/office/powerpoint/2010/main" val="315113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94360" y="990600"/>
            <a:ext cx="7874953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2"/>
                </a:solidFill>
              </a:rPr>
              <a:t>Card launched 8/2019 so  little to no data on how success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2"/>
                </a:solidFill>
              </a:rPr>
              <a:t>Key metrics needed to gauge success: </a:t>
            </a:r>
          </a:p>
          <a:p>
            <a:pPr lvl="1">
              <a:lnSpc>
                <a:spcPct val="20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2"/>
                </a:solidFill>
              </a:rPr>
              <a:t>Number of applicants</a:t>
            </a:r>
          </a:p>
          <a:p>
            <a:pPr lvl="1">
              <a:lnSpc>
                <a:spcPct val="20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2"/>
                </a:solidFill>
              </a:rPr>
              <a:t>Utilizations</a:t>
            </a:r>
          </a:p>
          <a:p>
            <a:pPr lvl="1">
              <a:lnSpc>
                <a:spcPct val="20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2"/>
                </a:solidFill>
              </a:rPr>
              <a:t>Interest income</a:t>
            </a:r>
          </a:p>
          <a:p>
            <a:pPr lvl="1">
              <a:lnSpc>
                <a:spcPct val="200000"/>
              </a:lnSpc>
              <a:buClr>
                <a:srgbClr val="00B0F0"/>
              </a:buClr>
            </a:pPr>
            <a:r>
              <a:rPr lang="en-US" sz="2400" dirty="0">
                <a:solidFill>
                  <a:schemeClr val="tx2"/>
                </a:solidFill>
              </a:rPr>
              <a:t>Delinquency rate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2727" y="794327"/>
            <a:ext cx="77585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586915" y="137755"/>
            <a:ext cx="1714444" cy="707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4000" b="1" dirty="0">
                <a:solidFill>
                  <a:schemeClr val="tx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1012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594360" y="990600"/>
            <a:ext cx="7874953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200000"/>
              </a:lnSpc>
              <a:buClr>
                <a:srgbClr val="00B0F0"/>
              </a:buClr>
              <a:buNone/>
            </a:pPr>
            <a:r>
              <a:rPr lang="en-US" sz="2000" dirty="0">
                <a:solidFill>
                  <a:schemeClr val="tx2"/>
                </a:solidFill>
              </a:rPr>
              <a:t>The Apple Card represents a great intersection of finance and technology: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Offer banking products as well. Such as, checking and savings accounts.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Debit card that can be paired with the Apple Card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Utilize same physical card and be completely managed from the customers phone… will help to minimize the number of cards a consumer has to carry in their wallet</a:t>
            </a:r>
          </a:p>
          <a:p>
            <a:pPr lvl="0">
              <a:lnSpc>
                <a:spcPct val="200000"/>
              </a:lnSpc>
              <a:buClr>
                <a:srgbClr val="00B0F0"/>
              </a:buClr>
            </a:pPr>
            <a:r>
              <a:rPr lang="en-US" sz="2000" dirty="0">
                <a:solidFill>
                  <a:schemeClr val="tx2"/>
                </a:solidFill>
              </a:rPr>
              <a:t>Provide greater insight, security, and privacy over their financial lives, which can lead to better decision making.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2727" y="794327"/>
            <a:ext cx="77585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 txBox="1">
            <a:spLocks/>
          </p:cNvSpPr>
          <p:nvPr/>
        </p:nvSpPr>
        <p:spPr>
          <a:xfrm>
            <a:off x="586915" y="137755"/>
            <a:ext cx="4164602" cy="7078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4000" b="1" dirty="0">
                <a:solidFill>
                  <a:schemeClr val="tx2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63106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382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Apple Card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Morgan Stanley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Edwards, Keron</dc:creator>
  <cp:lastModifiedBy>Keron Edwards</cp:lastModifiedBy>
  <cp:revision>117</cp:revision>
  <dcterms:created xsi:type="dcterms:W3CDTF">2015-04-07T19:40:41Z</dcterms:created>
  <dcterms:modified xsi:type="dcterms:W3CDTF">2019-09-05T22:51:44Z</dcterms:modified>
</cp:coreProperties>
</file>