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29EFB-3F26-4F03-858D-7A811639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4BFAC2-EA5E-4EFB-9256-2F45312A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24435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220000"/>
              </a:lnSpc>
            </a:pPr>
            <a:r>
              <a:rPr lang="zh-TW" altLang="en-US" sz="6400" dirty="0">
                <a:latin typeface="+mn-ea"/>
              </a:rPr>
              <a:t>今彩</a:t>
            </a:r>
            <a:r>
              <a:rPr lang="en-US" altLang="zh-TW" sz="6400" dirty="0">
                <a:latin typeface="+mn-ea"/>
              </a:rPr>
              <a:t>539 </a:t>
            </a:r>
            <a:r>
              <a:rPr lang="zh-TW" altLang="en-US" sz="6400" dirty="0">
                <a:latin typeface="+mn-ea"/>
              </a:rPr>
              <a:t>是一種樂透投注遊戲，投注者必須從</a:t>
            </a:r>
            <a:r>
              <a:rPr lang="en-US" altLang="zh-TW" sz="6400" dirty="0">
                <a:latin typeface="+mn-ea"/>
              </a:rPr>
              <a:t>01~39 </a:t>
            </a:r>
            <a:r>
              <a:rPr lang="zh-TW" altLang="en-US" sz="6400" dirty="0">
                <a:latin typeface="+mn-ea"/>
              </a:rPr>
              <a:t>的號碼中</a:t>
            </a:r>
            <a:r>
              <a:rPr lang="zh-TW" altLang="en-US" sz="6400" dirty="0" smtClean="0">
                <a:latin typeface="+mn-ea"/>
              </a:rPr>
              <a:t>任選 </a:t>
            </a:r>
            <a:r>
              <a:rPr lang="en-US" altLang="zh-TW" sz="6400" dirty="0" smtClean="0">
                <a:latin typeface="+mn-ea"/>
              </a:rPr>
              <a:t>5 </a:t>
            </a:r>
            <a:r>
              <a:rPr lang="zh-TW" altLang="en-US" sz="6400" dirty="0">
                <a:latin typeface="+mn-ea"/>
              </a:rPr>
              <a:t>個不同的號碼進行投注。為了方便投注者對獎，</a:t>
            </a:r>
            <a:r>
              <a:rPr lang="zh-TW" altLang="en-US" sz="6400" dirty="0" smtClean="0">
                <a:latin typeface="+mn-ea"/>
              </a:rPr>
              <a:t>所以</a:t>
            </a:r>
            <a:r>
              <a:rPr lang="zh-TW" altLang="en-US" sz="6400" dirty="0">
                <a:latin typeface="+mn-ea"/>
              </a:rPr>
              <a:t>我們</a:t>
            </a:r>
            <a:r>
              <a:rPr lang="zh-TW" altLang="en-US" sz="6400" dirty="0" smtClean="0">
                <a:latin typeface="+mn-ea"/>
              </a:rPr>
              <a:t>設計程式來幫忙對獎，即比較開獎</a:t>
            </a:r>
            <a:r>
              <a:rPr lang="zh-TW" altLang="en-US" sz="6400" dirty="0">
                <a:latin typeface="+mn-ea"/>
              </a:rPr>
              <a:t>號碼和投注</a:t>
            </a:r>
            <a:r>
              <a:rPr lang="zh-TW" altLang="en-US" sz="6400" dirty="0" smtClean="0">
                <a:latin typeface="+mn-ea"/>
              </a:rPr>
              <a:t>者所選的 </a:t>
            </a:r>
            <a:r>
              <a:rPr lang="en-US" altLang="zh-TW" sz="6400" dirty="0" smtClean="0">
                <a:latin typeface="+mn-ea"/>
              </a:rPr>
              <a:t>5 </a:t>
            </a:r>
            <a:r>
              <a:rPr lang="zh-TW" altLang="en-US" sz="6400" dirty="0" smtClean="0">
                <a:latin typeface="+mn-ea"/>
              </a:rPr>
              <a:t>個號碼相同之處，並輸出對</a:t>
            </a:r>
            <a:r>
              <a:rPr lang="zh-TW" altLang="en-US" sz="6400" dirty="0">
                <a:latin typeface="+mn-ea"/>
              </a:rPr>
              <a:t>中幾個號碼</a:t>
            </a:r>
            <a:r>
              <a:rPr lang="zh-TW" altLang="en-US" sz="6400" dirty="0" smtClean="0">
                <a:latin typeface="+mn-ea"/>
              </a:rPr>
              <a:t>。此程式可以允許使用者不斷地輸入一組對獎資料，此資料的一開頭數字為 </a:t>
            </a:r>
            <a:r>
              <a:rPr lang="en-US" altLang="zh-TW" sz="6400" dirty="0" smtClean="0">
                <a:latin typeface="+mn-ea"/>
              </a:rPr>
              <a:t>n (</a:t>
            </a:r>
            <a:r>
              <a:rPr lang="zh-TW" altLang="en-US" sz="6400" dirty="0" smtClean="0">
                <a:latin typeface="+mn-ea"/>
              </a:rPr>
              <a:t>當 </a:t>
            </a:r>
            <a:r>
              <a:rPr lang="en-US" altLang="zh-TW" sz="6400" dirty="0" smtClean="0">
                <a:latin typeface="+mn-ea"/>
              </a:rPr>
              <a:t>n &lt;=0</a:t>
            </a:r>
            <a:r>
              <a:rPr lang="zh-TW" altLang="en-US" sz="6400" dirty="0" smtClean="0">
                <a:latin typeface="+mn-ea"/>
              </a:rPr>
              <a:t> 時則離開程式</a:t>
            </a:r>
            <a:r>
              <a:rPr lang="en-US" altLang="zh-TW" sz="6400" dirty="0" smtClean="0">
                <a:latin typeface="+mn-ea"/>
              </a:rPr>
              <a:t>)</a:t>
            </a:r>
            <a:r>
              <a:rPr lang="zh-TW" altLang="en-US" sz="6400" dirty="0" smtClean="0">
                <a:latin typeface="+mn-ea"/>
              </a:rPr>
              <a:t>，代表接下來會輸入 </a:t>
            </a:r>
            <a:r>
              <a:rPr lang="en-US" altLang="zh-TW" sz="6400" dirty="0" smtClean="0">
                <a:latin typeface="+mn-ea"/>
              </a:rPr>
              <a:t>1</a:t>
            </a:r>
            <a:r>
              <a:rPr lang="zh-TW" altLang="en-US" sz="6400" dirty="0" smtClean="0">
                <a:latin typeface="+mn-ea"/>
              </a:rPr>
              <a:t> 筆開獎號碼以及 </a:t>
            </a:r>
            <a:r>
              <a:rPr lang="en-US" altLang="zh-TW" sz="6400" dirty="0" smtClean="0">
                <a:latin typeface="+mn-ea"/>
              </a:rPr>
              <a:t>n </a:t>
            </a:r>
            <a:r>
              <a:rPr lang="zh-TW" altLang="en-US" sz="6400" dirty="0" smtClean="0">
                <a:latin typeface="+mn-ea"/>
              </a:rPr>
              <a:t>筆投注者所要比對之號碼，每筆開獎號碼</a:t>
            </a:r>
            <a:r>
              <a:rPr lang="en-US" altLang="zh-TW" sz="6400" dirty="0" smtClean="0">
                <a:latin typeface="+mn-ea"/>
              </a:rPr>
              <a:t>/</a:t>
            </a:r>
            <a:r>
              <a:rPr lang="zh-TW" altLang="en-US" sz="6400" dirty="0" smtClean="0">
                <a:latin typeface="+mn-ea"/>
              </a:rPr>
              <a:t>投注者所選之號碼皆含</a:t>
            </a:r>
            <a:r>
              <a:rPr lang="en-US" altLang="zh-TW" sz="6400" dirty="0" smtClean="0">
                <a:latin typeface="+mn-ea"/>
              </a:rPr>
              <a:t>5</a:t>
            </a:r>
            <a:r>
              <a:rPr lang="zh-TW" altLang="en-US" sz="6400" dirty="0" smtClean="0">
                <a:latin typeface="+mn-ea"/>
              </a:rPr>
              <a:t>個不同數字，數字彼此間以</a:t>
            </a:r>
            <a:r>
              <a:rPr lang="zh-TW" altLang="en-US" sz="6400" dirty="0">
                <a:solidFill>
                  <a:srgbClr val="333333"/>
                </a:solidFill>
                <a:latin typeface="+mn-ea"/>
              </a:rPr>
              <a:t>“</a:t>
            </a:r>
            <a:r>
              <a:rPr lang="en-US" altLang="zh-TW" sz="6400" dirty="0">
                <a:solidFill>
                  <a:srgbClr val="333333"/>
                </a:solidFill>
                <a:latin typeface="+mn-ea"/>
              </a:rPr>
              <a:t>, ”</a:t>
            </a:r>
            <a:r>
              <a:rPr lang="zh-TW" altLang="en-US" sz="6400" dirty="0" smtClean="0">
                <a:solidFill>
                  <a:srgbClr val="333333"/>
                </a:solidFill>
                <a:latin typeface="+mn-ea"/>
              </a:rPr>
              <a:t>隔開，請計算並輸出每組對獎資料分別有多少筆中了多少個號碼。</a:t>
            </a:r>
            <a:r>
              <a:rPr lang="en-US" altLang="zh-TW" sz="6400" dirty="0" smtClean="0">
                <a:solidFill>
                  <a:srgbClr val="333333"/>
                </a:solidFill>
                <a:latin typeface="+mn-ea"/>
              </a:rPr>
              <a:t>(</a:t>
            </a:r>
            <a:r>
              <a:rPr lang="zh-TW" altLang="en-US" sz="6400" dirty="0" smtClean="0">
                <a:solidFill>
                  <a:srgbClr val="333333"/>
                </a:solidFill>
                <a:latin typeface="+mn-ea"/>
              </a:rPr>
              <a:t>統計起來較多個號碼相同的筆數越先輸出，若此組資料皆未有任何號碼相同，則輸出</a:t>
            </a:r>
            <a:r>
              <a:rPr lang="en-US" altLang="zh-TW" sz="6400" dirty="0" smtClean="0">
                <a:solidFill>
                  <a:srgbClr val="333333"/>
                </a:solidFill>
                <a:latin typeface="+mn-ea"/>
              </a:rPr>
              <a:t>None)</a:t>
            </a:r>
            <a:endParaRPr lang="en-US" altLang="zh-TW" sz="6400" dirty="0" smtClean="0">
              <a:latin typeface="+mn-ea"/>
            </a:endParaRPr>
          </a:p>
          <a:p>
            <a:pPr algn="just">
              <a:lnSpc>
                <a:spcPct val="220000"/>
              </a:lnSpc>
            </a:pPr>
            <a:r>
              <a:rPr lang="en-US" altLang="zh-TW" sz="6400" b="0" i="0" dirty="0" smtClean="0">
                <a:solidFill>
                  <a:srgbClr val="333333"/>
                </a:solidFill>
                <a:effectLst/>
                <a:latin typeface="+mn-ea"/>
              </a:rPr>
              <a:t/>
            </a:r>
            <a:br>
              <a:rPr lang="en-US" altLang="zh-TW" sz="6400" b="0" i="0" dirty="0" smtClean="0">
                <a:solidFill>
                  <a:srgbClr val="333333"/>
                </a:solidFill>
                <a:effectLst/>
                <a:latin typeface="+mn-ea"/>
              </a:rPr>
            </a:br>
            <a:endParaRPr lang="en-US" altLang="zh-TW" sz="64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just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DF0EE3-BD14-4E4C-A579-E4FAFDAF9D1B}"/>
              </a:ext>
            </a:extLst>
          </p:cNvPr>
          <p:cNvSpPr txBox="1"/>
          <p:nvPr/>
        </p:nvSpPr>
        <p:spPr>
          <a:xfrm>
            <a:off x="1018209" y="4795194"/>
            <a:ext cx="35493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0" i="0" dirty="0">
                <a:solidFill>
                  <a:srgbClr val="333333"/>
                </a:solidFill>
                <a:effectLst/>
                <a:latin typeface="+mn-ea"/>
              </a:rPr>
              <a:t>例如在這組資料中</a:t>
            </a:r>
            <a:r>
              <a:rPr lang="zh-TW" altLang="en-US" sz="1800" b="0" i="0" dirty="0" smtClean="0">
                <a:solidFill>
                  <a:srgbClr val="333333"/>
                </a:solidFill>
                <a:effectLst/>
                <a:latin typeface="+mn-ea"/>
              </a:rPr>
              <a:t>：</a:t>
            </a:r>
            <a:endParaRPr lang="en-US" altLang="zh-TW" sz="1800" b="0" i="0" dirty="0" smtClean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TW" sz="1800" b="0" i="0" dirty="0" smtClean="0">
                <a:solidFill>
                  <a:srgbClr val="333333"/>
                </a:solidFill>
                <a:effectLst/>
                <a:latin typeface="+mn-ea"/>
              </a:rPr>
              <a:t>3</a:t>
            </a:r>
          </a:p>
          <a:p>
            <a:r>
              <a:rPr lang="en-US" altLang="zh-TW" sz="1800" b="0" i="0" dirty="0" smtClean="0">
                <a:solidFill>
                  <a:srgbClr val="333333"/>
                </a:solidFill>
                <a:effectLst/>
                <a:latin typeface="+mn-ea"/>
              </a:rPr>
              <a:t>01, 02, 03, 04, 05 </a:t>
            </a:r>
            <a:r>
              <a:rPr lang="en-US" altLang="zh-TW" sz="1800" b="0" i="0" dirty="0" smtClean="0">
                <a:solidFill>
                  <a:srgbClr val="0070C0"/>
                </a:solidFill>
                <a:effectLst/>
                <a:latin typeface="+mn-ea"/>
              </a:rPr>
              <a:t>(</a:t>
            </a:r>
            <a:r>
              <a:rPr lang="zh-TW" altLang="en-US" sz="1800" b="0" i="0" dirty="0" smtClean="0">
                <a:solidFill>
                  <a:srgbClr val="0070C0"/>
                </a:solidFill>
                <a:effectLst/>
                <a:latin typeface="+mn-ea"/>
              </a:rPr>
              <a:t>開獎號碼</a:t>
            </a:r>
            <a:r>
              <a:rPr lang="en-US" altLang="zh-TW" sz="1800" b="0" i="0" dirty="0" smtClean="0">
                <a:solidFill>
                  <a:srgbClr val="0070C0"/>
                </a:solidFill>
                <a:effectLst/>
                <a:latin typeface="+mn-ea"/>
              </a:rPr>
              <a:t>)</a:t>
            </a:r>
            <a:r>
              <a:rPr lang="zh-TW" altLang="en-US" sz="1800" b="0" i="0" dirty="0">
                <a:solidFill>
                  <a:srgbClr val="0070C0"/>
                </a:solidFill>
                <a:effectLst/>
                <a:latin typeface="+mn-ea"/>
              </a:rPr>
              <a:t/>
            </a:r>
            <a:br>
              <a:rPr lang="zh-TW" altLang="en-US" sz="1800" b="0" i="0" dirty="0">
                <a:solidFill>
                  <a:srgbClr val="0070C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333333"/>
                </a:solidFill>
                <a:effectLst/>
                <a:latin typeface="+mn-ea"/>
              </a:rPr>
              <a:t>01, 07, 28, 29, </a:t>
            </a:r>
            <a:r>
              <a:rPr lang="en-US" altLang="zh-TW" sz="1800" b="0" i="0" dirty="0" smtClean="0">
                <a:solidFill>
                  <a:srgbClr val="333333"/>
                </a:solidFill>
                <a:effectLst/>
                <a:latin typeface="+mn-ea"/>
              </a:rPr>
              <a:t>30</a:t>
            </a:r>
            <a:r>
              <a:rPr lang="zh-TW" altLang="en-US" sz="1800" b="0" i="0" dirty="0" smtClean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zh-TW" sz="1800" b="0" i="0" dirty="0" smtClean="0">
                <a:solidFill>
                  <a:srgbClr val="0070C0"/>
                </a:solidFill>
                <a:effectLst/>
                <a:latin typeface="+mn-ea"/>
              </a:rPr>
              <a:t>(</a:t>
            </a:r>
            <a:r>
              <a:rPr lang="zh-TW" altLang="en-US" sz="1800" b="0" i="0" dirty="0" smtClean="0">
                <a:solidFill>
                  <a:srgbClr val="0070C0"/>
                </a:solidFill>
                <a:effectLst/>
                <a:latin typeface="+mn-ea"/>
              </a:rPr>
              <a:t>第一筆所選號碼</a:t>
            </a:r>
            <a:r>
              <a:rPr lang="en-US" altLang="zh-TW" sz="1800" b="0" i="0" dirty="0" smtClean="0">
                <a:solidFill>
                  <a:srgbClr val="0070C0"/>
                </a:solidFill>
                <a:effectLst/>
                <a:latin typeface="+mn-ea"/>
              </a:rPr>
              <a:t>)</a:t>
            </a:r>
            <a:r>
              <a:rPr lang="en-US" altLang="zh-TW" sz="1800" b="0" i="0" dirty="0">
                <a:solidFill>
                  <a:srgbClr val="0070C0"/>
                </a:solidFill>
                <a:effectLst/>
                <a:latin typeface="+mn-ea"/>
              </a:rPr>
              <a:t/>
            </a:r>
            <a:br>
              <a:rPr lang="en-US" altLang="zh-TW" sz="1800" b="0" i="0" dirty="0">
                <a:solidFill>
                  <a:srgbClr val="0070C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333333"/>
                </a:solidFill>
                <a:effectLst/>
                <a:latin typeface="+mn-ea"/>
              </a:rPr>
              <a:t>01, 07, 29, 30, </a:t>
            </a:r>
            <a:r>
              <a:rPr lang="en-US" altLang="zh-TW" sz="1800" b="0" i="0" dirty="0" smtClean="0">
                <a:solidFill>
                  <a:srgbClr val="333333"/>
                </a:solidFill>
                <a:effectLst/>
                <a:latin typeface="+mn-ea"/>
              </a:rPr>
              <a:t>36</a:t>
            </a:r>
            <a:r>
              <a:rPr lang="zh-TW" altLang="en-US" sz="1800" b="0" i="0" dirty="0" smtClean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+mn-ea"/>
              </a:rPr>
              <a:t>第</a:t>
            </a:r>
            <a:r>
              <a:rPr lang="zh-TW" altLang="en-US" dirty="0">
                <a:solidFill>
                  <a:srgbClr val="0070C0"/>
                </a:solidFill>
                <a:latin typeface="+mn-ea"/>
              </a:rPr>
              <a:t>二</a:t>
            </a:r>
            <a:r>
              <a:rPr lang="zh-TW" altLang="en-US" dirty="0" smtClean="0">
                <a:solidFill>
                  <a:srgbClr val="0070C0"/>
                </a:solidFill>
                <a:latin typeface="+mn-ea"/>
              </a:rPr>
              <a:t>筆</a:t>
            </a:r>
            <a:r>
              <a:rPr lang="zh-TW" altLang="en-US" dirty="0">
                <a:solidFill>
                  <a:srgbClr val="0070C0"/>
                </a:solidFill>
                <a:latin typeface="+mn-ea"/>
              </a:rPr>
              <a:t>所選號碼</a:t>
            </a:r>
            <a:r>
              <a:rPr lang="en-US" altLang="zh-TW" dirty="0">
                <a:solidFill>
                  <a:srgbClr val="0070C0"/>
                </a:solidFill>
                <a:latin typeface="+mn-ea"/>
              </a:rPr>
              <a:t>)</a:t>
            </a:r>
            <a:br>
              <a:rPr lang="en-US" altLang="zh-TW" dirty="0">
                <a:solidFill>
                  <a:srgbClr val="0070C0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33333"/>
                </a:solidFill>
                <a:latin typeface="+mn-ea"/>
              </a:rPr>
              <a:t>01, 03, 05, 07, 09</a:t>
            </a:r>
            <a:r>
              <a:rPr lang="zh-TW" altLang="en-US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+mn-ea"/>
              </a:rPr>
              <a:t>第三筆</a:t>
            </a:r>
            <a:r>
              <a:rPr lang="zh-TW" altLang="en-US" dirty="0">
                <a:solidFill>
                  <a:srgbClr val="0070C0"/>
                </a:solidFill>
                <a:latin typeface="+mn-ea"/>
              </a:rPr>
              <a:t>所選號碼</a:t>
            </a:r>
            <a:r>
              <a:rPr lang="en-US" altLang="zh-TW" dirty="0">
                <a:solidFill>
                  <a:srgbClr val="0070C0"/>
                </a:solidFill>
                <a:latin typeface="+mn-ea"/>
              </a:rPr>
              <a:t>)</a:t>
            </a:r>
            <a:r>
              <a:rPr lang="en-US" altLang="zh-TW" sz="1800" b="0" i="0" dirty="0">
                <a:solidFill>
                  <a:srgbClr val="0070C0"/>
                </a:solidFill>
                <a:effectLst/>
                <a:latin typeface="+mn-ea"/>
              </a:rPr>
              <a:t/>
            </a:r>
            <a:br>
              <a:rPr lang="en-US" altLang="zh-TW" sz="1800" b="0" i="0" dirty="0">
                <a:solidFill>
                  <a:srgbClr val="0070C0"/>
                </a:solidFill>
                <a:effectLst/>
                <a:latin typeface="+mn-ea"/>
              </a:rPr>
            </a:b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DF0EE3-BD14-4E4C-A579-E4FAFDAF9D1B}"/>
              </a:ext>
            </a:extLst>
          </p:cNvPr>
          <p:cNvSpPr txBox="1"/>
          <p:nvPr/>
        </p:nvSpPr>
        <p:spPr>
          <a:xfrm>
            <a:off x="5130217" y="4796592"/>
            <a:ext cx="226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0" i="0" dirty="0" smtClean="0">
                <a:solidFill>
                  <a:srgbClr val="333333"/>
                </a:solidFill>
                <a:effectLst/>
                <a:latin typeface="+mn-ea"/>
              </a:rPr>
              <a:t>相對應結果：</a:t>
            </a:r>
            <a:endParaRPr lang="en-US" altLang="zh-TW" sz="1800" b="0" i="0" dirty="0" smtClean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TW" dirty="0" smtClean="0">
                <a:solidFill>
                  <a:srgbClr val="333333"/>
                </a:solidFill>
                <a:latin typeface="+mn-ea"/>
              </a:rPr>
              <a:t>1</a:t>
            </a:r>
            <a:r>
              <a:rPr lang="en-US" altLang="zh-TW" sz="1800" b="0" i="0" dirty="0" smtClean="0">
                <a:solidFill>
                  <a:srgbClr val="333333"/>
                </a:solidFill>
                <a:effectLst/>
                <a:latin typeface="+mn-ea"/>
              </a:rPr>
              <a:t> 3 </a:t>
            </a:r>
            <a:r>
              <a:rPr lang="en-US" altLang="zh-TW" sz="1800" b="0" i="0" dirty="0" smtClean="0">
                <a:solidFill>
                  <a:srgbClr val="0070C0"/>
                </a:solidFill>
                <a:effectLst/>
                <a:latin typeface="+mn-ea"/>
              </a:rPr>
              <a:t>(1</a:t>
            </a:r>
            <a:r>
              <a:rPr lang="zh-TW" altLang="en-US" sz="1800" b="0" i="0" dirty="0" smtClean="0">
                <a:solidFill>
                  <a:srgbClr val="0070C0"/>
                </a:solidFill>
                <a:effectLst/>
                <a:latin typeface="+mn-ea"/>
              </a:rPr>
              <a:t>筆</a:t>
            </a:r>
            <a:r>
              <a:rPr lang="en-US" altLang="zh-TW" sz="1800" b="0" i="0" dirty="0" smtClean="0">
                <a:solidFill>
                  <a:srgbClr val="0070C0"/>
                </a:solidFill>
                <a:effectLst/>
                <a:latin typeface="+mn-ea"/>
              </a:rPr>
              <a:t>3</a:t>
            </a:r>
            <a:r>
              <a:rPr lang="zh-TW" altLang="en-US" sz="1800" b="0" i="0" dirty="0" smtClean="0">
                <a:solidFill>
                  <a:srgbClr val="0070C0"/>
                </a:solidFill>
                <a:effectLst/>
                <a:latin typeface="+mn-ea"/>
              </a:rPr>
              <a:t>個號碼相同</a:t>
            </a:r>
            <a:r>
              <a:rPr lang="en-US" altLang="zh-TW" sz="1800" b="0" i="0" dirty="0" smtClean="0">
                <a:solidFill>
                  <a:srgbClr val="0070C0"/>
                </a:solidFill>
                <a:effectLst/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333333"/>
                </a:solidFill>
                <a:latin typeface="+mn-ea"/>
              </a:rPr>
              <a:t>2 </a:t>
            </a:r>
            <a:r>
              <a:rPr lang="en-US" altLang="zh-TW" dirty="0" smtClean="0">
                <a:solidFill>
                  <a:srgbClr val="333333"/>
                </a:solidFill>
                <a:latin typeface="+mn-ea"/>
              </a:rPr>
              <a:t>1 </a:t>
            </a:r>
            <a:r>
              <a:rPr lang="en-US" altLang="zh-TW" dirty="0" smtClean="0">
                <a:solidFill>
                  <a:srgbClr val="0070C0"/>
                </a:solidFill>
                <a:latin typeface="+mn-ea"/>
              </a:rPr>
              <a:t>(2</a:t>
            </a:r>
            <a:r>
              <a:rPr lang="zh-TW" altLang="en-US" dirty="0" smtClean="0">
                <a:solidFill>
                  <a:srgbClr val="0070C0"/>
                </a:solidFill>
                <a:latin typeface="+mn-ea"/>
              </a:rPr>
              <a:t>筆</a:t>
            </a:r>
            <a:r>
              <a:rPr lang="en-US" altLang="zh-TW" dirty="0" smtClean="0">
                <a:solidFill>
                  <a:srgbClr val="0070C0"/>
                </a:solidFill>
                <a:latin typeface="+mn-ea"/>
              </a:rPr>
              <a:t>1</a:t>
            </a:r>
            <a:r>
              <a:rPr lang="zh-TW" altLang="en-US" dirty="0" smtClean="0">
                <a:solidFill>
                  <a:srgbClr val="0070C0"/>
                </a:solidFill>
                <a:latin typeface="+mn-ea"/>
              </a:rPr>
              <a:t>個</a:t>
            </a:r>
            <a:r>
              <a:rPr lang="zh-TW" altLang="en-US" dirty="0">
                <a:solidFill>
                  <a:srgbClr val="0070C0"/>
                </a:solidFill>
                <a:latin typeface="+mn-ea"/>
              </a:rPr>
              <a:t>號碼相同</a:t>
            </a:r>
            <a:r>
              <a:rPr lang="en-US" altLang="zh-TW" dirty="0" smtClean="0">
                <a:solidFill>
                  <a:srgbClr val="0070C0"/>
                </a:solidFill>
                <a:latin typeface="+mn-ea"/>
              </a:rPr>
              <a:t>)</a:t>
            </a:r>
            <a:endParaRPr lang="en-US" altLang="zh-TW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04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82CAC-EEF3-4246-BAE7-1B029FCE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5BD3C8-3C1A-4E15-A928-662E0825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696"/>
            <a:ext cx="5453543" cy="4351338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01, 02, 03, 04, </a:t>
            </a:r>
            <a:r>
              <a:rPr lang="en-US" altLang="zh-TW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01, 07, 28, 29, </a:t>
            </a:r>
            <a:r>
              <a:rPr lang="en-US" altLang="zh-TW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01, 07, 29, 30, </a:t>
            </a:r>
            <a:r>
              <a:rPr lang="en-US" altLang="zh-TW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01, 03, 05, 07, </a:t>
            </a:r>
            <a:r>
              <a:rPr lang="en-US" altLang="zh-TW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02, </a:t>
            </a: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04, </a:t>
            </a:r>
            <a:r>
              <a:rPr lang="en-US" altLang="zh-TW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06, 08, 10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01, 07, 28, 29, 30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01, 07, 29, 30, 36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01, 03, 05, 07, 09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Arial" panose="020B0604020202020204" pitchFamily="34" charset="0"/>
              </a:rPr>
              <a:t>0</a:t>
            </a:r>
            <a:endParaRPr kumimoji="0" lang="zh-TW" altLang="zh-TW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E3C06C-783F-4FB1-8FE7-5406B136CB05}"/>
              </a:ext>
            </a:extLst>
          </p:cNvPr>
          <p:cNvSpPr txBox="1"/>
          <p:nvPr/>
        </p:nvSpPr>
        <p:spPr>
          <a:xfrm>
            <a:off x="7117976" y="1807696"/>
            <a:ext cx="1497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輸出資料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2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274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54</cp:revision>
  <dcterms:created xsi:type="dcterms:W3CDTF">2021-07-09T04:51:52Z</dcterms:created>
  <dcterms:modified xsi:type="dcterms:W3CDTF">2022-04-06T06:39:26Z</dcterms:modified>
</cp:coreProperties>
</file>