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2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70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82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18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29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5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2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51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8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5363-C531-4B34-BA76-E6383676FA4F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9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860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7699" y="1012823"/>
            <a:ext cx="11000961" cy="495860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zh-TW" altLang="en-US" sz="2400" dirty="0" smtClean="0"/>
              <a:t>我們常用資料表來儲存相關的資料內容，常用二維資料來做資料表內容的呈現。在資料表中，我們將資料分為不同的欄位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不同的縱向資料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，每一筆資料包含不同的縱向欄位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一筆紀錄</a:t>
            </a:r>
            <a:r>
              <a:rPr lang="en-US" altLang="zh-TW" sz="2400" dirty="0" smtClean="0"/>
              <a:t>(record))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algn="just">
              <a:lnSpc>
                <a:spcPct val="100000"/>
              </a:lnSpc>
            </a:pPr>
            <a:r>
              <a:rPr lang="zh-TW" altLang="en-US" sz="2400" dirty="0"/>
              <a:t>如下</a:t>
            </a:r>
            <a:r>
              <a:rPr lang="zh-TW" altLang="en-US" sz="2400" dirty="0" smtClean="0"/>
              <a:t>表所示，此資料表分為五個欄位，每個欄位可以有不同屬性，例如</a:t>
            </a:r>
            <a:r>
              <a:rPr lang="en-US" altLang="zh-TW" sz="2400" dirty="0" smtClean="0"/>
              <a:t>ID</a:t>
            </a:r>
            <a:r>
              <a:rPr lang="zh-TW" altLang="en-US" sz="2400" dirty="0" smtClean="0"/>
              <a:t>欄位為整數資料，其他欄位為字串資料。此外，在此資料表中，擁有兩筆紀錄。</a:t>
            </a:r>
            <a:endParaRPr lang="en-US" altLang="zh-TW" sz="2400" dirty="0" smtClean="0"/>
          </a:p>
          <a:p>
            <a:pPr algn="just">
              <a:lnSpc>
                <a:spcPct val="100000"/>
              </a:lnSpc>
            </a:pPr>
            <a:endParaRPr lang="en-US" altLang="zh-TW" sz="2400" dirty="0"/>
          </a:p>
          <a:p>
            <a:pPr algn="just">
              <a:lnSpc>
                <a:spcPct val="100000"/>
              </a:lnSpc>
            </a:pPr>
            <a:endParaRPr lang="en-US" altLang="zh-TW" sz="2400" dirty="0" smtClean="0"/>
          </a:p>
          <a:p>
            <a:pPr algn="just">
              <a:lnSpc>
                <a:spcPct val="100000"/>
              </a:lnSpc>
            </a:pPr>
            <a:endParaRPr lang="en-US" altLang="zh-TW" sz="2400" dirty="0" smtClean="0"/>
          </a:p>
          <a:p>
            <a:pPr algn="just">
              <a:lnSpc>
                <a:spcPct val="100000"/>
              </a:lnSpc>
            </a:pPr>
            <a:endParaRPr lang="en-US" altLang="zh-TW" sz="2400" dirty="0"/>
          </a:p>
          <a:p>
            <a:pPr algn="just">
              <a:lnSpc>
                <a:spcPct val="100000"/>
              </a:lnSpc>
            </a:pPr>
            <a:endParaRPr lang="en-US" altLang="zh-TW" sz="2400" dirty="0"/>
          </a:p>
          <a:p>
            <a:pPr algn="just">
              <a:lnSpc>
                <a:spcPct val="100000"/>
              </a:lnSpc>
            </a:pPr>
            <a:r>
              <a:rPr lang="zh-TW" altLang="en-US" sz="2400" dirty="0" smtClean="0"/>
              <a:t>請實作一程式，此程式擁有</a:t>
            </a:r>
            <a:r>
              <a:rPr lang="en-US" altLang="zh-TW" sz="2400" dirty="0" err="1" smtClean="0"/>
              <a:t>createTable</a:t>
            </a:r>
            <a:r>
              <a:rPr lang="zh-TW" altLang="en-US" sz="2400" dirty="0" smtClean="0"/>
              <a:t>指令可以用來創建新的資料表，</a:t>
            </a:r>
            <a:r>
              <a:rPr lang="en-US" altLang="zh-TW" sz="2400" dirty="0" err="1" smtClean="0"/>
              <a:t>showTableList</a:t>
            </a:r>
            <a:r>
              <a:rPr lang="zh-TW" altLang="en-US" sz="2400" dirty="0" smtClean="0"/>
              <a:t>指令可以用來觀看所創建的資料表欄位資訊，</a:t>
            </a:r>
            <a:r>
              <a:rPr lang="en-US" altLang="zh-TW" sz="2400" dirty="0" smtClean="0"/>
              <a:t>insert into</a:t>
            </a:r>
            <a:r>
              <a:rPr lang="zh-TW" altLang="en-US" sz="2400" dirty="0" smtClean="0"/>
              <a:t>指令可以用來將一筆資料存入指定的資料表中，</a:t>
            </a:r>
            <a:r>
              <a:rPr lang="en-US" altLang="zh-TW" sz="2400" dirty="0" err="1" smtClean="0"/>
              <a:t>showTableContent</a:t>
            </a:r>
            <a:r>
              <a:rPr lang="zh-TW" altLang="en-US" sz="2400" dirty="0" smtClean="0"/>
              <a:t>可以用來查詢指定資料表內所存的資料，</a:t>
            </a:r>
            <a:r>
              <a:rPr lang="en-US" altLang="zh-TW" sz="2400" dirty="0" smtClean="0"/>
              <a:t>exit</a:t>
            </a:r>
            <a:r>
              <a:rPr lang="zh-TW" altLang="en-US" sz="2400" dirty="0" smtClean="0"/>
              <a:t>可以用來離開程式。</a:t>
            </a:r>
            <a:endParaRPr lang="en-US" altLang="zh-TW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85523"/>
              </p:ext>
            </p:extLst>
          </p:nvPr>
        </p:nvGraphicFramePr>
        <p:xfrm>
          <a:off x="2224211" y="3145072"/>
          <a:ext cx="7847935" cy="1013460"/>
        </p:xfrm>
        <a:graphic>
          <a:graphicData uri="http://schemas.openxmlformats.org/drawingml/2006/table">
            <a:tbl>
              <a:tblPr/>
              <a:tblGrid>
                <a:gridCol w="1569587">
                  <a:extLst>
                    <a:ext uri="{9D8B030D-6E8A-4147-A177-3AD203B41FA5}">
                      <a16:colId xmlns:a16="http://schemas.microsoft.com/office/drawing/2014/main" val="1224442946"/>
                    </a:ext>
                  </a:extLst>
                </a:gridCol>
                <a:gridCol w="1569587">
                  <a:extLst>
                    <a:ext uri="{9D8B030D-6E8A-4147-A177-3AD203B41FA5}">
                      <a16:colId xmlns:a16="http://schemas.microsoft.com/office/drawing/2014/main" val="2531395903"/>
                    </a:ext>
                  </a:extLst>
                </a:gridCol>
                <a:gridCol w="1569587">
                  <a:extLst>
                    <a:ext uri="{9D8B030D-6E8A-4147-A177-3AD203B41FA5}">
                      <a16:colId xmlns:a16="http://schemas.microsoft.com/office/drawing/2014/main" val="2562839749"/>
                    </a:ext>
                  </a:extLst>
                </a:gridCol>
                <a:gridCol w="1569587">
                  <a:extLst>
                    <a:ext uri="{9D8B030D-6E8A-4147-A177-3AD203B41FA5}">
                      <a16:colId xmlns:a16="http://schemas.microsoft.com/office/drawing/2014/main" val="2947085438"/>
                    </a:ext>
                  </a:extLst>
                </a:gridCol>
                <a:gridCol w="1569587">
                  <a:extLst>
                    <a:ext uri="{9D8B030D-6E8A-4147-A177-3AD203B41FA5}">
                      <a16:colId xmlns:a16="http://schemas.microsoft.com/office/drawing/2014/main" val="3243969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City</a:t>
                      </a: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Address</a:t>
                      </a: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Phone</a:t>
                      </a: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21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1</a:t>
                      </a: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effectLst/>
                        </a:rPr>
                        <a:t>陳一</a:t>
                      </a:r>
                      <a:endParaRPr lang="zh-TW" altLang="en-US" dirty="0">
                        <a:effectLst/>
                      </a:endParaRP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effectLst/>
                        </a:rPr>
                        <a:t>新北市</a:t>
                      </a:r>
                      <a:endParaRPr lang="zh-TW" altLang="en-US" dirty="0">
                        <a:effectLst/>
                      </a:endParaRP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XX</a:t>
                      </a:r>
                      <a:r>
                        <a:rPr lang="zh-TW" altLang="en-US" dirty="0">
                          <a:effectLst/>
                        </a:rPr>
                        <a:t>路</a:t>
                      </a:r>
                      <a:r>
                        <a:rPr lang="en-US" altLang="zh-TW" dirty="0">
                          <a:effectLst/>
                        </a:rPr>
                        <a:t>100</a:t>
                      </a:r>
                      <a:r>
                        <a:rPr lang="zh-TW" altLang="en-US" dirty="0">
                          <a:effectLst/>
                        </a:rPr>
                        <a:t>號</a:t>
                      </a: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/>
                        </a:rPr>
                        <a:t>02-2345678</a:t>
                      </a:r>
                      <a:endParaRPr lang="en-US" altLang="zh-TW" dirty="0">
                        <a:effectLst/>
                      </a:endParaRP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97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</a:t>
                      </a: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effectLst/>
                        </a:rPr>
                        <a:t>王二</a:t>
                      </a:r>
                      <a:endParaRPr lang="zh-TW" altLang="en-US" dirty="0">
                        <a:effectLst/>
                      </a:endParaRP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effectLst/>
                        </a:rPr>
                        <a:t>嘉義市</a:t>
                      </a:r>
                      <a:endParaRPr lang="zh-TW" altLang="en-US" dirty="0">
                        <a:effectLst/>
                      </a:endParaRP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YY</a:t>
                      </a:r>
                      <a:r>
                        <a:rPr lang="zh-TW" altLang="en-US">
                          <a:effectLst/>
                        </a:rPr>
                        <a:t>路</a:t>
                      </a:r>
                      <a:r>
                        <a:rPr lang="en-US" altLang="zh-TW">
                          <a:effectLst/>
                        </a:rPr>
                        <a:t>200</a:t>
                      </a:r>
                      <a:r>
                        <a:rPr lang="zh-TW" altLang="en-US">
                          <a:effectLst/>
                        </a:rPr>
                        <a:t>號</a:t>
                      </a: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effectLst/>
                        </a:rPr>
                        <a:t>05-12345678</a:t>
                      </a:r>
                      <a:endParaRPr lang="en-US" altLang="zh-TW" dirty="0">
                        <a:effectLst/>
                      </a:endParaRP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01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1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860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指令說明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801" y="1012823"/>
            <a:ext cx="11947938" cy="584517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TW" sz="2400" dirty="0"/>
              <a:t>createTable &lt;</a:t>
            </a:r>
            <a:r>
              <a:rPr lang="en-US" altLang="zh-TW" sz="2400" dirty="0" err="1"/>
              <a:t>TableName</a:t>
            </a:r>
            <a:r>
              <a:rPr lang="en-US" altLang="zh-TW" sz="2400" dirty="0"/>
              <a:t>&gt; </a:t>
            </a:r>
            <a:r>
              <a:rPr lang="en-US" altLang="zh-TW" sz="2400" dirty="0" smtClean="0"/>
              <a:t>&lt;N(# </a:t>
            </a:r>
            <a:r>
              <a:rPr lang="en-US" altLang="zh-TW" sz="2400" dirty="0"/>
              <a:t>of </a:t>
            </a:r>
            <a:r>
              <a:rPr lang="en-US" altLang="zh-TW" sz="2400" dirty="0" smtClean="0"/>
              <a:t>field)&gt; </a:t>
            </a:r>
            <a:r>
              <a:rPr lang="en-US" altLang="zh-TW" sz="2400" dirty="0"/>
              <a:t>&lt;</a:t>
            </a:r>
            <a:r>
              <a:rPr lang="en-US" altLang="zh-TW" sz="2400" dirty="0" smtClean="0"/>
              <a:t>field1name</a:t>
            </a:r>
            <a:r>
              <a:rPr lang="en-US" altLang="zh-TW" sz="2400" dirty="0"/>
              <a:t>&gt; &lt;</a:t>
            </a:r>
            <a:r>
              <a:rPr lang="en-US" altLang="zh-TW" sz="2400" dirty="0" smtClean="0"/>
              <a:t>filed1type</a:t>
            </a:r>
            <a:r>
              <a:rPr lang="en-US" altLang="zh-TW" sz="2400" dirty="0"/>
              <a:t>&gt; </a:t>
            </a:r>
            <a:r>
              <a:rPr lang="en-US" altLang="zh-TW" sz="2400" dirty="0" smtClean="0"/>
              <a:t>… </a:t>
            </a:r>
            <a:r>
              <a:rPr lang="en-US" altLang="zh-TW" sz="2400" dirty="0"/>
              <a:t>&lt;</a:t>
            </a:r>
            <a:r>
              <a:rPr lang="en-US" altLang="zh-TW" sz="2400" dirty="0" err="1" smtClean="0"/>
              <a:t>fieldNname</a:t>
            </a:r>
            <a:r>
              <a:rPr lang="en-US" altLang="zh-TW" sz="2400" dirty="0"/>
              <a:t>&gt; &lt;</a:t>
            </a:r>
            <a:r>
              <a:rPr lang="en-US" altLang="zh-TW" sz="2400" dirty="0" err="1" smtClean="0"/>
              <a:t>fieldNtype</a:t>
            </a:r>
            <a:r>
              <a:rPr lang="en-US" altLang="zh-TW" sz="2400" dirty="0" smtClean="0"/>
              <a:t>&gt;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 smtClean="0"/>
              <a:t>創建名為</a:t>
            </a:r>
            <a:r>
              <a:rPr lang="en-US" altLang="zh-TW" sz="2000" dirty="0" err="1" smtClean="0"/>
              <a:t>TableName</a:t>
            </a:r>
            <a:r>
              <a:rPr lang="zh-TW" altLang="en-US" sz="2000" dirty="0" smtClean="0"/>
              <a:t>的表格，此表格有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個欄位，每個欄位名稱及資料型態依序為此指令後面所描述。</a:t>
            </a:r>
            <a:endParaRPr lang="en-US" altLang="zh-TW" sz="2000" dirty="0" smtClean="0"/>
          </a:p>
          <a:p>
            <a:pPr lvl="1" algn="just">
              <a:lnSpc>
                <a:spcPct val="100000"/>
              </a:lnSpc>
            </a:pPr>
            <a:r>
              <a:rPr lang="zh-TW" altLang="en-US" sz="2000" dirty="0" smtClean="0"/>
              <a:t>若</a:t>
            </a:r>
            <a:r>
              <a:rPr lang="en-US" altLang="zh-TW" sz="2000" dirty="0" smtClean="0"/>
              <a:t>N</a:t>
            </a:r>
            <a:r>
              <a:rPr lang="zh-TW" altLang="en-US" sz="2000" dirty="0" smtClean="0"/>
              <a:t>與後面的</a:t>
            </a:r>
            <a:r>
              <a:rPr lang="en-US" altLang="zh-TW" sz="2000" dirty="0" smtClean="0"/>
              <a:t>name</a:t>
            </a:r>
            <a:r>
              <a:rPr lang="zh-TW" altLang="en-US" sz="2000" dirty="0" smtClean="0"/>
              <a:t>與</a:t>
            </a:r>
            <a:r>
              <a:rPr lang="en-US" altLang="zh-TW" sz="2000" dirty="0" smtClean="0"/>
              <a:t>type</a:t>
            </a:r>
            <a:r>
              <a:rPr lang="zh-TW" altLang="en-US" sz="2000" dirty="0" smtClean="0"/>
              <a:t>組數不同時，請輸出</a:t>
            </a:r>
            <a:r>
              <a:rPr lang="en-US" altLang="zh-TW" sz="2000" dirty="0" smtClean="0"/>
              <a:t>”Incorrect </a:t>
            </a:r>
            <a:r>
              <a:rPr lang="en-US" altLang="zh-TW" sz="2000" dirty="0"/>
              <a:t>command</a:t>
            </a:r>
            <a:r>
              <a:rPr lang="en-US" altLang="zh-TW" sz="2000" dirty="0" smtClean="0"/>
              <a:t>”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/>
              <a:t>若創建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Table</a:t>
            </a:r>
            <a:r>
              <a:rPr lang="zh-TW" altLang="en-US" sz="2000" dirty="0" smtClean="0"/>
              <a:t>名稱與之前所成功創立的</a:t>
            </a:r>
            <a:r>
              <a:rPr lang="en-US" altLang="zh-TW" sz="2000" dirty="0" smtClean="0"/>
              <a:t>table</a:t>
            </a:r>
            <a:r>
              <a:rPr lang="zh-TW" altLang="en-US" sz="2000" dirty="0" smtClean="0"/>
              <a:t>名稱一樣時，請輸出</a:t>
            </a:r>
            <a:r>
              <a:rPr lang="en-US" altLang="zh-TW" sz="2000" dirty="0" smtClean="0"/>
              <a:t>”Table </a:t>
            </a:r>
            <a:r>
              <a:rPr lang="en-US" altLang="zh-TW" sz="2000" dirty="0"/>
              <a:t>name duplicated</a:t>
            </a:r>
            <a:r>
              <a:rPr lang="en-US" altLang="zh-TW" sz="2000" dirty="0" smtClean="0"/>
              <a:t>”</a:t>
            </a:r>
          </a:p>
          <a:p>
            <a:pPr lvl="1" algn="just">
              <a:lnSpc>
                <a:spcPct val="100000"/>
              </a:lnSpc>
            </a:pPr>
            <a:r>
              <a:rPr lang="en-US" altLang="zh-TW" sz="2000" dirty="0"/>
              <a:t>f</a:t>
            </a:r>
            <a:r>
              <a:rPr lang="en-US" altLang="zh-TW" sz="2000" dirty="0" smtClean="0"/>
              <a:t>ield type</a:t>
            </a:r>
            <a:r>
              <a:rPr lang="zh-TW" altLang="en-US" sz="2000" dirty="0" smtClean="0"/>
              <a:t>只能是</a:t>
            </a:r>
            <a:r>
              <a:rPr lang="en-US" altLang="zh-TW" sz="2000" dirty="0" smtClean="0"/>
              <a:t>INTEGER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FLOATING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STRING</a:t>
            </a:r>
            <a:r>
              <a:rPr lang="zh-TW" altLang="en-US" sz="2000" dirty="0" smtClean="0"/>
              <a:t>，若非上述型態，則請輸出</a:t>
            </a:r>
            <a:r>
              <a:rPr lang="en-US" altLang="zh-TW" sz="2000" dirty="0" smtClean="0"/>
              <a:t>”Field </a:t>
            </a:r>
            <a:r>
              <a:rPr lang="en-US" altLang="zh-TW" sz="2000" dirty="0"/>
              <a:t>type incorrect</a:t>
            </a:r>
            <a:r>
              <a:rPr lang="en-US" altLang="zh-TW" sz="2000" dirty="0" smtClean="0"/>
              <a:t>”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 smtClean="0"/>
              <a:t>若在同一個表格中輸入重複的</a:t>
            </a:r>
            <a:r>
              <a:rPr lang="en-US" altLang="zh-TW" sz="2000" dirty="0" smtClean="0"/>
              <a:t>field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name</a:t>
            </a:r>
            <a:r>
              <a:rPr lang="zh-TW" altLang="en-US" sz="2000" dirty="0" smtClean="0"/>
              <a:t>時，請輸出</a:t>
            </a:r>
            <a:r>
              <a:rPr lang="en-US" altLang="zh-TW" sz="2000" dirty="0" smtClean="0"/>
              <a:t>”Field </a:t>
            </a:r>
            <a:r>
              <a:rPr lang="en-US" altLang="zh-TW" sz="2000" dirty="0"/>
              <a:t>name duplicated</a:t>
            </a:r>
            <a:r>
              <a:rPr lang="en-US" altLang="zh-TW" sz="2000" dirty="0" smtClean="0"/>
              <a:t>”</a:t>
            </a:r>
          </a:p>
          <a:p>
            <a:pPr algn="just">
              <a:lnSpc>
                <a:spcPct val="100000"/>
              </a:lnSpc>
            </a:pPr>
            <a:r>
              <a:rPr lang="en-US" altLang="zh-TW" sz="2400" dirty="0" err="1" smtClean="0"/>
              <a:t>showTableList</a:t>
            </a:r>
            <a:endParaRPr lang="en-US" altLang="zh-TW" sz="2400" dirty="0" smtClean="0"/>
          </a:p>
          <a:p>
            <a:pPr lvl="1" algn="just">
              <a:lnSpc>
                <a:spcPct val="100000"/>
              </a:lnSpc>
            </a:pPr>
            <a:r>
              <a:rPr lang="zh-TW" altLang="en-US" sz="2000" dirty="0"/>
              <a:t>請</a:t>
            </a:r>
            <a:r>
              <a:rPr lang="zh-TW" altLang="en-US" sz="2000" dirty="0" smtClean="0"/>
              <a:t>依照建表的順序，依序列出每一個表格的名稱以及其擁有之欄位名稱與屬性</a:t>
            </a:r>
            <a:endParaRPr lang="en-US" altLang="zh-TW" sz="2000" dirty="0" smtClean="0"/>
          </a:p>
          <a:p>
            <a:pPr lvl="1" algn="just">
              <a:lnSpc>
                <a:spcPct val="100000"/>
              </a:lnSpc>
            </a:pPr>
            <a:r>
              <a:rPr lang="en-US" altLang="zh-TW" sz="2000" dirty="0" err="1" smtClean="0"/>
              <a:t>TableName</a:t>
            </a:r>
            <a:r>
              <a:rPr lang="en-US" altLang="zh-TW" sz="2000" dirty="0" smtClean="0"/>
              <a:t> [(field1Name, field1type)</a:t>
            </a:r>
            <a:r>
              <a:rPr lang="en-US" altLang="zh-TW" sz="2000" dirty="0"/>
              <a:t> (</a:t>
            </a:r>
            <a:r>
              <a:rPr lang="en-US" altLang="zh-TW" sz="2000" dirty="0" smtClean="0"/>
              <a:t>field2Name, field2type)…</a:t>
            </a:r>
            <a:r>
              <a:rPr lang="en-US" altLang="zh-TW" sz="2000" dirty="0"/>
              <a:t>(</a:t>
            </a:r>
            <a:r>
              <a:rPr lang="en-US" altLang="zh-TW" sz="2000" dirty="0" err="1" smtClean="0"/>
              <a:t>fieldNName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fieldNtype</a:t>
            </a:r>
            <a:r>
              <a:rPr lang="en-US" altLang="zh-TW" sz="2000" dirty="0" smtClean="0"/>
              <a:t>)]</a:t>
            </a:r>
          </a:p>
          <a:p>
            <a:pPr lvl="2" algn="just">
              <a:lnSpc>
                <a:spcPct val="100000"/>
              </a:lnSpc>
            </a:pPr>
            <a:r>
              <a:rPr lang="zh-TW" altLang="en-US" sz="1600" dirty="0"/>
              <a:t>請</a:t>
            </a:r>
            <a:r>
              <a:rPr lang="zh-TW" altLang="en-US" sz="1600" dirty="0" smtClean="0"/>
              <a:t>注意</a:t>
            </a:r>
            <a:r>
              <a:rPr lang="en-US" altLang="zh-TW" sz="1600" dirty="0" err="1" smtClean="0"/>
              <a:t>TableName</a:t>
            </a:r>
            <a:r>
              <a:rPr lang="zh-TW" altLang="en-US" sz="1600" dirty="0" smtClean="0"/>
              <a:t>後面接一個空格，此外每個小括號裡面，逗點後面有接一空格。</a:t>
            </a:r>
            <a:endParaRPr lang="en-US" altLang="zh-TW" sz="1600" dirty="0"/>
          </a:p>
          <a:p>
            <a:pPr algn="just">
              <a:lnSpc>
                <a:spcPct val="100000"/>
              </a:lnSpc>
            </a:pPr>
            <a:r>
              <a:rPr lang="en-US" altLang="zh-TW" sz="2400" dirty="0"/>
              <a:t>i</a:t>
            </a:r>
            <a:r>
              <a:rPr lang="en-US" altLang="zh-TW" sz="2400" dirty="0" smtClean="0"/>
              <a:t>nsert into </a:t>
            </a:r>
            <a:r>
              <a:rPr lang="en-US" altLang="zh-TW" sz="2400" dirty="0"/>
              <a:t>&lt;</a:t>
            </a:r>
            <a:r>
              <a:rPr lang="en-US" altLang="zh-TW" sz="2400" dirty="0" err="1"/>
              <a:t>TableName</a:t>
            </a:r>
            <a:r>
              <a:rPr lang="en-US" altLang="zh-TW" sz="2400" dirty="0"/>
              <a:t>&gt; </a:t>
            </a:r>
            <a:r>
              <a:rPr lang="en-US" altLang="zh-TW" sz="2400" dirty="0" smtClean="0"/>
              <a:t>&lt;value1&gt; </a:t>
            </a:r>
            <a:r>
              <a:rPr lang="en-US" altLang="zh-TW" sz="2400" dirty="0"/>
              <a:t>&lt;</a:t>
            </a:r>
            <a:r>
              <a:rPr lang="en-US" altLang="zh-TW" sz="2400" dirty="0" smtClean="0"/>
              <a:t>value2&gt; … </a:t>
            </a:r>
            <a:r>
              <a:rPr lang="en-US" altLang="zh-TW" sz="2400" dirty="0"/>
              <a:t>&lt;</a:t>
            </a:r>
            <a:r>
              <a:rPr lang="en-US" altLang="zh-TW" sz="2400" dirty="0" err="1" smtClean="0"/>
              <a:t>valueN</a:t>
            </a:r>
            <a:r>
              <a:rPr lang="en-US" altLang="zh-TW" sz="2400" dirty="0" smtClean="0"/>
              <a:t>&gt;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 smtClean="0"/>
              <a:t>在</a:t>
            </a:r>
            <a:r>
              <a:rPr lang="en-US" altLang="zh-TW" sz="2000" dirty="0" err="1" smtClean="0"/>
              <a:t>TablleName</a:t>
            </a:r>
            <a:r>
              <a:rPr lang="zh-TW" altLang="en-US" sz="2000" dirty="0" smtClean="0"/>
              <a:t>的表格依序插入指定資料</a:t>
            </a:r>
            <a:endParaRPr lang="en-US" altLang="zh-TW" sz="2000" dirty="0" smtClean="0"/>
          </a:p>
          <a:p>
            <a:pPr lvl="1" algn="just">
              <a:lnSpc>
                <a:spcPct val="100000"/>
              </a:lnSpc>
            </a:pPr>
            <a:r>
              <a:rPr lang="zh-TW" altLang="en-US" sz="2000" dirty="0" smtClean="0"/>
              <a:t>若指定表格名稱不存在，則輸出</a:t>
            </a:r>
            <a:r>
              <a:rPr lang="en-US" altLang="zh-TW" sz="2000" dirty="0" smtClean="0"/>
              <a:t>”Table </a:t>
            </a:r>
            <a:r>
              <a:rPr lang="en-US" altLang="zh-TW" sz="2000" dirty="0"/>
              <a:t>does not exist</a:t>
            </a:r>
            <a:r>
              <a:rPr lang="en-US" altLang="zh-TW" sz="2000" dirty="0" smtClean="0"/>
              <a:t>”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 smtClean="0"/>
              <a:t>若輸入的資料數目與原先表格欄位數目不一致時，請輸出</a:t>
            </a:r>
            <a:r>
              <a:rPr lang="en-US" altLang="zh-TW" sz="2000" dirty="0" smtClean="0"/>
              <a:t>”Number </a:t>
            </a:r>
            <a:r>
              <a:rPr lang="en-US" altLang="zh-TW" sz="2000" dirty="0"/>
              <a:t>of fields is not consistent”</a:t>
            </a:r>
          </a:p>
        </p:txBody>
      </p:sp>
    </p:spTree>
    <p:extLst>
      <p:ext uri="{BB962C8B-B14F-4D97-AF65-F5344CB8AC3E}">
        <p14:creationId xmlns:p14="http://schemas.microsoft.com/office/powerpoint/2010/main" val="19719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860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指令說明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801" y="1012823"/>
            <a:ext cx="11947938" cy="584517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TW" sz="2400" dirty="0" err="1" smtClean="0"/>
              <a:t>showTableContent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TableName</a:t>
            </a:r>
            <a:r>
              <a:rPr lang="en-US" altLang="zh-TW" sz="2400" dirty="0" smtClean="0"/>
              <a:t>&gt;</a:t>
            </a:r>
          </a:p>
          <a:p>
            <a:pPr lvl="1" algn="just">
              <a:lnSpc>
                <a:spcPct val="100000"/>
              </a:lnSpc>
            </a:pPr>
            <a:r>
              <a:rPr lang="zh-TW" altLang="en-US" sz="2000" dirty="0" smtClean="0"/>
              <a:t>列出</a:t>
            </a:r>
            <a:r>
              <a:rPr lang="en-US" altLang="zh-TW" sz="2000" dirty="0" err="1" smtClean="0"/>
              <a:t>TableName</a:t>
            </a:r>
            <a:r>
              <a:rPr lang="zh-TW" altLang="en-US" sz="2000" dirty="0" smtClean="0"/>
              <a:t>表格所含的欄位及資料，資料請依照輸入的順序依序列出即可。</a:t>
            </a:r>
            <a:endParaRPr lang="en-US" altLang="zh-TW" sz="2000" dirty="0" smtClean="0"/>
          </a:p>
          <a:p>
            <a:pPr lvl="1" algn="just">
              <a:lnSpc>
                <a:spcPct val="100000"/>
              </a:lnSpc>
            </a:pPr>
            <a:r>
              <a:rPr lang="zh-TW" altLang="en-US" sz="2000" dirty="0" smtClean="0"/>
              <a:t>若指定的表格不存在時，請輸出</a:t>
            </a:r>
            <a:r>
              <a:rPr lang="en-US" altLang="zh-TW" sz="2000" dirty="0" smtClean="0"/>
              <a:t>”Table </a:t>
            </a:r>
            <a:r>
              <a:rPr lang="en-US" altLang="zh-TW" sz="2000" dirty="0"/>
              <a:t>does not exist”</a:t>
            </a:r>
            <a:endParaRPr lang="en-US" altLang="zh-TW" sz="2000" dirty="0" smtClean="0"/>
          </a:p>
          <a:p>
            <a:pPr lvl="1" algn="just">
              <a:lnSpc>
                <a:spcPct val="100000"/>
              </a:lnSpc>
            </a:pPr>
            <a:r>
              <a:rPr lang="zh-TW" altLang="en-US" sz="2000" dirty="0" smtClean="0"/>
              <a:t>輸出浮點數時，請印到小數點後第一個數字即可。</a:t>
            </a:r>
            <a:endParaRPr lang="en-US" altLang="zh-TW" sz="2000" dirty="0" smtClean="0"/>
          </a:p>
          <a:p>
            <a:pPr algn="just">
              <a:lnSpc>
                <a:spcPct val="100000"/>
              </a:lnSpc>
            </a:pPr>
            <a:r>
              <a:rPr lang="zh-TW" altLang="en-US" sz="2400" dirty="0" smtClean="0"/>
              <a:t>注意事項</a:t>
            </a:r>
            <a:endParaRPr lang="en-US" altLang="zh-TW" sz="2400" dirty="0" smtClean="0"/>
          </a:p>
          <a:p>
            <a:pPr lvl="1" algn="just">
              <a:lnSpc>
                <a:spcPct val="100000"/>
              </a:lnSpc>
            </a:pPr>
            <a:r>
              <a:rPr lang="zh-TW" altLang="en-US" sz="2000" dirty="0" smtClean="0"/>
              <a:t>最多只需要存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個不同表格</a:t>
            </a:r>
            <a:endParaRPr lang="en-US" altLang="zh-TW" sz="2000" dirty="0" smtClean="0"/>
          </a:p>
          <a:p>
            <a:pPr lvl="1" algn="just">
              <a:lnSpc>
                <a:spcPct val="100000"/>
              </a:lnSpc>
            </a:pPr>
            <a:r>
              <a:rPr lang="zh-TW" altLang="en-US" sz="2000" dirty="0"/>
              <a:t>每一個</a:t>
            </a:r>
            <a:r>
              <a:rPr lang="zh-TW" altLang="en-US" sz="2000" dirty="0" smtClean="0"/>
              <a:t>表格最多有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個欄位</a:t>
            </a:r>
            <a:endParaRPr lang="en-US" altLang="zh-TW" sz="2000" dirty="0" smtClean="0"/>
          </a:p>
          <a:p>
            <a:pPr lvl="1" algn="just">
              <a:lnSpc>
                <a:spcPct val="100000"/>
              </a:lnSpc>
            </a:pPr>
            <a:r>
              <a:rPr lang="zh-TW" altLang="en-US" sz="2000" dirty="0"/>
              <a:t>每</a:t>
            </a:r>
            <a:r>
              <a:rPr lang="zh-TW" altLang="en-US" sz="2000" dirty="0" smtClean="0"/>
              <a:t>一個表格最多有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筆資料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293903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225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範例說明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800" y="785518"/>
            <a:ext cx="10515600" cy="534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/>
              <a:t>輸入資料</a:t>
            </a:r>
            <a:r>
              <a:rPr lang="en-US" altLang="zh-TW" sz="1800" dirty="0"/>
              <a:t>:					</a:t>
            </a:r>
            <a:r>
              <a:rPr lang="zh-TW" altLang="en-US" sz="1800" dirty="0"/>
              <a:t>　　        輸出資料</a:t>
            </a:r>
            <a:r>
              <a:rPr lang="en-US" altLang="zh-TW" sz="1800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		 			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3300579-4C2D-4961-0A92-62DEED0C1330}"/>
              </a:ext>
            </a:extLst>
          </p:cNvPr>
          <p:cNvSpPr txBox="1"/>
          <p:nvPr/>
        </p:nvSpPr>
        <p:spPr>
          <a:xfrm>
            <a:off x="177800" y="1056092"/>
            <a:ext cx="595547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createTable person 4 id INTEGER name STRING weight FLOATING birthday DATE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createTable person 4 id INTEGER name STRING weight FLOATING weight STRING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createTable person 3 id INTEGER name STRING weight FLOATING birthday STRING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createTable person 4 id INTEGER name STRING weight FLOATING birthday STRING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createTable person 4 id INTEGER name STRING weight FLOATING birthday STRING</a:t>
            </a:r>
          </a:p>
          <a:p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showTableList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insert into Person 1 ABC 77.8 2000/01/09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insert into person 1 ABC 77.8 2000/01/09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insert into person 2 DEF 67.3 2001/02/19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insert into person 3 GH 66.6 2001/06/10</a:t>
            </a:r>
          </a:p>
          <a:p>
            <a:r>
              <a:rPr lang="en-US" altLang="zh-TW" sz="1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showTableContent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person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exit</a:t>
            </a:r>
          </a:p>
          <a:p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12D632-CAB5-272F-F2A9-D367C4C1F802}"/>
              </a:ext>
            </a:extLst>
          </p:cNvPr>
          <p:cNvSpPr txBox="1"/>
          <p:nvPr/>
        </p:nvSpPr>
        <p:spPr>
          <a:xfrm>
            <a:off x="6413428" y="1588168"/>
            <a:ext cx="2872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600" dirty="0"/>
          </a:p>
          <a:p>
            <a:endParaRPr lang="en-US" altLang="zh-TW" sz="1600" dirty="0">
              <a:solidFill>
                <a:srgbClr val="FF0000"/>
              </a:solidFill>
            </a:endParaRP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77FCAF-B1CA-2DF0-80E5-E7CF6675FBCC}"/>
              </a:ext>
            </a:extLst>
          </p:cNvPr>
          <p:cNvSpPr txBox="1"/>
          <p:nvPr/>
        </p:nvSpPr>
        <p:spPr>
          <a:xfrm>
            <a:off x="6413428" y="1065765"/>
            <a:ext cx="57246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Field type incorrect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Field name duplicated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Incorrect command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Table name duplicated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person [(id, INTEGER)(name, STRING)(weight, FLOATING)(birthday, STRING)]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Table does not exist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id	name	weight	birthday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1	ABC	77.8	2000/01/09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	DEF	67.3	2001/02/19	</a:t>
            </a:r>
          </a:p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3	GH	66.6	2001/06/10	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0B25465-19C6-4473-C548-A57D24DB0FE9}"/>
              </a:ext>
            </a:extLst>
          </p:cNvPr>
          <p:cNvCxnSpPr>
            <a:cxnSpLocks/>
          </p:cNvCxnSpPr>
          <p:nvPr/>
        </p:nvCxnSpPr>
        <p:spPr>
          <a:xfrm>
            <a:off x="5847929" y="1220788"/>
            <a:ext cx="63238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0D49DAF-D68A-9E65-365C-F3C2A576AF1E}"/>
              </a:ext>
            </a:extLst>
          </p:cNvPr>
          <p:cNvCxnSpPr>
            <a:cxnSpLocks/>
          </p:cNvCxnSpPr>
          <p:nvPr/>
        </p:nvCxnSpPr>
        <p:spPr>
          <a:xfrm flipV="1">
            <a:off x="1289050" y="1962904"/>
            <a:ext cx="5234953" cy="1430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BA5FABC-47AE-19A7-A757-23582F5927C7}"/>
              </a:ext>
            </a:extLst>
          </p:cNvPr>
          <p:cNvSpPr/>
          <p:nvPr/>
        </p:nvSpPr>
        <p:spPr>
          <a:xfrm>
            <a:off x="5447743" y="1106953"/>
            <a:ext cx="400186" cy="189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A5FABC-47AE-19A7-A757-23582F5927C7}"/>
              </a:ext>
            </a:extLst>
          </p:cNvPr>
          <p:cNvSpPr/>
          <p:nvPr/>
        </p:nvSpPr>
        <p:spPr>
          <a:xfrm>
            <a:off x="3604363" y="1275255"/>
            <a:ext cx="474655" cy="1877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BA5FABC-47AE-19A7-A757-23582F5927C7}"/>
              </a:ext>
            </a:extLst>
          </p:cNvPr>
          <p:cNvSpPr/>
          <p:nvPr/>
        </p:nvSpPr>
        <p:spPr>
          <a:xfrm>
            <a:off x="4838144" y="1284535"/>
            <a:ext cx="474655" cy="1877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0B25465-19C6-4473-C548-A57D24DB0FE9}"/>
              </a:ext>
            </a:extLst>
          </p:cNvPr>
          <p:cNvCxnSpPr>
            <a:cxnSpLocks/>
          </p:cNvCxnSpPr>
          <p:nvPr/>
        </p:nvCxnSpPr>
        <p:spPr>
          <a:xfrm>
            <a:off x="5865161" y="1373188"/>
            <a:ext cx="63238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7BA5FABC-47AE-19A7-A757-23582F5927C7}"/>
              </a:ext>
            </a:extLst>
          </p:cNvPr>
          <p:cNvSpPr/>
          <p:nvPr/>
        </p:nvSpPr>
        <p:spPr>
          <a:xfrm>
            <a:off x="1697379" y="1459459"/>
            <a:ext cx="155275" cy="2182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BA5FABC-47AE-19A7-A757-23582F5927C7}"/>
              </a:ext>
            </a:extLst>
          </p:cNvPr>
          <p:cNvSpPr/>
          <p:nvPr/>
        </p:nvSpPr>
        <p:spPr>
          <a:xfrm>
            <a:off x="1870827" y="1465773"/>
            <a:ext cx="4140359" cy="190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0B25465-19C6-4473-C548-A57D24DB0FE9}"/>
              </a:ext>
            </a:extLst>
          </p:cNvPr>
          <p:cNvCxnSpPr>
            <a:cxnSpLocks/>
          </p:cNvCxnSpPr>
          <p:nvPr/>
        </p:nvCxnSpPr>
        <p:spPr>
          <a:xfrm>
            <a:off x="6009610" y="1541490"/>
            <a:ext cx="470703" cy="466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BA5FABC-47AE-19A7-A757-23582F5927C7}"/>
              </a:ext>
            </a:extLst>
          </p:cNvPr>
          <p:cNvSpPr/>
          <p:nvPr/>
        </p:nvSpPr>
        <p:spPr>
          <a:xfrm>
            <a:off x="1172440" y="1841476"/>
            <a:ext cx="524939" cy="194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0B25465-19C6-4473-C548-A57D24DB0FE9}"/>
              </a:ext>
            </a:extLst>
          </p:cNvPr>
          <p:cNvCxnSpPr>
            <a:cxnSpLocks/>
          </p:cNvCxnSpPr>
          <p:nvPr/>
        </p:nvCxnSpPr>
        <p:spPr>
          <a:xfrm flipV="1">
            <a:off x="6009610" y="1741507"/>
            <a:ext cx="470703" cy="1540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7BA5FABC-47AE-19A7-A757-23582F5927C7}"/>
              </a:ext>
            </a:extLst>
          </p:cNvPr>
          <p:cNvSpPr/>
          <p:nvPr/>
        </p:nvSpPr>
        <p:spPr>
          <a:xfrm>
            <a:off x="1168240" y="2183474"/>
            <a:ext cx="524939" cy="194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0D49DAF-D68A-9E65-365C-F3C2A576AF1E}"/>
              </a:ext>
            </a:extLst>
          </p:cNvPr>
          <p:cNvCxnSpPr>
            <a:cxnSpLocks/>
          </p:cNvCxnSpPr>
          <p:nvPr/>
        </p:nvCxnSpPr>
        <p:spPr>
          <a:xfrm flipV="1">
            <a:off x="3303729" y="2152624"/>
            <a:ext cx="3220274" cy="1408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0D49DAF-D68A-9E65-365C-F3C2A576AF1E}"/>
              </a:ext>
            </a:extLst>
          </p:cNvPr>
          <p:cNvCxnSpPr>
            <a:cxnSpLocks/>
          </p:cNvCxnSpPr>
          <p:nvPr/>
        </p:nvCxnSpPr>
        <p:spPr>
          <a:xfrm flipV="1">
            <a:off x="2105012" y="2663287"/>
            <a:ext cx="4076341" cy="3955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84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665</Words>
  <Application>Microsoft Office PowerPoint</Application>
  <PresentationFormat>寬螢幕</PresentationFormat>
  <Paragraphs>83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Office 佈景主題</vt:lpstr>
      <vt:lpstr>作業說明</vt:lpstr>
      <vt:lpstr>指令說明</vt:lpstr>
      <vt:lpstr>指令說明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作業25</dc:title>
  <dc:creator>巫宇紋</dc:creator>
  <cp:lastModifiedBy>user</cp:lastModifiedBy>
  <cp:revision>71</cp:revision>
  <dcterms:created xsi:type="dcterms:W3CDTF">2021-08-07T12:11:38Z</dcterms:created>
  <dcterms:modified xsi:type="dcterms:W3CDTF">2022-05-24T08:47:32Z</dcterms:modified>
</cp:coreProperties>
</file>