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42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70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82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18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29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52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50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82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2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51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48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45363-C531-4B34-BA76-E6383676FA4F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39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800" y="-104775"/>
            <a:ext cx="2286000" cy="1325563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作業</a:t>
            </a:r>
            <a:r>
              <a:rPr lang="zh-TW" altLang="en-US" sz="3200" dirty="0" smtClean="0"/>
              <a:t>說明</a:t>
            </a:r>
            <a:r>
              <a:rPr lang="en-US" altLang="zh-TW" sz="3200" dirty="0" smtClean="0"/>
              <a:t>&amp;</a:t>
            </a:r>
            <a:r>
              <a:rPr lang="zh-TW" altLang="en-US" sz="3200" dirty="0" smtClean="0"/>
              <a:t>指令說明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7699" y="1012822"/>
            <a:ext cx="11000961" cy="584517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</a:pPr>
            <a:r>
              <a:rPr lang="zh-TW" altLang="en-US" sz="2400" dirty="0" smtClean="0"/>
              <a:t>承接上一題</a:t>
            </a:r>
            <a:r>
              <a:rPr lang="zh-TW" altLang="en-US" sz="2400" smtClean="0"/>
              <a:t>，請再提供</a:t>
            </a:r>
            <a:r>
              <a:rPr lang="zh-TW" altLang="en-US" sz="2400" dirty="0" smtClean="0"/>
              <a:t>一些指令讓程式更完整。</a:t>
            </a:r>
            <a:endParaRPr lang="en-US" altLang="zh-TW" sz="2400" dirty="0" smtClean="0"/>
          </a:p>
          <a:p>
            <a:pPr algn="just">
              <a:lnSpc>
                <a:spcPct val="100000"/>
              </a:lnSpc>
            </a:pPr>
            <a:r>
              <a:rPr lang="en-US" altLang="zh-TW" sz="2400" dirty="0"/>
              <a:t>delete from &lt;</a:t>
            </a:r>
            <a:r>
              <a:rPr lang="en-US" altLang="zh-TW" sz="2400" dirty="0" err="1"/>
              <a:t>TableName</a:t>
            </a:r>
            <a:r>
              <a:rPr lang="en-US" altLang="zh-TW" sz="2400" dirty="0"/>
              <a:t>&gt;</a:t>
            </a:r>
          </a:p>
          <a:p>
            <a:pPr lvl="1" algn="just">
              <a:lnSpc>
                <a:spcPct val="100000"/>
              </a:lnSpc>
            </a:pPr>
            <a:r>
              <a:rPr lang="zh-TW" altLang="en-US" sz="2000" dirty="0"/>
              <a:t>將名為</a:t>
            </a:r>
            <a:r>
              <a:rPr lang="en-US" altLang="zh-TW" sz="2000" dirty="0" err="1"/>
              <a:t>TableName</a:t>
            </a:r>
            <a:r>
              <a:rPr lang="zh-TW" altLang="en-US" sz="2000" dirty="0"/>
              <a:t>資料表中的資料全部刪除。</a:t>
            </a:r>
            <a:endParaRPr lang="en-US" altLang="zh-TW" sz="2000" dirty="0"/>
          </a:p>
          <a:p>
            <a:pPr lvl="1" algn="just">
              <a:lnSpc>
                <a:spcPct val="100000"/>
              </a:lnSpc>
            </a:pPr>
            <a:r>
              <a:rPr lang="zh-TW" altLang="en-US" sz="2000" dirty="0"/>
              <a:t>若格式不對則輸出</a:t>
            </a:r>
            <a:r>
              <a:rPr lang="en-US" altLang="zh-TW" sz="2000" dirty="0"/>
              <a:t>”Incorrect command”</a:t>
            </a:r>
          </a:p>
          <a:p>
            <a:pPr lvl="1" algn="just">
              <a:lnSpc>
                <a:spcPct val="100000"/>
              </a:lnSpc>
            </a:pPr>
            <a:r>
              <a:rPr lang="zh-TW" altLang="en-US" sz="2000" dirty="0"/>
              <a:t>若</a:t>
            </a:r>
            <a:r>
              <a:rPr lang="en-US" altLang="zh-TW" sz="2000" dirty="0" err="1"/>
              <a:t>TableName</a:t>
            </a:r>
            <a:r>
              <a:rPr lang="zh-TW" altLang="en-US" sz="2000" dirty="0"/>
              <a:t>表格不存在，則輸出</a:t>
            </a:r>
            <a:r>
              <a:rPr lang="en-US" altLang="zh-TW" sz="2000" dirty="0"/>
              <a:t>”Table does not exist”</a:t>
            </a:r>
          </a:p>
          <a:p>
            <a:pPr algn="just">
              <a:lnSpc>
                <a:spcPct val="100000"/>
              </a:lnSpc>
            </a:pPr>
            <a:r>
              <a:rPr lang="en-US" altLang="zh-TW" sz="2400" dirty="0"/>
              <a:t>delete from &lt;</a:t>
            </a:r>
            <a:r>
              <a:rPr lang="en-US" altLang="zh-TW" sz="2400" dirty="0" err="1"/>
              <a:t>TableName</a:t>
            </a:r>
            <a:r>
              <a:rPr lang="en-US" altLang="zh-TW" sz="2400" dirty="0"/>
              <a:t>&gt; where &lt;</a:t>
            </a:r>
            <a:r>
              <a:rPr lang="en-US" altLang="zh-TW" sz="2400" dirty="0" err="1"/>
              <a:t>column_name</a:t>
            </a:r>
            <a:r>
              <a:rPr lang="en-US" altLang="zh-TW" sz="2400" dirty="0"/>
              <a:t>&gt; &lt;operation&gt; &lt;value&gt;</a:t>
            </a:r>
          </a:p>
          <a:p>
            <a:pPr lvl="1" algn="just">
              <a:lnSpc>
                <a:spcPct val="100000"/>
              </a:lnSpc>
            </a:pPr>
            <a:r>
              <a:rPr lang="en-US" altLang="zh-TW" sz="2000" dirty="0"/>
              <a:t>operation</a:t>
            </a:r>
            <a:r>
              <a:rPr lang="zh-TW" altLang="en-US" sz="2000" dirty="0"/>
              <a:t>可為 </a:t>
            </a:r>
            <a:r>
              <a:rPr lang="en-US" altLang="zh-TW" sz="2000" dirty="0"/>
              <a:t>“=”</a:t>
            </a:r>
            <a:r>
              <a:rPr lang="zh-TW" altLang="en-US" sz="2000" dirty="0"/>
              <a:t>、</a:t>
            </a:r>
            <a:r>
              <a:rPr lang="en-US" altLang="zh-TW" sz="2000" dirty="0"/>
              <a:t> “&lt;”</a:t>
            </a:r>
            <a:r>
              <a:rPr lang="zh-TW" altLang="en-US" sz="2000" dirty="0"/>
              <a:t>、</a:t>
            </a:r>
            <a:r>
              <a:rPr lang="en-US" altLang="zh-TW" sz="2000" dirty="0"/>
              <a:t> “&lt;=”</a:t>
            </a:r>
            <a:r>
              <a:rPr lang="zh-TW" altLang="en-US" sz="2000" dirty="0"/>
              <a:t>、</a:t>
            </a:r>
            <a:r>
              <a:rPr lang="en-US" altLang="zh-TW" sz="2000" dirty="0"/>
              <a:t> “&gt;”</a:t>
            </a:r>
            <a:r>
              <a:rPr lang="zh-TW" altLang="en-US" sz="2000" dirty="0"/>
              <a:t>、</a:t>
            </a:r>
            <a:r>
              <a:rPr lang="en-US" altLang="zh-TW" sz="2000" dirty="0"/>
              <a:t> “&gt;=”</a:t>
            </a:r>
          </a:p>
          <a:p>
            <a:pPr lvl="1" algn="just">
              <a:lnSpc>
                <a:spcPct val="100000"/>
              </a:lnSpc>
            </a:pPr>
            <a:r>
              <a:rPr lang="zh-TW" altLang="en-US" sz="2000" dirty="0"/>
              <a:t>若指定的</a:t>
            </a:r>
            <a:r>
              <a:rPr lang="en-US" altLang="zh-TW" sz="2000" dirty="0"/>
              <a:t>column</a:t>
            </a:r>
            <a:r>
              <a:rPr lang="zh-TW" altLang="en-US" sz="2000" dirty="0"/>
              <a:t>屬性為</a:t>
            </a:r>
            <a:r>
              <a:rPr lang="en-US" altLang="zh-TW" sz="2000" dirty="0"/>
              <a:t>STRING</a:t>
            </a:r>
            <a:r>
              <a:rPr lang="zh-TW" altLang="en-US" sz="2000" dirty="0"/>
              <a:t>，當比較兩個字串時，我們會由左至右依序比較兩個字串中的字母，當比較到不一樣的字母時，則擁有在</a:t>
            </a:r>
            <a:r>
              <a:rPr lang="en-US" altLang="zh-TW" sz="2000" dirty="0"/>
              <a:t>ASCII table</a:t>
            </a:r>
            <a:r>
              <a:rPr lang="zh-TW" altLang="en-US" sz="2000" dirty="0"/>
              <a:t>中越早出現的字母，則代表該字串越小</a:t>
            </a:r>
            <a:endParaRPr lang="en-US" altLang="zh-TW" sz="2000" dirty="0"/>
          </a:p>
          <a:p>
            <a:pPr lvl="1" algn="just">
              <a:lnSpc>
                <a:spcPct val="100000"/>
              </a:lnSpc>
            </a:pPr>
            <a:r>
              <a:rPr lang="zh-TW" altLang="en-US" sz="2000" dirty="0"/>
              <a:t>將滿足</a:t>
            </a:r>
            <a:r>
              <a:rPr lang="en-US" altLang="zh-TW" sz="2000" dirty="0"/>
              <a:t>&lt;</a:t>
            </a:r>
            <a:r>
              <a:rPr lang="en-US" altLang="zh-TW" sz="2000" dirty="0" err="1"/>
              <a:t>column_name</a:t>
            </a:r>
            <a:r>
              <a:rPr lang="en-US" altLang="zh-TW" sz="2000" dirty="0"/>
              <a:t>&gt; &lt;operation&gt; &lt;value&gt;</a:t>
            </a:r>
            <a:r>
              <a:rPr lang="zh-TW" altLang="en-US" sz="2000" dirty="0"/>
              <a:t>的資料從</a:t>
            </a:r>
            <a:r>
              <a:rPr lang="en-US" altLang="zh-TW" sz="2000" dirty="0" err="1"/>
              <a:t>TableName</a:t>
            </a:r>
            <a:r>
              <a:rPr lang="zh-TW" altLang="en-US" sz="2000" dirty="0"/>
              <a:t>資料表中移除</a:t>
            </a:r>
            <a:endParaRPr lang="en-US" altLang="zh-TW" sz="2000" dirty="0"/>
          </a:p>
          <a:p>
            <a:pPr lvl="1" algn="just">
              <a:lnSpc>
                <a:spcPct val="100000"/>
              </a:lnSpc>
            </a:pPr>
            <a:r>
              <a:rPr lang="zh-TW" altLang="en-US" sz="2000" dirty="0"/>
              <a:t>若格式不對則輸出</a:t>
            </a:r>
            <a:r>
              <a:rPr lang="en-US" altLang="zh-TW" sz="2000" dirty="0"/>
              <a:t>”Incorrect command”</a:t>
            </a:r>
          </a:p>
          <a:p>
            <a:pPr lvl="1" algn="just">
              <a:lnSpc>
                <a:spcPct val="100000"/>
              </a:lnSpc>
            </a:pPr>
            <a:r>
              <a:rPr lang="zh-TW" altLang="en-US" sz="2000" dirty="0"/>
              <a:t>若</a:t>
            </a:r>
            <a:r>
              <a:rPr lang="en-US" altLang="zh-TW" sz="2000" dirty="0" err="1"/>
              <a:t>TableName</a:t>
            </a:r>
            <a:r>
              <a:rPr lang="zh-TW" altLang="en-US" sz="2000" dirty="0"/>
              <a:t>表格不存在，則輸出</a:t>
            </a:r>
            <a:r>
              <a:rPr lang="en-US" altLang="zh-TW" sz="2000" dirty="0"/>
              <a:t>”Table does not exist”</a:t>
            </a:r>
          </a:p>
          <a:p>
            <a:pPr lvl="1" algn="just">
              <a:lnSpc>
                <a:spcPct val="100000"/>
              </a:lnSpc>
            </a:pPr>
            <a:r>
              <a:rPr lang="zh-TW" altLang="en-US" sz="2000" dirty="0"/>
              <a:t>若欄位名稱</a:t>
            </a:r>
            <a:r>
              <a:rPr lang="en-US" altLang="zh-TW" sz="2000" dirty="0"/>
              <a:t>(&lt;</a:t>
            </a:r>
            <a:r>
              <a:rPr lang="en-US" altLang="zh-TW" sz="2000" dirty="0" err="1"/>
              <a:t>column_name</a:t>
            </a:r>
            <a:r>
              <a:rPr lang="en-US" altLang="zh-TW" sz="2000" dirty="0"/>
              <a:t>&gt;)</a:t>
            </a:r>
            <a:r>
              <a:rPr lang="zh-TW" altLang="en-US" sz="2000" dirty="0"/>
              <a:t>不存在，則輸出</a:t>
            </a:r>
            <a:r>
              <a:rPr lang="en-US" altLang="zh-TW" sz="2000" dirty="0"/>
              <a:t>”Field name does not exist”</a:t>
            </a:r>
          </a:p>
          <a:p>
            <a:pPr algn="just">
              <a:lnSpc>
                <a:spcPct val="100000"/>
              </a:lnSpc>
            </a:pPr>
            <a:r>
              <a:rPr lang="en-US" altLang="zh-TW" sz="2400" dirty="0"/>
              <a:t>drop table &lt;</a:t>
            </a:r>
            <a:r>
              <a:rPr lang="en-US" altLang="zh-TW" sz="2400" dirty="0" err="1"/>
              <a:t>TableName</a:t>
            </a:r>
            <a:r>
              <a:rPr lang="en-US" altLang="zh-TW" sz="2400" dirty="0"/>
              <a:t>&gt; </a:t>
            </a:r>
          </a:p>
          <a:p>
            <a:pPr lvl="1" algn="just">
              <a:lnSpc>
                <a:spcPct val="100000"/>
              </a:lnSpc>
            </a:pPr>
            <a:r>
              <a:rPr lang="zh-TW" altLang="en-US" sz="2000" dirty="0"/>
              <a:t>完全刪除整個資料表</a:t>
            </a:r>
            <a:r>
              <a:rPr lang="en-US" altLang="zh-TW" sz="2000" dirty="0"/>
              <a:t>(</a:t>
            </a:r>
            <a:r>
              <a:rPr lang="zh-TW" altLang="en-US" sz="2000" dirty="0"/>
              <a:t>包含欄位</a:t>
            </a:r>
            <a:r>
              <a:rPr lang="en-US" altLang="zh-TW" sz="2000" dirty="0"/>
              <a:t>)</a:t>
            </a:r>
          </a:p>
          <a:p>
            <a:pPr lvl="1" algn="just">
              <a:lnSpc>
                <a:spcPct val="100000"/>
              </a:lnSpc>
            </a:pPr>
            <a:r>
              <a:rPr lang="zh-TW" altLang="en-US" sz="2000" dirty="0"/>
              <a:t>若格式不對則輸出</a:t>
            </a:r>
            <a:r>
              <a:rPr lang="en-US" altLang="zh-TW" sz="2000" dirty="0"/>
              <a:t>”Incorrect command”</a:t>
            </a:r>
          </a:p>
          <a:p>
            <a:pPr lvl="1" algn="just">
              <a:lnSpc>
                <a:spcPct val="100000"/>
              </a:lnSpc>
            </a:pPr>
            <a:r>
              <a:rPr lang="zh-TW" altLang="en-US" sz="2000" dirty="0"/>
              <a:t>若</a:t>
            </a:r>
            <a:r>
              <a:rPr lang="en-US" altLang="zh-TW" sz="2000" dirty="0" err="1"/>
              <a:t>TableName</a:t>
            </a:r>
            <a:r>
              <a:rPr lang="zh-TW" altLang="en-US" sz="2000" dirty="0"/>
              <a:t>表格不存在，則輸出</a:t>
            </a:r>
            <a:r>
              <a:rPr lang="en-US" altLang="zh-TW" sz="2000" dirty="0"/>
              <a:t>”Table does not exist”</a:t>
            </a:r>
          </a:p>
          <a:p>
            <a:pPr lvl="1" algn="just">
              <a:lnSpc>
                <a:spcPct val="100000"/>
              </a:lnSpc>
            </a:pPr>
            <a:endParaRPr lang="en-US" altLang="zh-TW" sz="2000" dirty="0"/>
          </a:p>
          <a:p>
            <a:pPr algn="just">
              <a:lnSpc>
                <a:spcPct val="100000"/>
              </a:lnSpc>
            </a:pPr>
            <a:endParaRPr lang="en-US" altLang="zh-TW" sz="2400" dirty="0"/>
          </a:p>
          <a:p>
            <a:pPr lvl="1" algn="just">
              <a:lnSpc>
                <a:spcPct val="100000"/>
              </a:lnSpc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6091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800" y="-104775"/>
            <a:ext cx="22860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指令說明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7801" y="1049572"/>
            <a:ext cx="11947938" cy="580842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altLang="zh-TW" sz="2400" dirty="0" smtClean="0"/>
              <a:t>update &lt;</a:t>
            </a:r>
            <a:r>
              <a:rPr lang="en-US" altLang="zh-TW" sz="2400" dirty="0" err="1"/>
              <a:t>TableName</a:t>
            </a:r>
            <a:r>
              <a:rPr lang="en-US" altLang="zh-TW" sz="2400" dirty="0" smtClean="0"/>
              <a:t>&gt; set &lt;column_name1&gt; = &lt;value1&gt; </a:t>
            </a:r>
            <a:r>
              <a:rPr lang="en-US" altLang="zh-TW" sz="2400" dirty="0"/>
              <a:t>where &lt;</a:t>
            </a:r>
            <a:r>
              <a:rPr lang="en-US" altLang="zh-TW" sz="2400" dirty="0" smtClean="0"/>
              <a:t>column_name2&gt; </a:t>
            </a:r>
            <a:r>
              <a:rPr lang="en-US" altLang="zh-TW" sz="2400" dirty="0"/>
              <a:t>&lt;operation&gt; &lt;</a:t>
            </a:r>
            <a:r>
              <a:rPr lang="en-US" altLang="zh-TW" sz="2400" dirty="0" smtClean="0"/>
              <a:t>value2&gt;</a:t>
            </a:r>
            <a:endParaRPr lang="en-US" altLang="zh-TW" sz="2400" dirty="0"/>
          </a:p>
          <a:p>
            <a:pPr lvl="1" algn="just">
              <a:lnSpc>
                <a:spcPct val="100000"/>
              </a:lnSpc>
            </a:pPr>
            <a:r>
              <a:rPr lang="en-US" altLang="zh-TW" sz="2000" dirty="0" smtClean="0"/>
              <a:t>operation</a:t>
            </a:r>
            <a:r>
              <a:rPr lang="zh-TW" altLang="en-US" sz="2000" dirty="0" smtClean="0"/>
              <a:t>可為 </a:t>
            </a:r>
            <a:r>
              <a:rPr lang="en-US" altLang="zh-TW" sz="2000" dirty="0" smtClean="0"/>
              <a:t>“=”</a:t>
            </a:r>
            <a:r>
              <a:rPr lang="zh-TW" altLang="en-US" sz="2000" dirty="0" smtClean="0"/>
              <a:t>、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“&lt;”</a:t>
            </a:r>
            <a:r>
              <a:rPr lang="zh-TW" altLang="en-US" sz="2000" dirty="0" smtClean="0"/>
              <a:t>、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“&lt;=”</a:t>
            </a:r>
            <a:r>
              <a:rPr lang="zh-TW" altLang="en-US" sz="2000" dirty="0" smtClean="0"/>
              <a:t>、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“&gt;”</a:t>
            </a:r>
            <a:r>
              <a:rPr lang="zh-TW" altLang="en-US" sz="2000" dirty="0" smtClean="0"/>
              <a:t>、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“&gt;=”</a:t>
            </a:r>
          </a:p>
          <a:p>
            <a:pPr lvl="1" algn="just">
              <a:lnSpc>
                <a:spcPct val="100000"/>
              </a:lnSpc>
            </a:pPr>
            <a:r>
              <a:rPr lang="zh-TW" altLang="en-US" sz="2000" dirty="0" smtClean="0"/>
              <a:t>若指定的</a:t>
            </a:r>
            <a:r>
              <a:rPr lang="en-US" altLang="zh-TW" sz="2000" dirty="0" smtClean="0"/>
              <a:t>column</a:t>
            </a:r>
            <a:r>
              <a:rPr lang="zh-TW" altLang="en-US" sz="2000" dirty="0" smtClean="0"/>
              <a:t>屬性為</a:t>
            </a:r>
            <a:r>
              <a:rPr lang="en-US" altLang="zh-TW" sz="2000" dirty="0" smtClean="0"/>
              <a:t>STRING</a:t>
            </a:r>
            <a:r>
              <a:rPr lang="zh-TW" altLang="en-US" sz="2000" dirty="0" smtClean="0"/>
              <a:t>，當比較兩個字串時，我們會由左至右依序比較兩個字串中的字母，當比較到不一樣的字母時，則擁有在</a:t>
            </a:r>
            <a:r>
              <a:rPr lang="en-US" altLang="zh-TW" sz="2000" dirty="0"/>
              <a:t>ASCII table</a:t>
            </a:r>
            <a:r>
              <a:rPr lang="zh-TW" altLang="en-US" sz="2000" dirty="0" smtClean="0"/>
              <a:t>中越早出現的</a:t>
            </a:r>
            <a:r>
              <a:rPr lang="zh-TW" altLang="en-US" sz="2000" dirty="0"/>
              <a:t>字母</a:t>
            </a:r>
            <a:r>
              <a:rPr lang="zh-TW" altLang="en-US" sz="2000" dirty="0" smtClean="0"/>
              <a:t>，則代表該字串越小</a:t>
            </a:r>
            <a:endParaRPr lang="en-US" altLang="zh-TW" sz="2000" dirty="0" smtClean="0"/>
          </a:p>
          <a:p>
            <a:pPr lvl="1" algn="just">
              <a:lnSpc>
                <a:spcPct val="100000"/>
              </a:lnSpc>
            </a:pPr>
            <a:r>
              <a:rPr lang="zh-TW" altLang="en-US" sz="2000" dirty="0" smtClean="0"/>
              <a:t>將</a:t>
            </a:r>
            <a:r>
              <a:rPr lang="en-US" altLang="zh-TW" sz="2000" dirty="0" err="1"/>
              <a:t>TableName</a:t>
            </a:r>
            <a:r>
              <a:rPr lang="zh-TW" altLang="en-US" sz="2000" dirty="0"/>
              <a:t>資料表中滿足</a:t>
            </a:r>
            <a:r>
              <a:rPr lang="en-US" altLang="zh-TW" sz="2000" dirty="0"/>
              <a:t>&lt;</a:t>
            </a:r>
            <a:r>
              <a:rPr lang="en-US" altLang="zh-TW" sz="2000" dirty="0" err="1"/>
              <a:t>column_name</a:t>
            </a:r>
            <a:r>
              <a:rPr lang="en-US" altLang="zh-TW" sz="2000" dirty="0"/>
              <a:t>&gt; &lt;operation&gt; &lt;value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的資料</a:t>
            </a:r>
            <a:r>
              <a:rPr lang="zh-TW" altLang="en-US" sz="2000" dirty="0"/>
              <a:t>設定</a:t>
            </a:r>
            <a:r>
              <a:rPr lang="zh-TW" altLang="en-US" sz="2000" dirty="0" smtClean="0"/>
              <a:t>其</a:t>
            </a:r>
            <a:r>
              <a:rPr lang="en-US" altLang="zh-TW" sz="2000" dirty="0"/>
              <a:t>&lt;column_name1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欄位的值為</a:t>
            </a:r>
            <a:r>
              <a:rPr lang="en-US" altLang="zh-TW" sz="2000" dirty="0"/>
              <a:t>&lt;value1&gt; </a:t>
            </a:r>
            <a:endParaRPr lang="en-US" altLang="zh-TW" sz="2000" dirty="0" smtClean="0"/>
          </a:p>
          <a:p>
            <a:pPr lvl="1" algn="just">
              <a:lnSpc>
                <a:spcPct val="100000"/>
              </a:lnSpc>
            </a:pPr>
            <a:r>
              <a:rPr lang="zh-TW" altLang="en-US" sz="2000" dirty="0"/>
              <a:t>若格式不對則輸出</a:t>
            </a:r>
            <a:r>
              <a:rPr lang="en-US" altLang="zh-TW" sz="2000" dirty="0"/>
              <a:t>”Incorrect command”</a:t>
            </a:r>
          </a:p>
          <a:p>
            <a:pPr lvl="1" algn="just">
              <a:lnSpc>
                <a:spcPct val="100000"/>
              </a:lnSpc>
            </a:pPr>
            <a:r>
              <a:rPr lang="zh-TW" altLang="en-US" sz="2000" dirty="0" smtClean="0"/>
              <a:t>若</a:t>
            </a:r>
            <a:r>
              <a:rPr lang="en-US" altLang="zh-TW" sz="2000" dirty="0" err="1"/>
              <a:t>TableName</a:t>
            </a:r>
            <a:r>
              <a:rPr lang="zh-TW" altLang="en-US" sz="2000" dirty="0"/>
              <a:t>表格不存在，則輸出</a:t>
            </a:r>
            <a:r>
              <a:rPr lang="en-US" altLang="zh-TW" sz="2000" dirty="0"/>
              <a:t>”Table does not exist</a:t>
            </a:r>
            <a:r>
              <a:rPr lang="en-US" altLang="zh-TW" sz="2000" dirty="0" smtClean="0"/>
              <a:t>”</a:t>
            </a:r>
          </a:p>
          <a:p>
            <a:pPr lvl="1" algn="just">
              <a:lnSpc>
                <a:spcPct val="100000"/>
              </a:lnSpc>
            </a:pPr>
            <a:r>
              <a:rPr lang="zh-TW" altLang="en-US" sz="2000" dirty="0" smtClean="0"/>
              <a:t>若</a:t>
            </a:r>
            <a:r>
              <a:rPr lang="zh-TW" altLang="en-US" sz="2000" dirty="0"/>
              <a:t>欄位</a:t>
            </a:r>
            <a:r>
              <a:rPr lang="zh-TW" altLang="en-US" sz="2000" dirty="0" smtClean="0"/>
              <a:t>名稱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&lt;</a:t>
            </a:r>
            <a:r>
              <a:rPr lang="en-US" altLang="zh-TW" sz="2000" dirty="0" err="1"/>
              <a:t>column_name</a:t>
            </a:r>
            <a:r>
              <a:rPr lang="en-US" altLang="zh-TW" sz="2000" dirty="0" smtClean="0"/>
              <a:t>&gt;)</a:t>
            </a:r>
            <a:r>
              <a:rPr lang="zh-TW" altLang="en-US" sz="2000" dirty="0" smtClean="0"/>
              <a:t>不</a:t>
            </a:r>
            <a:r>
              <a:rPr lang="zh-TW" altLang="en-US" sz="2000" dirty="0"/>
              <a:t>存在，則輸出</a:t>
            </a:r>
            <a:r>
              <a:rPr lang="en-US" altLang="zh-TW" sz="2000" dirty="0"/>
              <a:t>”Field name does not exist”</a:t>
            </a:r>
          </a:p>
          <a:p>
            <a:pPr lvl="1" algn="just">
              <a:lnSpc>
                <a:spcPct val="100000"/>
              </a:lnSpc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09070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800" y="-104775"/>
            <a:ext cx="2222500" cy="1325563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範例說明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7800" y="785518"/>
            <a:ext cx="10515600" cy="5345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800" dirty="0"/>
              <a:t>輸入資料</a:t>
            </a:r>
            <a:r>
              <a:rPr lang="en-US" altLang="zh-TW" sz="1800" dirty="0"/>
              <a:t>:					</a:t>
            </a:r>
            <a:r>
              <a:rPr lang="zh-TW" altLang="en-US" sz="1800" dirty="0"/>
              <a:t>　　        輸出資料</a:t>
            </a:r>
            <a:r>
              <a:rPr lang="en-US" altLang="zh-TW" sz="1800" dirty="0"/>
              <a:t>:</a:t>
            </a:r>
          </a:p>
          <a:p>
            <a:pPr marL="0" indent="0">
              <a:buNone/>
            </a:pPr>
            <a:r>
              <a:rPr lang="en-US" altLang="zh-TW" sz="1800" dirty="0"/>
              <a:t>		 			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3300579-4C2D-4961-0A92-62DEED0C1330}"/>
              </a:ext>
            </a:extLst>
          </p:cNvPr>
          <p:cNvSpPr txBox="1"/>
          <p:nvPr/>
        </p:nvSpPr>
        <p:spPr>
          <a:xfrm>
            <a:off x="177800" y="1056092"/>
            <a:ext cx="40318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… (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與前例子輸入資料相同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delete from person3</a:t>
            </a:r>
          </a:p>
          <a:p>
            <a:r>
              <a:rPr lang="en-US" altLang="zh-TW" sz="1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showTableContent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person3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delete from person2 where weight &lt; 70</a:t>
            </a:r>
          </a:p>
          <a:p>
            <a:r>
              <a:rPr lang="en-US" altLang="zh-TW" sz="1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showTableContent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person2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drop table person2</a:t>
            </a:r>
          </a:p>
          <a:p>
            <a:r>
              <a:rPr lang="en-US" altLang="zh-TW" sz="1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showTableContent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person2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select * into person5 from person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update person5 set name = AAA where id = 1</a:t>
            </a:r>
          </a:p>
          <a:p>
            <a:r>
              <a:rPr lang="en-US" altLang="zh-TW" sz="1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showTableContent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person5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update person5 set height = 190 where weight &lt;= 70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update person5 set weight = 100 where id &gt;= 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</a:p>
          <a:p>
            <a:r>
              <a:rPr lang="en-US" altLang="zh-TW" sz="1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showTableContent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person5</a:t>
            </a:r>
          </a:p>
          <a:p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exit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C77FCAF-B1CA-2DF0-80E5-E7CF6675FBCC}"/>
              </a:ext>
            </a:extLst>
          </p:cNvPr>
          <p:cNvSpPr txBox="1"/>
          <p:nvPr/>
        </p:nvSpPr>
        <p:spPr>
          <a:xfrm>
            <a:off x="6413428" y="1065765"/>
            <a:ext cx="38779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…(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與前例子輸出資料相同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weight	id	name	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id	name	weight	birthday	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1	ABC	77.8	2000/01/09	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Table does not exist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id	name	weight	birthday	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1	ABC	77.8	2000/01/09	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	DEF	67.3	2001/02/19	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3	GH	66.6	2001/06/10	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id	name	weight	birthday	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1	AAA	77.8	2000/01/09	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	DEF	67.3	2001/02/19	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3	GH	66.6	2001/06/10	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Field name does not exist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id	name	weight	birthday	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1	AAA	77.8	2000/01/09	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	DEF	100.0	2001/02/19	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3	GH	100.0	2001/06/10	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0D49DAF-D68A-9E65-365C-F3C2A576AF1E}"/>
              </a:ext>
            </a:extLst>
          </p:cNvPr>
          <p:cNvCxnSpPr>
            <a:cxnSpLocks/>
          </p:cNvCxnSpPr>
          <p:nvPr/>
        </p:nvCxnSpPr>
        <p:spPr>
          <a:xfrm flipV="1">
            <a:off x="2140463" y="1414865"/>
            <a:ext cx="4339850" cy="1470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140F39EE-7CD3-6827-9A20-569AF48FD678}"/>
              </a:ext>
            </a:extLst>
          </p:cNvPr>
          <p:cNvCxnSpPr>
            <a:cxnSpLocks/>
          </p:cNvCxnSpPr>
          <p:nvPr/>
        </p:nvCxnSpPr>
        <p:spPr>
          <a:xfrm flipV="1">
            <a:off x="2253916" y="7209462"/>
            <a:ext cx="4538753" cy="6419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6DB9E8F0-161D-C9D5-0C3A-D6D3E97F0D0C}"/>
              </a:ext>
            </a:extLst>
          </p:cNvPr>
          <p:cNvCxnSpPr>
            <a:cxnSpLocks/>
          </p:cNvCxnSpPr>
          <p:nvPr/>
        </p:nvCxnSpPr>
        <p:spPr>
          <a:xfrm flipV="1">
            <a:off x="1289050" y="7747811"/>
            <a:ext cx="5480718" cy="3824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7BA5FABC-47AE-19A7-A757-23582F5927C7}"/>
              </a:ext>
            </a:extLst>
          </p:cNvPr>
          <p:cNvSpPr/>
          <p:nvPr/>
        </p:nvSpPr>
        <p:spPr>
          <a:xfrm>
            <a:off x="1712741" y="2954011"/>
            <a:ext cx="474655" cy="1877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0D49DAF-D68A-9E65-365C-F3C2A576AF1E}"/>
              </a:ext>
            </a:extLst>
          </p:cNvPr>
          <p:cNvCxnSpPr>
            <a:cxnSpLocks/>
          </p:cNvCxnSpPr>
          <p:nvPr/>
        </p:nvCxnSpPr>
        <p:spPr>
          <a:xfrm flipV="1">
            <a:off x="2179043" y="1672548"/>
            <a:ext cx="4134293" cy="2816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左大括弧 9"/>
          <p:cNvSpPr/>
          <p:nvPr/>
        </p:nvSpPr>
        <p:spPr>
          <a:xfrm>
            <a:off x="6373007" y="1517239"/>
            <a:ext cx="107305" cy="3249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0D49DAF-D68A-9E65-365C-F3C2A576AF1E}"/>
              </a:ext>
            </a:extLst>
          </p:cNvPr>
          <p:cNvCxnSpPr>
            <a:cxnSpLocks/>
          </p:cNvCxnSpPr>
          <p:nvPr/>
        </p:nvCxnSpPr>
        <p:spPr>
          <a:xfrm flipV="1">
            <a:off x="2140463" y="1952796"/>
            <a:ext cx="4339849" cy="3231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F0D49DAF-D68A-9E65-365C-F3C2A576AF1E}"/>
              </a:ext>
            </a:extLst>
          </p:cNvPr>
          <p:cNvCxnSpPr>
            <a:cxnSpLocks/>
          </p:cNvCxnSpPr>
          <p:nvPr/>
        </p:nvCxnSpPr>
        <p:spPr>
          <a:xfrm flipV="1">
            <a:off x="2846567" y="2389782"/>
            <a:ext cx="3466769" cy="1211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左大括弧 39"/>
          <p:cNvSpPr/>
          <p:nvPr/>
        </p:nvSpPr>
        <p:spPr>
          <a:xfrm>
            <a:off x="6373007" y="2091057"/>
            <a:ext cx="124533" cy="6555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0D49DAF-D68A-9E65-365C-F3C2A576AF1E}"/>
              </a:ext>
            </a:extLst>
          </p:cNvPr>
          <p:cNvCxnSpPr>
            <a:cxnSpLocks/>
          </p:cNvCxnSpPr>
          <p:nvPr/>
        </p:nvCxnSpPr>
        <p:spPr>
          <a:xfrm>
            <a:off x="2179043" y="2844449"/>
            <a:ext cx="4134293" cy="3099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左大括弧 41"/>
          <p:cNvSpPr/>
          <p:nvPr/>
        </p:nvSpPr>
        <p:spPr>
          <a:xfrm>
            <a:off x="6382286" y="2823906"/>
            <a:ext cx="124533" cy="6555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0D49DAF-D68A-9E65-365C-F3C2A576AF1E}"/>
              </a:ext>
            </a:extLst>
          </p:cNvPr>
          <p:cNvCxnSpPr>
            <a:cxnSpLocks/>
          </p:cNvCxnSpPr>
          <p:nvPr/>
        </p:nvCxnSpPr>
        <p:spPr>
          <a:xfrm>
            <a:off x="4079018" y="3111818"/>
            <a:ext cx="2334410" cy="4714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F0D49DAF-D68A-9E65-365C-F3C2A576AF1E}"/>
              </a:ext>
            </a:extLst>
          </p:cNvPr>
          <p:cNvCxnSpPr>
            <a:cxnSpLocks/>
          </p:cNvCxnSpPr>
          <p:nvPr/>
        </p:nvCxnSpPr>
        <p:spPr>
          <a:xfrm>
            <a:off x="2179043" y="3369382"/>
            <a:ext cx="4234385" cy="6383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左大括弧 46"/>
          <p:cNvSpPr/>
          <p:nvPr/>
        </p:nvSpPr>
        <p:spPr>
          <a:xfrm>
            <a:off x="6399519" y="3691926"/>
            <a:ext cx="124533" cy="6555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84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473</Words>
  <Application>Microsoft Office PowerPoint</Application>
  <PresentationFormat>寬螢幕</PresentationFormat>
  <Paragraphs>61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標楷體</vt:lpstr>
      <vt:lpstr>Arial</vt:lpstr>
      <vt:lpstr>Calibri</vt:lpstr>
      <vt:lpstr>Calibri Light</vt:lpstr>
      <vt:lpstr>Office 佈景主題</vt:lpstr>
      <vt:lpstr>作業說明&amp;指令說明</vt:lpstr>
      <vt:lpstr>指令說明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作業25</dc:title>
  <dc:creator>巫宇紋</dc:creator>
  <cp:lastModifiedBy>user</cp:lastModifiedBy>
  <cp:revision>123</cp:revision>
  <dcterms:created xsi:type="dcterms:W3CDTF">2021-08-07T12:11:38Z</dcterms:created>
  <dcterms:modified xsi:type="dcterms:W3CDTF">2022-05-24T08:47:16Z</dcterms:modified>
</cp:coreProperties>
</file>