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3D5EE-C339-4C07-AFC5-D519C91223E0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A6F66-831D-471D-8061-93BCF201BB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42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6F66-831D-471D-8061-93BCF201BBC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585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82B429-03DE-B125-F38C-34C7727EA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174527-0907-5BB3-D8BC-E96787D9D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6ABA5B-EE1C-09A7-FFF3-732E10F8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5DC0-2ED1-4B08-A513-7877C1A9757D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47647A-8E1E-F61D-A18E-2B53BBE09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0A859B-BD2A-5D52-5AC0-750E338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B5F3-9ABF-499C-B466-6CBEB1E12C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83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E67833-A8FC-BF8B-76C1-B10BF1FB5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D82345B-FC4C-11EA-96F3-988172289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B49636-0B48-6560-F737-4BE13D76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5DC0-2ED1-4B08-A513-7877C1A9757D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581ACE-4243-7BA2-EDE1-5556E993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CF0BAA-F37A-E587-3D3A-ED8B7382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B5F3-9ABF-499C-B466-6CBEB1E12C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60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76C808B-BD3F-DF1E-3ADD-35B193164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49CA0D-7ACD-F09B-9C4D-CF608876E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C84CFA-0187-3338-E497-AA0301F4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5DC0-2ED1-4B08-A513-7877C1A9757D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FF2A01-2C51-13D6-244B-5F902D833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6732B2-D32E-7056-9134-B66C079D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B5F3-9ABF-499C-B466-6CBEB1E12C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26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AF09A-2DB2-91D9-FB37-3DFBA591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D0314D-5938-F2A4-AFB8-2A41B970C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4185FA-15A3-5A42-C20E-E629BCB7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5DC0-2ED1-4B08-A513-7877C1A9757D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CEE30F-EC4E-0618-BA82-2276E1CF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48EC30-9341-BFFA-53E9-B7814522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B5F3-9ABF-499C-B466-6CBEB1E12C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32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4AA271-6799-1EB1-2B14-41B0636F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08A667-1D82-517B-4DE0-4F54C677E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24A3F3-CFBF-7FDF-2E71-FEFD8CD0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5DC0-2ED1-4B08-A513-7877C1A9757D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3958D1-5F37-9711-EF8D-3C77270D5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64F2DD-DBDB-DDAC-E6FE-77DB054D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B5F3-9ABF-499C-B466-6CBEB1E12C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0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9B485-B702-AFCD-0F69-5F2684DF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18D1CA-9316-0CB8-3C12-C01608590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9DCF1D-7458-84AF-2DAB-F844C9FED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A11216-2B73-F918-E3A0-CB9A5D93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5DC0-2ED1-4B08-A513-7877C1A9757D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3996B0-174F-5D2D-D162-FBBDC764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CF195C-B067-CADE-D4B8-62302492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B5F3-9ABF-499C-B466-6CBEB1E12C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98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B85C6-B60C-3104-E138-6C19A0E5B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40C7CA-BDA1-96C3-5EF3-FFEBA8392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CC1844-D36F-4183-6464-3EB005D9E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496E58E-6DCF-6324-BF0D-6ED143C8D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8FE68FB-EF3D-E9A7-3F69-9155A89A7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BEA83C4-4EBF-EDD3-C23A-8F344C83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5DC0-2ED1-4B08-A513-7877C1A9757D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46CE14B-D35F-9EF4-1DB7-E0B65A60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10A5807-FB08-8D7F-6D20-C45D8BBC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B5F3-9ABF-499C-B466-6CBEB1E12C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15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6C183F-12AB-F6BB-84F3-25ED9D551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9400071-E222-876D-6B12-56587636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5DC0-2ED1-4B08-A513-7877C1A9757D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B109C20-3963-A841-F4BE-0BBAFBE3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465D97-45FD-49F0-E0E1-22D45E99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B5F3-9ABF-499C-B466-6CBEB1E12C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26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CFDCF16-2A12-D236-2D43-1CD1444BD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5DC0-2ED1-4B08-A513-7877C1A9757D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2F13C9E-6EEC-448A-79EB-BE778C1D8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F2EC97-0041-CFDE-9A8E-D865099B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B5F3-9ABF-499C-B466-6CBEB1E12C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68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2CFE4-728F-F869-9E16-50A44EEB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BEE955-940C-C9BE-E248-B51168D1C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BB59E1F-BD79-05E8-0A1A-1220B558A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002239-9537-F24D-E783-AFA87285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5DC0-2ED1-4B08-A513-7877C1A9757D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C79582-574F-560C-4B4B-F7ACB6E5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8B447C-6EA1-C1BD-A377-07E10CD7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B5F3-9ABF-499C-B466-6CBEB1E12C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82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C42928-C0AA-D805-C887-C5037740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46FCA9-0F5E-747D-5725-2CA2C162D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A13458-7010-DF33-EC72-5DABEA97E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57D8AB-A1F1-AEDD-B824-624642D49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5DC0-2ED1-4B08-A513-7877C1A9757D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93E54C-8AA3-77E7-C70B-0E160D7DF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4AEAED-5934-76F9-D5A5-CA9FD612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B5F3-9ABF-499C-B466-6CBEB1E12C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55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9EFC70C-0EED-4BA1-8462-AB513203F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852334-9356-870A-13A8-BC817452A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A8D68F-4967-6660-2456-2E68835AE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95DC0-2ED1-4B08-A513-7877C1A9757D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3DE136-0FBE-74EC-6BC7-69ABE9AF0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916591-C67A-4A70-8D6F-994193015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DB5F3-9ABF-499C-B466-6CBEB1E12C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56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精選350套PPT背景圖素材下載，輕鬆設定套用喜歡的背景- 天天瘋後製-Crazy-Tutorial">
            <a:extLst>
              <a:ext uri="{FF2B5EF4-FFF2-40B4-BE49-F238E27FC236}">
                <a16:creationId xmlns:a16="http://schemas.microsoft.com/office/drawing/2014/main" id="{3EB48C62-0F3C-9EA9-61F2-2D7DE2630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389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E56F3EDC-06CF-32D5-A187-5CB20AF90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937" y="1041400"/>
            <a:ext cx="10988842" cy="2387600"/>
          </a:xfrm>
        </p:spPr>
        <p:txBody>
          <a:bodyPr/>
          <a:lstStyle/>
          <a:p>
            <a:r>
              <a:rPr lang="en-US" altLang="zh-TW" dirty="0"/>
              <a:t>Uva-10738 Riemann vs Mertens</a:t>
            </a:r>
            <a:endParaRPr lang="zh-TW" altLang="en-US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D5059216-1B54-47CA-0A84-5BB64E4B6A56}"/>
              </a:ext>
            </a:extLst>
          </p:cNvPr>
          <p:cNvSpPr txBox="1">
            <a:spLocks/>
          </p:cNvSpPr>
          <p:nvPr/>
        </p:nvSpPr>
        <p:spPr>
          <a:xfrm>
            <a:off x="737937" y="2235200"/>
            <a:ext cx="1098884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四子一丙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C110152338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陳科融</a:t>
            </a:r>
          </a:p>
        </p:txBody>
      </p:sp>
    </p:spTree>
    <p:extLst>
      <p:ext uri="{BB962C8B-B14F-4D97-AF65-F5344CB8AC3E}">
        <p14:creationId xmlns:p14="http://schemas.microsoft.com/office/powerpoint/2010/main" val="127542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精選350套PPT背景圖素材下載，輕鬆設定套用喜歡的背景- 天天瘋後製-Crazy-Tutorial">
            <a:extLst>
              <a:ext uri="{FF2B5EF4-FFF2-40B4-BE49-F238E27FC236}">
                <a16:creationId xmlns:a16="http://schemas.microsoft.com/office/drawing/2014/main" id="{3EB48C62-0F3C-9EA9-61F2-2D7DE2630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389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A7BAEB10-D7B0-A819-7029-E620313CD860}"/>
              </a:ext>
            </a:extLst>
          </p:cNvPr>
          <p:cNvSpPr txBox="1">
            <a:spLocks/>
          </p:cNvSpPr>
          <p:nvPr/>
        </p:nvSpPr>
        <p:spPr>
          <a:xfrm>
            <a:off x="431049" y="862964"/>
            <a:ext cx="11321795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學生上傳</a:t>
            </a:r>
            <a:r>
              <a:rPr lang="en-US" altLang="zh-TW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Online Judge</a:t>
            </a:r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8AD4DF7-1131-828E-F251-D47C416FE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09" y="3159386"/>
            <a:ext cx="10860299" cy="221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84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精選350套PPT背景圖素材下載，輕鬆設定套用喜歡的背景- 天天瘋後製-Crazy-Tutorial">
            <a:extLst>
              <a:ext uri="{FF2B5EF4-FFF2-40B4-BE49-F238E27FC236}">
                <a16:creationId xmlns:a16="http://schemas.microsoft.com/office/drawing/2014/main" id="{3EB48C62-0F3C-9EA9-61F2-2D7DE2630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389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D5059216-1B54-47CA-0A84-5BB64E4B6A56}"/>
              </a:ext>
            </a:extLst>
          </p:cNvPr>
          <p:cNvSpPr txBox="1">
            <a:spLocks/>
          </p:cNvSpPr>
          <p:nvPr/>
        </p:nvSpPr>
        <p:spPr>
          <a:xfrm>
            <a:off x="597526" y="169681"/>
            <a:ext cx="10988842" cy="9086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題目內容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ABADBE6-5564-A66F-2665-39CAAA94F1A9}"/>
              </a:ext>
            </a:extLst>
          </p:cNvPr>
          <p:cNvSpPr txBox="1">
            <a:spLocks/>
          </p:cNvSpPr>
          <p:nvPr/>
        </p:nvSpPr>
        <p:spPr>
          <a:xfrm>
            <a:off x="249272" y="1466190"/>
            <a:ext cx="8736678" cy="46568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TW" altLang="en-US" sz="1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每一個大於</a:t>
            </a:r>
            <a:r>
              <a:rPr lang="en-US" altLang="zh-TW" sz="1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的正自然數，</a:t>
            </a:r>
            <a:endParaRPr lang="en-US" altLang="zh-TW" sz="1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sz="1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都可以分解成的質因數成積</a:t>
            </a:r>
            <a:endParaRPr lang="en-US" altLang="zh-TW" sz="1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sz="1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如果他質數分解後，每個質因數的指數為</a:t>
            </a:r>
            <a:r>
              <a:rPr lang="en-US" altLang="zh-TW" sz="1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sz="1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則此數為</a:t>
            </a:r>
            <a:r>
              <a:rPr lang="en-US" altLang="zh-TW" sz="1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square free</a:t>
            </a:r>
            <a:r>
              <a:rPr lang="zh-TW" altLang="en-US" sz="1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，如果不是則為非</a:t>
            </a:r>
            <a:endParaRPr lang="en-US" altLang="zh-TW" sz="1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sz="1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en-US" altLang="zh-TW" sz="1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1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不是</a:t>
            </a:r>
            <a:r>
              <a:rPr lang="en-US" altLang="zh-TW" sz="1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square, mu[n] =0</a:t>
            </a:r>
          </a:p>
          <a:p>
            <a:pPr>
              <a:lnSpc>
                <a:spcPct val="120000"/>
              </a:lnSpc>
            </a:pPr>
            <a:r>
              <a:rPr lang="zh-TW" altLang="en-US" sz="1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en-US" altLang="zh-TW" sz="1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1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square,</a:t>
            </a:r>
            <a:r>
              <a:rPr lang="zh-TW" altLang="en-US" sz="1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偶數</a:t>
            </a:r>
            <a:r>
              <a:rPr lang="zh-TW" altLang="en-US" sz="1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個質數</a:t>
            </a:r>
            <a:r>
              <a:rPr lang="en-US" altLang="zh-TW" sz="1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mu[n]=1</a:t>
            </a:r>
          </a:p>
          <a:p>
            <a:pPr>
              <a:lnSpc>
                <a:spcPct val="120000"/>
              </a:lnSpc>
            </a:pPr>
            <a:r>
              <a:rPr lang="zh-TW" altLang="en-US" sz="1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en-US" altLang="zh-TW" sz="1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1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square,</a:t>
            </a:r>
            <a:r>
              <a:rPr lang="zh-TW" altLang="en-US" sz="1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奇數</a:t>
            </a:r>
            <a:r>
              <a:rPr lang="zh-TW" altLang="en-US" sz="1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個質數</a:t>
            </a:r>
            <a:r>
              <a:rPr lang="en-US" altLang="zh-TW" sz="1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mu[n]=-1</a:t>
            </a:r>
          </a:p>
          <a:p>
            <a:pPr>
              <a:lnSpc>
                <a:spcPct val="120000"/>
              </a:lnSpc>
            </a:pPr>
            <a:r>
              <a:rPr lang="en-US" altLang="zh-TW" sz="1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M[n]=m[1]+[2]+….m[n]</a:t>
            </a:r>
          </a:p>
          <a:p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C5C5E01-AD40-D9C4-5049-DE82479AF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536" y="1248001"/>
            <a:ext cx="2675832" cy="4705350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14B02148-C77E-724D-AFB2-DA7C02BD4127}"/>
              </a:ext>
            </a:extLst>
          </p:cNvPr>
          <p:cNvSpPr txBox="1">
            <a:spLocks/>
          </p:cNvSpPr>
          <p:nvPr/>
        </p:nvSpPr>
        <p:spPr>
          <a:xfrm>
            <a:off x="9600607" y="363616"/>
            <a:ext cx="1295690" cy="9086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</a:t>
            </a:r>
          </a:p>
        </p:txBody>
      </p:sp>
    </p:spTree>
    <p:extLst>
      <p:ext uri="{BB962C8B-B14F-4D97-AF65-F5344CB8AC3E}">
        <p14:creationId xmlns:p14="http://schemas.microsoft.com/office/powerpoint/2010/main" val="3964829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精選350套PPT背景圖素材下載，輕鬆設定套用喜歡的背景- 天天瘋後製-Crazy-Tutorial">
            <a:extLst>
              <a:ext uri="{FF2B5EF4-FFF2-40B4-BE49-F238E27FC236}">
                <a16:creationId xmlns:a16="http://schemas.microsoft.com/office/drawing/2014/main" id="{3EB48C62-0F3C-9EA9-61F2-2D7DE2630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389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D5059216-1B54-47CA-0A84-5BB64E4B6A56}"/>
              </a:ext>
            </a:extLst>
          </p:cNvPr>
          <p:cNvSpPr txBox="1">
            <a:spLocks/>
          </p:cNvSpPr>
          <p:nvPr/>
        </p:nvSpPr>
        <p:spPr>
          <a:xfrm>
            <a:off x="597526" y="169681"/>
            <a:ext cx="10988842" cy="9086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題目要求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ABADBE6-5564-A66F-2665-39CAAA94F1A9}"/>
              </a:ext>
            </a:extLst>
          </p:cNvPr>
          <p:cNvSpPr txBox="1">
            <a:spLocks/>
          </p:cNvSpPr>
          <p:nvPr/>
        </p:nvSpPr>
        <p:spPr>
          <a:xfrm>
            <a:off x="173858" y="1466190"/>
            <a:ext cx="6679429" cy="46568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輸入會多達</a:t>
            </a:r>
            <a:r>
              <a:rPr lang="en-US" altLang="zh-TW" sz="4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1000</a:t>
            </a:r>
            <a:r>
              <a:rPr lang="zh-TW" altLang="en-US" sz="4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，並且</a:t>
            </a:r>
            <a:r>
              <a:rPr lang="en-US" altLang="zh-TW" sz="4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1&lt;=n&lt;=100</a:t>
            </a:r>
            <a:r>
              <a:rPr lang="zh-TW" altLang="en-US" sz="4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，每個側資都單獨一行，數字是隨機出現，以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為停止，輸出包含</a:t>
            </a:r>
            <a:r>
              <a:rPr lang="en-US" altLang="zh-TW" sz="4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n,mu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(n),M(n)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的值，並且</a:t>
            </a:r>
            <a:r>
              <a:rPr lang="zh-TW" altLang="en-US" sz="4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寬度為</a:t>
            </a:r>
            <a:r>
              <a:rPr lang="en-US" altLang="zh-TW" sz="4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，中右對齊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1A256F4-B775-4EFB-FD1A-67C226B95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650" y="1875934"/>
            <a:ext cx="5129739" cy="266746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1EEB715-D732-633F-9579-E4FF5A5AF979}"/>
              </a:ext>
            </a:extLst>
          </p:cNvPr>
          <p:cNvSpPr txBox="1"/>
          <p:nvPr/>
        </p:nvSpPr>
        <p:spPr>
          <a:xfrm>
            <a:off x="7803839" y="4543398"/>
            <a:ext cx="403753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   mu(n)  M(n)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80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精選350套PPT背景圖素材下載，輕鬆設定套用喜歡的背景- 天天瘋後製-Crazy-Tutorial">
            <a:extLst>
              <a:ext uri="{FF2B5EF4-FFF2-40B4-BE49-F238E27FC236}">
                <a16:creationId xmlns:a16="http://schemas.microsoft.com/office/drawing/2014/main" id="{3EB48C62-0F3C-9EA9-61F2-2D7DE2630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389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E56F3EDC-06CF-32D5-A187-5CB20AF90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526" y="113121"/>
            <a:ext cx="10988842" cy="1081726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解題思路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2C8C431-CE54-4B10-7B6E-619B56C3B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45" y="1307968"/>
            <a:ext cx="5911978" cy="524596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AF30423-41EF-A12F-E371-63FC05E824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03" r="26541"/>
          <a:stretch/>
        </p:blipFill>
        <p:spPr>
          <a:xfrm>
            <a:off x="6720736" y="5359089"/>
            <a:ext cx="5048668" cy="1081726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842720D1-1AB3-A23E-7508-1D9B86236BD1}"/>
              </a:ext>
            </a:extLst>
          </p:cNvPr>
          <p:cNvSpPr txBox="1">
            <a:spLocks/>
          </p:cNvSpPr>
          <p:nvPr/>
        </p:nvSpPr>
        <p:spPr>
          <a:xfrm>
            <a:off x="6746667" y="1652177"/>
            <a:ext cx="5305679" cy="32897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一開始想說用預處理的方式，先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建好質數表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，然後再對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質因數分解，再計算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mu[n]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，但還有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M[n]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需要計算，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所以這邊的出發點錯誤，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吃了好幾次的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TLE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E599828-88FE-2AA3-87A5-4C8FF7074F7E}"/>
              </a:ext>
            </a:extLst>
          </p:cNvPr>
          <p:cNvSpPr/>
          <p:nvPr/>
        </p:nvSpPr>
        <p:spPr>
          <a:xfrm>
            <a:off x="3513194" y="5517485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質數表</a:t>
            </a:r>
            <a:endParaRPr lang="zh-TW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9425246-C748-CC4B-DAB9-56E9F877DD46}"/>
              </a:ext>
            </a:extLst>
          </p:cNvPr>
          <p:cNvSpPr/>
          <p:nvPr/>
        </p:nvSpPr>
        <p:spPr>
          <a:xfrm>
            <a:off x="9425172" y="5359089"/>
            <a:ext cx="1262209" cy="117123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088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8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精選350套PPT背景圖素材下載，輕鬆設定套用喜歡的背景- 天天瘋後製-Crazy-Tutorial">
            <a:extLst>
              <a:ext uri="{FF2B5EF4-FFF2-40B4-BE49-F238E27FC236}">
                <a16:creationId xmlns:a16="http://schemas.microsoft.com/office/drawing/2014/main" id="{3EB48C62-0F3C-9EA9-61F2-2D7DE2630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389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D5059216-1B54-47CA-0A84-5BB64E4B6A56}"/>
              </a:ext>
            </a:extLst>
          </p:cNvPr>
          <p:cNvSpPr txBox="1">
            <a:spLocks/>
          </p:cNvSpPr>
          <p:nvPr/>
        </p:nvSpPr>
        <p:spPr>
          <a:xfrm>
            <a:off x="390278" y="5194574"/>
            <a:ext cx="6749592" cy="9746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透過平方倍數的關係做篩選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6D7F73A-0CC2-38A2-14E8-1742913B6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78" y="226649"/>
            <a:ext cx="7154307" cy="510892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4748D19-AAD3-23B6-519C-76120C166EB4}"/>
              </a:ext>
            </a:extLst>
          </p:cNvPr>
          <p:cNvSpPr/>
          <p:nvPr/>
        </p:nvSpPr>
        <p:spPr>
          <a:xfrm>
            <a:off x="7645138" y="518474"/>
            <a:ext cx="4420534" cy="566308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例如第一個不是</a:t>
            </a:r>
            <a:r>
              <a:rPr lang="en-US" altLang="zh-TW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square free==4</a:t>
            </a:r>
          </a:p>
          <a:p>
            <a:pPr algn="ctr"/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只要是</a:t>
            </a:r>
            <a:r>
              <a:rPr lang="en-US" altLang="zh-TW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有關</a:t>
            </a:r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的倍數，都會被</a:t>
            </a:r>
            <a:r>
              <a:rPr lang="en-US" altLang="zh-TW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check</a:t>
            </a:r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判定不需要執行偵測，</a:t>
            </a:r>
            <a:endParaRPr lang="en-US" altLang="zh-TW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mu[0]=0</a:t>
            </a:r>
            <a:endParaRPr lang="en-US" altLang="zh-TW" sz="4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7571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精選350套PPT背景圖素材下載，輕鬆設定套用喜歡的背景- 天天瘋後製-Crazy-Tutorial">
            <a:extLst>
              <a:ext uri="{FF2B5EF4-FFF2-40B4-BE49-F238E27FC236}">
                <a16:creationId xmlns:a16="http://schemas.microsoft.com/office/drawing/2014/main" id="{3EB48C62-0F3C-9EA9-61F2-2D7DE2630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389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1-100數字表– MDSCU">
            <a:extLst>
              <a:ext uri="{FF2B5EF4-FFF2-40B4-BE49-F238E27FC236}">
                <a16:creationId xmlns:a16="http://schemas.microsoft.com/office/drawing/2014/main" id="{D7F0B896-0F3D-CD6C-75B0-42A54CD46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898" y="392115"/>
            <a:ext cx="4624219" cy="607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311854C-6C6B-6AF1-D9DB-C1FAABDA2BD2}"/>
              </a:ext>
            </a:extLst>
          </p:cNvPr>
          <p:cNvSpPr/>
          <p:nvPr/>
        </p:nvSpPr>
        <p:spPr>
          <a:xfrm>
            <a:off x="95384" y="980388"/>
            <a:ext cx="6165130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比如</a:t>
            </a:r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第一個合數為</a:t>
            </a:r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</a:p>
          <a:p>
            <a:pPr algn="ctr"/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質因數分解</a:t>
            </a:r>
            <a:r>
              <a:rPr lang="en-US" altLang="zh-TW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=2*2</a:t>
            </a:r>
          </a:p>
          <a:p>
            <a:pPr algn="ctr"/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所以</a:t>
            </a:r>
            <a:r>
              <a:rPr lang="zh-TW" altLang="en-US" sz="4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因數有</a:t>
            </a:r>
            <a:r>
              <a:rPr lang="en-US" altLang="zh-TW" sz="4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都要刪除</a:t>
            </a:r>
            <a:endParaRPr lang="en-US" altLang="zh-TW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乘號 3">
            <a:extLst>
              <a:ext uri="{FF2B5EF4-FFF2-40B4-BE49-F238E27FC236}">
                <a16:creationId xmlns:a16="http://schemas.microsoft.com/office/drawing/2014/main" id="{62329D6A-1CA4-7B6C-F73D-5419F5857B42}"/>
              </a:ext>
            </a:extLst>
          </p:cNvPr>
          <p:cNvSpPr/>
          <p:nvPr/>
        </p:nvSpPr>
        <p:spPr>
          <a:xfrm>
            <a:off x="7701698" y="392115"/>
            <a:ext cx="556183" cy="6127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乘號 9">
            <a:extLst>
              <a:ext uri="{FF2B5EF4-FFF2-40B4-BE49-F238E27FC236}">
                <a16:creationId xmlns:a16="http://schemas.microsoft.com/office/drawing/2014/main" id="{A38C4803-FE9A-1E53-D934-13626FE0B854}"/>
              </a:ext>
            </a:extLst>
          </p:cNvPr>
          <p:cNvSpPr/>
          <p:nvPr/>
        </p:nvSpPr>
        <p:spPr>
          <a:xfrm>
            <a:off x="9484935" y="404351"/>
            <a:ext cx="556183" cy="6127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乘號 10">
            <a:extLst>
              <a:ext uri="{FF2B5EF4-FFF2-40B4-BE49-F238E27FC236}">
                <a16:creationId xmlns:a16="http://schemas.microsoft.com/office/drawing/2014/main" id="{81A539FE-C3E0-BC39-A88F-C7CF143736B7}"/>
              </a:ext>
            </a:extLst>
          </p:cNvPr>
          <p:cNvSpPr/>
          <p:nvPr/>
        </p:nvSpPr>
        <p:spPr>
          <a:xfrm>
            <a:off x="6770015" y="1017093"/>
            <a:ext cx="556183" cy="6127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B6865B9F-EFF8-FD34-0563-74C3B2F111A5}"/>
              </a:ext>
            </a:extLst>
          </p:cNvPr>
          <p:cNvSpPr/>
          <p:nvPr/>
        </p:nvSpPr>
        <p:spPr>
          <a:xfrm>
            <a:off x="8596974" y="1044371"/>
            <a:ext cx="556183" cy="6127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9D6B97AD-0DE3-EC24-F73D-54E058C23C12}"/>
              </a:ext>
            </a:extLst>
          </p:cNvPr>
          <p:cNvSpPr/>
          <p:nvPr/>
        </p:nvSpPr>
        <p:spPr>
          <a:xfrm>
            <a:off x="10416077" y="1044371"/>
            <a:ext cx="556183" cy="6127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乘號 13">
            <a:extLst>
              <a:ext uri="{FF2B5EF4-FFF2-40B4-BE49-F238E27FC236}">
                <a16:creationId xmlns:a16="http://schemas.microsoft.com/office/drawing/2014/main" id="{9D2AC9B2-2907-7D91-0567-97D233A8633A}"/>
              </a:ext>
            </a:extLst>
          </p:cNvPr>
          <p:cNvSpPr/>
          <p:nvPr/>
        </p:nvSpPr>
        <p:spPr>
          <a:xfrm>
            <a:off x="7701698" y="1657113"/>
            <a:ext cx="556183" cy="6127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乘號 14">
            <a:extLst>
              <a:ext uri="{FF2B5EF4-FFF2-40B4-BE49-F238E27FC236}">
                <a16:creationId xmlns:a16="http://schemas.microsoft.com/office/drawing/2014/main" id="{2BEA49EA-1FF9-FB71-28E9-021A4264E2CF}"/>
              </a:ext>
            </a:extLst>
          </p:cNvPr>
          <p:cNvSpPr/>
          <p:nvPr/>
        </p:nvSpPr>
        <p:spPr>
          <a:xfrm>
            <a:off x="9476954" y="1628833"/>
            <a:ext cx="556183" cy="6127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乘號 15">
            <a:extLst>
              <a:ext uri="{FF2B5EF4-FFF2-40B4-BE49-F238E27FC236}">
                <a16:creationId xmlns:a16="http://schemas.microsoft.com/office/drawing/2014/main" id="{F7D074C9-DE09-013D-40BD-A8788A16AE12}"/>
              </a:ext>
            </a:extLst>
          </p:cNvPr>
          <p:cNvSpPr/>
          <p:nvPr/>
        </p:nvSpPr>
        <p:spPr>
          <a:xfrm>
            <a:off x="6745857" y="2241575"/>
            <a:ext cx="556183" cy="6127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乘號 16">
            <a:extLst>
              <a:ext uri="{FF2B5EF4-FFF2-40B4-BE49-F238E27FC236}">
                <a16:creationId xmlns:a16="http://schemas.microsoft.com/office/drawing/2014/main" id="{22C20791-5417-2114-E9E8-27D6080AC329}"/>
              </a:ext>
            </a:extLst>
          </p:cNvPr>
          <p:cNvSpPr/>
          <p:nvPr/>
        </p:nvSpPr>
        <p:spPr>
          <a:xfrm>
            <a:off x="8567619" y="2241575"/>
            <a:ext cx="556183" cy="6127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乘號 17">
            <a:extLst>
              <a:ext uri="{FF2B5EF4-FFF2-40B4-BE49-F238E27FC236}">
                <a16:creationId xmlns:a16="http://schemas.microsoft.com/office/drawing/2014/main" id="{AA58B640-3835-5211-C86E-BA750C64891D}"/>
              </a:ext>
            </a:extLst>
          </p:cNvPr>
          <p:cNvSpPr/>
          <p:nvPr/>
        </p:nvSpPr>
        <p:spPr>
          <a:xfrm>
            <a:off x="10423934" y="2221719"/>
            <a:ext cx="556183" cy="6127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乘號 18">
            <a:extLst>
              <a:ext uri="{FF2B5EF4-FFF2-40B4-BE49-F238E27FC236}">
                <a16:creationId xmlns:a16="http://schemas.microsoft.com/office/drawing/2014/main" id="{A7034A8E-F984-029D-631F-00BEB44B0FA5}"/>
              </a:ext>
            </a:extLst>
          </p:cNvPr>
          <p:cNvSpPr/>
          <p:nvPr/>
        </p:nvSpPr>
        <p:spPr>
          <a:xfrm>
            <a:off x="7653667" y="2815607"/>
            <a:ext cx="556183" cy="6127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乘號 19">
            <a:extLst>
              <a:ext uri="{FF2B5EF4-FFF2-40B4-BE49-F238E27FC236}">
                <a16:creationId xmlns:a16="http://schemas.microsoft.com/office/drawing/2014/main" id="{6A8020FF-D2AD-A9F3-746A-BC3959271D93}"/>
              </a:ext>
            </a:extLst>
          </p:cNvPr>
          <p:cNvSpPr/>
          <p:nvPr/>
        </p:nvSpPr>
        <p:spPr>
          <a:xfrm>
            <a:off x="9475429" y="2815607"/>
            <a:ext cx="556183" cy="6127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乘號 20">
            <a:extLst>
              <a:ext uri="{FF2B5EF4-FFF2-40B4-BE49-F238E27FC236}">
                <a16:creationId xmlns:a16="http://schemas.microsoft.com/office/drawing/2014/main" id="{ED84EDBA-EC3F-72F7-F85A-ECC0B6685CCA}"/>
              </a:ext>
            </a:extLst>
          </p:cNvPr>
          <p:cNvSpPr/>
          <p:nvPr/>
        </p:nvSpPr>
        <p:spPr>
          <a:xfrm>
            <a:off x="6770015" y="3390942"/>
            <a:ext cx="556183" cy="6127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乘號 21">
            <a:extLst>
              <a:ext uri="{FF2B5EF4-FFF2-40B4-BE49-F238E27FC236}">
                <a16:creationId xmlns:a16="http://schemas.microsoft.com/office/drawing/2014/main" id="{0D900174-6307-0E5F-5CBC-F13AE794C068}"/>
              </a:ext>
            </a:extLst>
          </p:cNvPr>
          <p:cNvSpPr/>
          <p:nvPr/>
        </p:nvSpPr>
        <p:spPr>
          <a:xfrm>
            <a:off x="8561031" y="3408493"/>
            <a:ext cx="556183" cy="6127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乘號 22">
            <a:extLst>
              <a:ext uri="{FF2B5EF4-FFF2-40B4-BE49-F238E27FC236}">
                <a16:creationId xmlns:a16="http://schemas.microsoft.com/office/drawing/2014/main" id="{E2DCA461-2E0F-252A-E934-F0D7067D3D58}"/>
              </a:ext>
            </a:extLst>
          </p:cNvPr>
          <p:cNvSpPr/>
          <p:nvPr/>
        </p:nvSpPr>
        <p:spPr>
          <a:xfrm>
            <a:off x="10423934" y="3390942"/>
            <a:ext cx="556183" cy="6127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乘號 23">
            <a:extLst>
              <a:ext uri="{FF2B5EF4-FFF2-40B4-BE49-F238E27FC236}">
                <a16:creationId xmlns:a16="http://schemas.microsoft.com/office/drawing/2014/main" id="{79839810-D956-61FA-7BB8-6A56447A344C}"/>
              </a:ext>
            </a:extLst>
          </p:cNvPr>
          <p:cNvSpPr/>
          <p:nvPr/>
        </p:nvSpPr>
        <p:spPr>
          <a:xfrm>
            <a:off x="7653667" y="4061499"/>
            <a:ext cx="556183" cy="6127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乘號 24">
            <a:extLst>
              <a:ext uri="{FF2B5EF4-FFF2-40B4-BE49-F238E27FC236}">
                <a16:creationId xmlns:a16="http://schemas.microsoft.com/office/drawing/2014/main" id="{2E046BBF-4B71-0E6F-3CDE-89E4C0E4B615}"/>
              </a:ext>
            </a:extLst>
          </p:cNvPr>
          <p:cNvSpPr/>
          <p:nvPr/>
        </p:nvSpPr>
        <p:spPr>
          <a:xfrm>
            <a:off x="9470579" y="4028004"/>
            <a:ext cx="556183" cy="6127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乘號 25">
            <a:extLst>
              <a:ext uri="{FF2B5EF4-FFF2-40B4-BE49-F238E27FC236}">
                <a16:creationId xmlns:a16="http://schemas.microsoft.com/office/drawing/2014/main" id="{2C738A15-3EAD-56F4-1076-75084C20A0D6}"/>
              </a:ext>
            </a:extLst>
          </p:cNvPr>
          <p:cNvSpPr/>
          <p:nvPr/>
        </p:nvSpPr>
        <p:spPr>
          <a:xfrm>
            <a:off x="6766944" y="4615424"/>
            <a:ext cx="556183" cy="6127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乘號 26">
            <a:extLst>
              <a:ext uri="{FF2B5EF4-FFF2-40B4-BE49-F238E27FC236}">
                <a16:creationId xmlns:a16="http://schemas.microsoft.com/office/drawing/2014/main" id="{65599BC2-C903-3BF0-FD3E-A83D9A560E47}"/>
              </a:ext>
            </a:extLst>
          </p:cNvPr>
          <p:cNvSpPr/>
          <p:nvPr/>
        </p:nvSpPr>
        <p:spPr>
          <a:xfrm>
            <a:off x="8573271" y="4640746"/>
            <a:ext cx="556183" cy="6127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乘號 27">
            <a:extLst>
              <a:ext uri="{FF2B5EF4-FFF2-40B4-BE49-F238E27FC236}">
                <a16:creationId xmlns:a16="http://schemas.microsoft.com/office/drawing/2014/main" id="{EBD709A2-C9AE-AC4F-B41D-A19EF3FE2C5A}"/>
              </a:ext>
            </a:extLst>
          </p:cNvPr>
          <p:cNvSpPr/>
          <p:nvPr/>
        </p:nvSpPr>
        <p:spPr>
          <a:xfrm>
            <a:off x="10416077" y="4674241"/>
            <a:ext cx="556183" cy="6127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乘號 28">
            <a:extLst>
              <a:ext uri="{FF2B5EF4-FFF2-40B4-BE49-F238E27FC236}">
                <a16:creationId xmlns:a16="http://schemas.microsoft.com/office/drawing/2014/main" id="{65C0B740-1D81-389E-7846-8D0A5F6E6F14}"/>
              </a:ext>
            </a:extLst>
          </p:cNvPr>
          <p:cNvSpPr/>
          <p:nvPr/>
        </p:nvSpPr>
        <p:spPr>
          <a:xfrm>
            <a:off x="7651868" y="5253488"/>
            <a:ext cx="556183" cy="6127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乘號 29">
            <a:extLst>
              <a:ext uri="{FF2B5EF4-FFF2-40B4-BE49-F238E27FC236}">
                <a16:creationId xmlns:a16="http://schemas.microsoft.com/office/drawing/2014/main" id="{CE272FA3-431F-C8A3-990F-16520C20D001}"/>
              </a:ext>
            </a:extLst>
          </p:cNvPr>
          <p:cNvSpPr/>
          <p:nvPr/>
        </p:nvSpPr>
        <p:spPr>
          <a:xfrm>
            <a:off x="9470578" y="5264871"/>
            <a:ext cx="556183" cy="6127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乘號 30">
            <a:extLst>
              <a:ext uri="{FF2B5EF4-FFF2-40B4-BE49-F238E27FC236}">
                <a16:creationId xmlns:a16="http://schemas.microsoft.com/office/drawing/2014/main" id="{4F8E5A14-FEEF-D259-B11E-082294834D2C}"/>
              </a:ext>
            </a:extLst>
          </p:cNvPr>
          <p:cNvSpPr/>
          <p:nvPr/>
        </p:nvSpPr>
        <p:spPr>
          <a:xfrm>
            <a:off x="6741007" y="5852642"/>
            <a:ext cx="556183" cy="6127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乘號 31">
            <a:extLst>
              <a:ext uri="{FF2B5EF4-FFF2-40B4-BE49-F238E27FC236}">
                <a16:creationId xmlns:a16="http://schemas.microsoft.com/office/drawing/2014/main" id="{A304A79C-B581-B399-B5C3-FDD28BAC0C60}"/>
              </a:ext>
            </a:extLst>
          </p:cNvPr>
          <p:cNvSpPr/>
          <p:nvPr/>
        </p:nvSpPr>
        <p:spPr>
          <a:xfrm>
            <a:off x="8582470" y="5872999"/>
            <a:ext cx="556183" cy="6127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乘號 32">
            <a:extLst>
              <a:ext uri="{FF2B5EF4-FFF2-40B4-BE49-F238E27FC236}">
                <a16:creationId xmlns:a16="http://schemas.microsoft.com/office/drawing/2014/main" id="{D16AB20B-D8CA-E654-D4C8-ECECF4AEA568}"/>
              </a:ext>
            </a:extLst>
          </p:cNvPr>
          <p:cNvSpPr/>
          <p:nvPr/>
        </p:nvSpPr>
        <p:spPr>
          <a:xfrm>
            <a:off x="10416076" y="5882050"/>
            <a:ext cx="556183" cy="6127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5B42A03-5448-53BC-99C8-C7B2DDD8DDBB}"/>
              </a:ext>
            </a:extLst>
          </p:cNvPr>
          <p:cNvSpPr/>
          <p:nvPr/>
        </p:nvSpPr>
        <p:spPr>
          <a:xfrm>
            <a:off x="180018" y="3447584"/>
            <a:ext cx="6165130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接著</a:t>
            </a:r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第二個合數為</a:t>
            </a:r>
            <a:r>
              <a:rPr lang="en-US" altLang="zh-TW" sz="4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</a:p>
          <a:p>
            <a:pPr algn="ctr"/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質因數分解</a:t>
            </a:r>
            <a:r>
              <a:rPr lang="en-US" altLang="zh-TW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=3*3</a:t>
            </a:r>
          </a:p>
          <a:p>
            <a:pPr algn="ctr"/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所以</a:t>
            </a:r>
            <a:r>
              <a:rPr lang="zh-TW" altLang="en-US" sz="4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因數有</a:t>
            </a:r>
            <a:r>
              <a:rPr lang="en-US" altLang="zh-TW" sz="4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的都要刪除</a:t>
            </a:r>
            <a:endParaRPr lang="en-US" altLang="zh-TW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乘號 52">
            <a:extLst>
              <a:ext uri="{FF2B5EF4-FFF2-40B4-BE49-F238E27FC236}">
                <a16:creationId xmlns:a16="http://schemas.microsoft.com/office/drawing/2014/main" id="{89FD59BB-857E-EC21-57D2-5A3F16E318EF}"/>
              </a:ext>
            </a:extLst>
          </p:cNvPr>
          <p:cNvSpPr/>
          <p:nvPr/>
        </p:nvSpPr>
        <p:spPr>
          <a:xfrm>
            <a:off x="9924637" y="402722"/>
            <a:ext cx="556183" cy="612742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/>
              </a:solidFill>
            </a:endParaRPr>
          </a:p>
        </p:txBody>
      </p:sp>
      <p:sp>
        <p:nvSpPr>
          <p:cNvPr id="54" name="乘號 53">
            <a:extLst>
              <a:ext uri="{FF2B5EF4-FFF2-40B4-BE49-F238E27FC236}">
                <a16:creationId xmlns:a16="http://schemas.microsoft.com/office/drawing/2014/main" id="{E7642ED1-5A25-7FF9-DF7F-C0AC1D43FF04}"/>
              </a:ext>
            </a:extLst>
          </p:cNvPr>
          <p:cNvSpPr/>
          <p:nvPr/>
        </p:nvSpPr>
        <p:spPr>
          <a:xfrm>
            <a:off x="9484934" y="997588"/>
            <a:ext cx="556183" cy="612742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/>
              </a:solidFill>
            </a:endParaRPr>
          </a:p>
        </p:txBody>
      </p:sp>
      <p:sp>
        <p:nvSpPr>
          <p:cNvPr id="55" name="乘號 54">
            <a:extLst>
              <a:ext uri="{FF2B5EF4-FFF2-40B4-BE49-F238E27FC236}">
                <a16:creationId xmlns:a16="http://schemas.microsoft.com/office/drawing/2014/main" id="{D81C070D-501C-DB5E-F087-81A598ADFFDB}"/>
              </a:ext>
            </a:extLst>
          </p:cNvPr>
          <p:cNvSpPr/>
          <p:nvPr/>
        </p:nvSpPr>
        <p:spPr>
          <a:xfrm>
            <a:off x="9011383" y="1618905"/>
            <a:ext cx="556183" cy="612742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/>
              </a:solidFill>
            </a:endParaRPr>
          </a:p>
        </p:txBody>
      </p:sp>
      <p:sp>
        <p:nvSpPr>
          <p:cNvPr id="56" name="乘號 55">
            <a:extLst>
              <a:ext uri="{FF2B5EF4-FFF2-40B4-BE49-F238E27FC236}">
                <a16:creationId xmlns:a16="http://schemas.microsoft.com/office/drawing/2014/main" id="{3A919AE4-D1C5-73BE-D093-6FE50E8F6BD0}"/>
              </a:ext>
            </a:extLst>
          </p:cNvPr>
          <p:cNvSpPr/>
          <p:nvPr/>
        </p:nvSpPr>
        <p:spPr>
          <a:xfrm>
            <a:off x="8568919" y="2251503"/>
            <a:ext cx="556183" cy="612742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/>
              </a:solidFill>
            </a:endParaRPr>
          </a:p>
        </p:txBody>
      </p:sp>
      <p:sp>
        <p:nvSpPr>
          <p:cNvPr id="57" name="乘號 56">
            <a:extLst>
              <a:ext uri="{FF2B5EF4-FFF2-40B4-BE49-F238E27FC236}">
                <a16:creationId xmlns:a16="http://schemas.microsoft.com/office/drawing/2014/main" id="{98A4E602-B568-9104-03A5-B7C911F3CD0A}"/>
              </a:ext>
            </a:extLst>
          </p:cNvPr>
          <p:cNvSpPr/>
          <p:nvPr/>
        </p:nvSpPr>
        <p:spPr>
          <a:xfrm>
            <a:off x="8127919" y="2847147"/>
            <a:ext cx="556183" cy="612742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/>
              </a:solidFill>
            </a:endParaRPr>
          </a:p>
        </p:txBody>
      </p:sp>
      <p:sp>
        <p:nvSpPr>
          <p:cNvPr id="58" name="乘號 57">
            <a:extLst>
              <a:ext uri="{FF2B5EF4-FFF2-40B4-BE49-F238E27FC236}">
                <a16:creationId xmlns:a16="http://schemas.microsoft.com/office/drawing/2014/main" id="{E2766692-E237-DB60-E7B3-D105B985F804}"/>
              </a:ext>
            </a:extLst>
          </p:cNvPr>
          <p:cNvSpPr/>
          <p:nvPr/>
        </p:nvSpPr>
        <p:spPr>
          <a:xfrm>
            <a:off x="7653984" y="3390942"/>
            <a:ext cx="556183" cy="612742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/>
              </a:solidFill>
            </a:endParaRPr>
          </a:p>
        </p:txBody>
      </p:sp>
      <p:sp>
        <p:nvSpPr>
          <p:cNvPr id="59" name="乘號 58">
            <a:extLst>
              <a:ext uri="{FF2B5EF4-FFF2-40B4-BE49-F238E27FC236}">
                <a16:creationId xmlns:a16="http://schemas.microsoft.com/office/drawing/2014/main" id="{B4D03109-8A52-896B-FEE5-111063257A26}"/>
              </a:ext>
            </a:extLst>
          </p:cNvPr>
          <p:cNvSpPr/>
          <p:nvPr/>
        </p:nvSpPr>
        <p:spPr>
          <a:xfrm>
            <a:off x="7177990" y="4052325"/>
            <a:ext cx="556183" cy="612742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/>
              </a:solidFill>
            </a:endParaRPr>
          </a:p>
        </p:txBody>
      </p:sp>
      <p:sp>
        <p:nvSpPr>
          <p:cNvPr id="60" name="乘號 59">
            <a:extLst>
              <a:ext uri="{FF2B5EF4-FFF2-40B4-BE49-F238E27FC236}">
                <a16:creationId xmlns:a16="http://schemas.microsoft.com/office/drawing/2014/main" id="{CCD4BC7C-B32C-6EA2-4A08-3DB0B6EED278}"/>
              </a:ext>
            </a:extLst>
          </p:cNvPr>
          <p:cNvSpPr/>
          <p:nvPr/>
        </p:nvSpPr>
        <p:spPr>
          <a:xfrm>
            <a:off x="6750005" y="4627921"/>
            <a:ext cx="556183" cy="612742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/>
              </a:solidFill>
            </a:endParaRPr>
          </a:p>
        </p:txBody>
      </p:sp>
      <p:sp>
        <p:nvSpPr>
          <p:cNvPr id="61" name="乘號 60">
            <a:extLst>
              <a:ext uri="{FF2B5EF4-FFF2-40B4-BE49-F238E27FC236}">
                <a16:creationId xmlns:a16="http://schemas.microsoft.com/office/drawing/2014/main" id="{D4B89319-1A09-1924-BBE8-DD0D6ED18C14}"/>
              </a:ext>
            </a:extLst>
          </p:cNvPr>
          <p:cNvSpPr/>
          <p:nvPr/>
        </p:nvSpPr>
        <p:spPr>
          <a:xfrm>
            <a:off x="6297538" y="5210993"/>
            <a:ext cx="556183" cy="612742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/>
              </a:solidFill>
            </a:endParaRPr>
          </a:p>
        </p:txBody>
      </p:sp>
      <p:sp>
        <p:nvSpPr>
          <p:cNvPr id="62" name="乘號 61">
            <a:extLst>
              <a:ext uri="{FF2B5EF4-FFF2-40B4-BE49-F238E27FC236}">
                <a16:creationId xmlns:a16="http://schemas.microsoft.com/office/drawing/2014/main" id="{35976A42-DA5F-4062-9D4F-F8567341D28E}"/>
              </a:ext>
            </a:extLst>
          </p:cNvPr>
          <p:cNvSpPr/>
          <p:nvPr/>
        </p:nvSpPr>
        <p:spPr>
          <a:xfrm>
            <a:off x="10391981" y="5210993"/>
            <a:ext cx="556183" cy="612742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/>
              </a:solidFill>
            </a:endParaRPr>
          </a:p>
        </p:txBody>
      </p:sp>
      <p:sp>
        <p:nvSpPr>
          <p:cNvPr id="63" name="乘號 62">
            <a:extLst>
              <a:ext uri="{FF2B5EF4-FFF2-40B4-BE49-F238E27FC236}">
                <a16:creationId xmlns:a16="http://schemas.microsoft.com/office/drawing/2014/main" id="{8BEC8AE0-99A2-CD5F-536F-04703AC1AA0C}"/>
              </a:ext>
            </a:extLst>
          </p:cNvPr>
          <p:cNvSpPr/>
          <p:nvPr/>
        </p:nvSpPr>
        <p:spPr>
          <a:xfrm>
            <a:off x="9924636" y="5882050"/>
            <a:ext cx="556183" cy="612742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A0F6FCC-B38F-7877-668C-7CBAC7F8DBB1}"/>
              </a:ext>
            </a:extLst>
          </p:cNvPr>
          <p:cNvSpPr/>
          <p:nvPr/>
        </p:nvSpPr>
        <p:spPr>
          <a:xfrm>
            <a:off x="8158" y="5571242"/>
            <a:ext cx="616513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依此類推</a:t>
            </a:r>
            <a:r>
              <a:rPr lang="en-US" altLang="zh-TW" sz="4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en-US" altLang="zh-TW" sz="4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9512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1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2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4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6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8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7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8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0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2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4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1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2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4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5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6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7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8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7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8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0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2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3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4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1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2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3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4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5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6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7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8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1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7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8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9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0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1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2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3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4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6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1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2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3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4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5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6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7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8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1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2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7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8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9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0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1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2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3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4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4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5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0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1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2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3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4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5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6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7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0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1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6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7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8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9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0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1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2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3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6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7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1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2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3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4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5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6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7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8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9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2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3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8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9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0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1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2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3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4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5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8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8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9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0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1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4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5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6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7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8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9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0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1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4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5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9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0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1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2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3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4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5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6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7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0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1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2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6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7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8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9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0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1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2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3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6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7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9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0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1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2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3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4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5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6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7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8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9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2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3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6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7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8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9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0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1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2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3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4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5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6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8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9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0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1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4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5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6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7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8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9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0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1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4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5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6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7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8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9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0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1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2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3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4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5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6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7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精選350套PPT背景圖素材下載，輕鬆設定套用喜歡的背景- 天天瘋後製-Crazy-Tutorial">
            <a:extLst>
              <a:ext uri="{FF2B5EF4-FFF2-40B4-BE49-F238E27FC236}">
                <a16:creationId xmlns:a16="http://schemas.microsoft.com/office/drawing/2014/main" id="{3EB48C62-0F3C-9EA9-61F2-2D7DE2630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389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FABEE55-DF81-EF46-1060-04737026D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09" y="357089"/>
            <a:ext cx="10530571" cy="1075785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4FDC83AD-3E50-46E9-26AF-C8CB85A13D30}"/>
              </a:ext>
            </a:extLst>
          </p:cNvPr>
          <p:cNvSpPr txBox="1">
            <a:spLocks/>
          </p:cNvSpPr>
          <p:nvPr/>
        </p:nvSpPr>
        <p:spPr>
          <a:xfrm>
            <a:off x="426852" y="1444836"/>
            <a:ext cx="10988842" cy="10757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全域預設陣列值為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52D3187-9B30-BC89-AC54-E57C8A0EAF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27" r="10522"/>
          <a:stretch/>
        </p:blipFill>
        <p:spPr>
          <a:xfrm>
            <a:off x="202734" y="2700466"/>
            <a:ext cx="5301111" cy="25299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43408842-56DA-567F-BD7B-586FDDBC2A73}"/>
              </a:ext>
            </a:extLst>
          </p:cNvPr>
          <p:cNvSpPr txBox="1">
            <a:spLocks/>
          </p:cNvSpPr>
          <p:nvPr/>
        </p:nvSpPr>
        <p:spPr>
          <a:xfrm>
            <a:off x="5430552" y="2814426"/>
            <a:ext cx="6761448" cy="15742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TW" altLang="en-US" sz="1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</a:t>
            </a:r>
            <a:r>
              <a:rPr lang="en-US" altLang="zh-TW" sz="1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memset</a:t>
            </a:r>
            <a:r>
              <a:rPr lang="zh-TW" altLang="en-US" sz="1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無法設定</a:t>
            </a:r>
            <a:r>
              <a:rPr lang="en-US" altLang="zh-TW" sz="1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 </a:t>
            </a:r>
            <a:r>
              <a:rPr lang="zh-TW" altLang="en-US" sz="1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陣列為</a:t>
            </a:r>
            <a:r>
              <a:rPr lang="en-US" altLang="zh-TW" sz="1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zh-TW" altLang="en-US" sz="1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lang="en-US" altLang="zh-TW" sz="1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zh-TW" altLang="en-US" sz="1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1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byte</a:t>
            </a:r>
            <a:r>
              <a:rPr lang="zh-TW" altLang="en-US" sz="1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，如果使用了會是</a:t>
            </a:r>
            <a:endParaRPr lang="en-US" altLang="zh-TW" sz="1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00000001 00000001 00000001 00000001 </a:t>
            </a:r>
          </a:p>
          <a:p>
            <a:pPr>
              <a:lnSpc>
                <a:spcPct val="120000"/>
              </a:lnSpc>
            </a:pP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</a:t>
            </a: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進位</a:t>
            </a: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array </a:t>
            </a: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也就是</a:t>
            </a: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16843009</a:t>
            </a:r>
            <a:endParaRPr lang="zh-TW" alt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F488A167-2E66-8231-C516-5595D488E71C}"/>
              </a:ext>
            </a:extLst>
          </p:cNvPr>
          <p:cNvSpPr txBox="1">
            <a:spLocks/>
          </p:cNvSpPr>
          <p:nvPr/>
        </p:nvSpPr>
        <p:spPr>
          <a:xfrm>
            <a:off x="5277985" y="4480700"/>
            <a:ext cx="6761448" cy="15742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所以我就直接把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en-US" altLang="zh-TW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mu=0 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視為</a:t>
            </a:r>
            <a:r>
              <a:rPr lang="en-US" altLang="zh-TW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mu=-1</a:t>
            </a:r>
            <a:endParaRPr lang="zh-TW" altLang="en-US" sz="4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22D349B-5479-0F37-FB46-F9FE29A88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734" y="5322446"/>
            <a:ext cx="5276850" cy="1009650"/>
          </a:xfrm>
          <a:prstGeom prst="rect">
            <a:avLst/>
          </a:prstGeom>
        </p:spPr>
      </p:pic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D15A7BB-3702-9DD2-9667-6DFEF41E381E}"/>
              </a:ext>
            </a:extLst>
          </p:cNvPr>
          <p:cNvCxnSpPr>
            <a:cxnSpLocks/>
          </p:cNvCxnSpPr>
          <p:nvPr/>
        </p:nvCxnSpPr>
        <p:spPr>
          <a:xfrm flipH="1">
            <a:off x="5277985" y="5740924"/>
            <a:ext cx="1113388" cy="863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632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精選350套PPT背景圖素材下載，輕鬆設定套用喜歡的背景- 天天瘋後製-Crazy-Tutorial">
            <a:extLst>
              <a:ext uri="{FF2B5EF4-FFF2-40B4-BE49-F238E27FC236}">
                <a16:creationId xmlns:a16="http://schemas.microsoft.com/office/drawing/2014/main" id="{3EB48C62-0F3C-9EA9-61F2-2D7DE2630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4463" y="-188535"/>
            <a:ext cx="15271361" cy="859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D5059216-1B54-47CA-0A84-5BB64E4B6A56}"/>
              </a:ext>
            </a:extLst>
          </p:cNvPr>
          <p:cNvSpPr txBox="1">
            <a:spLocks/>
          </p:cNvSpPr>
          <p:nvPr/>
        </p:nvSpPr>
        <p:spPr>
          <a:xfrm>
            <a:off x="-302070" y="4609548"/>
            <a:ext cx="1279614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開始掃描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2~max_size(100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+1)</a:t>
            </a:r>
          </a:p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如果偵測他是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square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free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4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質因數數量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%2==1</a:t>
            </a:r>
          </a:p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，代表有奇數個質數，所以</a:t>
            </a:r>
            <a:r>
              <a:rPr lang="en-US" altLang="zh-TW" sz="4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mu[y]=-2</a:t>
            </a:r>
          </a:p>
          <a:p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2346FD3-3A20-8BFF-1280-F2F6D20477B0}"/>
              </a:ext>
            </a:extLst>
          </p:cNvPr>
          <p:cNvCxnSpPr/>
          <p:nvPr/>
        </p:nvCxnSpPr>
        <p:spPr>
          <a:xfrm>
            <a:off x="486383" y="3161489"/>
            <a:ext cx="0" cy="19260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92EB64B-7CFE-685B-18EA-D0E7B6A067B3}"/>
              </a:ext>
            </a:extLst>
          </p:cNvPr>
          <p:cNvCxnSpPr/>
          <p:nvPr/>
        </p:nvCxnSpPr>
        <p:spPr>
          <a:xfrm>
            <a:off x="486383" y="3161489"/>
            <a:ext cx="80739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標題 1">
            <a:extLst>
              <a:ext uri="{FF2B5EF4-FFF2-40B4-BE49-F238E27FC236}">
                <a16:creationId xmlns:a16="http://schemas.microsoft.com/office/drawing/2014/main" id="{34984099-0E39-1F39-D043-471B0CC5783C}"/>
              </a:ext>
            </a:extLst>
          </p:cNvPr>
          <p:cNvSpPr txBox="1">
            <a:spLocks/>
          </p:cNvSpPr>
          <p:nvPr/>
        </p:nvSpPr>
        <p:spPr>
          <a:xfrm>
            <a:off x="6576955" y="1799623"/>
            <a:ext cx="6479134" cy="2865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M[n]=M[1]+M[2]+..</a:t>
            </a:r>
          </a:p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M[1]=1(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M[2]=M[1]+m[2]</a:t>
            </a: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那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M[n]=</a:t>
            </a:r>
            <a:r>
              <a:rPr lang="en-US" altLang="zh-TW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M[n-1]+m[n]</a:t>
            </a: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是因為我的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mu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</a:p>
          <a:p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7D2FC2E7-FF89-6CB4-33D7-54AB03A52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831" y="390150"/>
            <a:ext cx="6093793" cy="3696510"/>
          </a:xfrm>
          <a:prstGeom prst="rect">
            <a:avLst/>
          </a:prstGeom>
        </p:spPr>
      </p:pic>
      <p:sp>
        <p:nvSpPr>
          <p:cNvPr id="15" name="左大括弧 14">
            <a:extLst>
              <a:ext uri="{FF2B5EF4-FFF2-40B4-BE49-F238E27FC236}">
                <a16:creationId xmlns:a16="http://schemas.microsoft.com/office/drawing/2014/main" id="{8C4DC55E-992D-5465-24AF-A76BDD0EA161}"/>
              </a:ext>
            </a:extLst>
          </p:cNvPr>
          <p:cNvSpPr/>
          <p:nvPr/>
        </p:nvSpPr>
        <p:spPr>
          <a:xfrm>
            <a:off x="1498060" y="2979718"/>
            <a:ext cx="194553" cy="44928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左 15">
            <a:extLst>
              <a:ext uri="{FF2B5EF4-FFF2-40B4-BE49-F238E27FC236}">
                <a16:creationId xmlns:a16="http://schemas.microsoft.com/office/drawing/2014/main" id="{D30785FF-27AB-FF95-303E-2349B925CE84}"/>
              </a:ext>
            </a:extLst>
          </p:cNvPr>
          <p:cNvSpPr/>
          <p:nvPr/>
        </p:nvSpPr>
        <p:spPr>
          <a:xfrm>
            <a:off x="4356726" y="3579097"/>
            <a:ext cx="3062949" cy="34115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809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精選350套PPT背景圖素材下載，輕鬆設定套用喜歡的背景- 天天瘋後製-Crazy-Tutorial">
            <a:extLst>
              <a:ext uri="{FF2B5EF4-FFF2-40B4-BE49-F238E27FC236}">
                <a16:creationId xmlns:a16="http://schemas.microsoft.com/office/drawing/2014/main" id="{3EB48C62-0F3C-9EA9-61F2-2D7DE2630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389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D5059216-1B54-47CA-0A84-5BB64E4B6A56}"/>
              </a:ext>
            </a:extLst>
          </p:cNvPr>
          <p:cNvSpPr txBox="1">
            <a:spLocks/>
          </p:cNvSpPr>
          <p:nvPr/>
        </p:nvSpPr>
        <p:spPr>
          <a:xfrm>
            <a:off x="476657" y="3308671"/>
            <a:ext cx="5116748" cy="30130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依照輸出規定，</a:t>
            </a:r>
            <a:endParaRPr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相隔</a:t>
            </a:r>
            <a:r>
              <a:rPr lang="en-US" altLang="zh-TW" sz="4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4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格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輸出，</a:t>
            </a:r>
            <a:endParaRPr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並且輸出要加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因為我設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mu[1]=0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A73BF2C-21A2-29C3-B970-49305975E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41" y="795709"/>
            <a:ext cx="10987581" cy="197667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2B9B434-963D-5F37-4455-1294585D3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551" y="3003516"/>
            <a:ext cx="5457825" cy="3438525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8068A89-359B-379A-C62C-7FC9C383D345}"/>
              </a:ext>
            </a:extLst>
          </p:cNvPr>
          <p:cNvSpPr/>
          <p:nvPr/>
        </p:nvSpPr>
        <p:spPr>
          <a:xfrm>
            <a:off x="3327662" y="1932495"/>
            <a:ext cx="8007697" cy="4430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36C5335-1B0B-811E-4031-39752559A26B}"/>
              </a:ext>
            </a:extLst>
          </p:cNvPr>
          <p:cNvSpPr txBox="1"/>
          <p:nvPr/>
        </p:nvSpPr>
        <p:spPr>
          <a:xfrm>
            <a:off x="7306843" y="2742900"/>
            <a:ext cx="403753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   mu(n)  M(n)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372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2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492</Words>
  <Application>Microsoft Office PowerPoint</Application>
  <PresentationFormat>寬螢幕</PresentationFormat>
  <Paragraphs>53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Arial</vt:lpstr>
      <vt:lpstr>Calibri</vt:lpstr>
      <vt:lpstr>Calibri Light</vt:lpstr>
      <vt:lpstr>Office 佈景主題</vt:lpstr>
      <vt:lpstr>Uva-10738 Riemann vs Mertens</vt:lpstr>
      <vt:lpstr>PowerPoint 簡報</vt:lpstr>
      <vt:lpstr>PowerPoint 簡報</vt:lpstr>
      <vt:lpstr>解題思路: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Uva-10738 Riemann vs Mertens</dc:title>
  <dc:creator>C110152338</dc:creator>
  <cp:lastModifiedBy>C110152338</cp:lastModifiedBy>
  <cp:revision>8</cp:revision>
  <dcterms:created xsi:type="dcterms:W3CDTF">2022-05-29T11:36:32Z</dcterms:created>
  <dcterms:modified xsi:type="dcterms:W3CDTF">2022-05-29T12:58:39Z</dcterms:modified>
</cp:coreProperties>
</file>