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69" r:id="rId10"/>
    <p:sldId id="270" r:id="rId11"/>
    <p:sldId id="271" r:id="rId12"/>
    <p:sldId id="276" r:id="rId13"/>
    <p:sldId id="272" r:id="rId14"/>
    <p:sldId id="275" r:id="rId15"/>
    <p:sldId id="277" r:id="rId16"/>
    <p:sldId id="27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03FE-81CA-45E1-8361-ADEA5E40B63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3F704-2703-4626-9706-4BE7914D4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85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BD0CA-1EE3-124A-BA1D-712FB21A3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DC1D3-050E-46F0-4232-E9FE7BD5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F7515-8D71-42DC-FD8F-D8A104BD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ABA1B7-B41F-4742-B392-3F49FA66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268E12-65EB-A46B-E214-FFC36DA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D8259-F7EF-FAF9-F67E-FEC3EB2B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389EB8-F1B5-062B-B792-6904EBDCE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A6548-A8D1-6882-CE99-FC9FCB20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EAA877-62E0-1AE2-7C72-9F30409F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A77313-D582-87EC-4CDA-E06A433E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2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07D4F4-C1D9-33D0-88B0-DE3B88737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C5D4A2-2FCA-1E97-9C34-AC07C257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A5D02-F4DD-2EB1-FBD4-FCE35401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8574D-149E-7A29-8447-8EF002BE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D97627-B22B-40BA-B3B3-A129868A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3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0FC8E-8DFE-F417-55C6-3E4A04D6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40F88-DDB8-4654-3728-0054AF07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FD2E43-BF50-4742-E79D-D27DA364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80A77-00EB-0870-4ED2-B2FA6F75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B57925-4171-E3E1-B6EA-4D63505E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5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1197A-200E-81A5-7E6C-3D40116C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83273-17D9-4259-653D-D8DCB347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CF0FB2-17B6-4AC4-214F-323D69CD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BA00B-C75E-AF85-73AD-ACA137B2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7A50D-DE77-43F0-91C8-0E1C5B05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2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91AA5-3EE1-3F27-B7DB-DDEDB0B7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27ECE-4026-BD72-2DE9-C6738A201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E5FC95-1232-A462-A4F5-9194929B2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BE41B6-955F-5217-3303-9593493F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3023A6-D1CE-C43D-582A-216F7703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97EE59-1FF4-A0D0-B95D-3AEA4312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78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4060D-8556-0F1A-319B-02D72951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4DA327-E7C9-BC4A-EFA4-60BB2E9C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ED1375-E628-F877-577A-B094F0A5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C4A2E6-E539-5FEE-C53A-72226B6D7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DCE256-20BA-DD78-CBAF-FD64C84E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5F3C81-2517-4422-9238-F24BEB10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754D81-6903-DD5C-FA2E-834C4770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85D588-2DF5-4753-6AFA-DFC59DC1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EF49E-4951-30BD-3ED6-9000591C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65C756-9BB3-C888-2B1C-A0FE4D9E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BF01D2-CCC5-086C-5FBA-F5301CE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DAD9F8-1A7F-8BA6-E688-6CD0ACC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6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C85BA-67F3-6395-DA1F-F6ED23B9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4CDA21-0835-14E9-EE5D-2B024A1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75D492-F936-4363-F4C5-B383D778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0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E5D7D-746A-D13D-78F5-0FE25559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471BAF-2F06-FE8B-34F1-26F7B879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DDEE16-D324-B7F6-1952-45964486A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B6F2E4-5B9E-6D75-E965-453F4069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1D6476-C003-0256-D604-2DD25F73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E08700-4239-C781-991D-19816E38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9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3F06F-4A8D-A3EA-0CFB-7A0CF8DF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84BE28-E0EE-605F-AF3F-CDAF98E4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436DE4-3F60-1E47-E06D-31171825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D5FB65-455A-5C53-2D71-00EF41F6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325E71-F364-5AD8-6BE5-E79570D3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8BB702-F97F-728F-C13B-3770F01C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2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07C13C-A2C0-3A9F-9F05-39BC40A9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0C5580-0E9B-C750-E154-C1E33C3C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D0E971-517A-BAE8-FB3E-ADEC0EB3E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ED50-489E-471A-9DF2-8700F4D53F2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DD988-897F-0BA0-DAF5-1369BB713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417395-B091-A8A3-E608-04005D962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B807-23FB-4C91-B923-35359A5C8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77E0F1B-8F51-F08A-14D3-4CAD32F7CB16}"/>
              </a:ext>
            </a:extLst>
          </p:cNvPr>
          <p:cNvSpPr txBox="1">
            <a:spLocks/>
          </p:cNvSpPr>
          <p:nvPr/>
        </p:nvSpPr>
        <p:spPr>
          <a:xfrm>
            <a:off x="754145" y="1211670"/>
            <a:ext cx="11170762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dirty="0"/>
              <a:t>Uva-338 Long Multiplication</a:t>
            </a:r>
            <a:endParaRPr lang="zh-TW" altLang="en-US" sz="7200" dirty="0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8A53199-1087-6CC3-2EEB-BC8DB5949936}"/>
              </a:ext>
            </a:extLst>
          </p:cNvPr>
          <p:cNvSpPr txBox="1">
            <a:spLocks/>
          </p:cNvSpPr>
          <p:nvPr/>
        </p:nvSpPr>
        <p:spPr>
          <a:xfrm>
            <a:off x="1866507" y="3652886"/>
            <a:ext cx="10058400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四子一丙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C110152338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陳科融</a:t>
            </a:r>
          </a:p>
        </p:txBody>
      </p:sp>
    </p:spTree>
    <p:extLst>
      <p:ext uri="{BB962C8B-B14F-4D97-AF65-F5344CB8AC3E}">
        <p14:creationId xmlns:p14="http://schemas.microsoft.com/office/powerpoint/2010/main" val="115827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FE62089-3278-BB6D-3D5E-332A5962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60" y="361950"/>
            <a:ext cx="5495925" cy="3067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DB1F51-EC39-08BE-AE82-152DAB23A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64" y="3630843"/>
            <a:ext cx="6391275" cy="25241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7A9631-BDB3-6359-AD66-4CF05053199A}"/>
              </a:ext>
            </a:extLst>
          </p:cNvPr>
          <p:cNvSpPr/>
          <p:nvPr/>
        </p:nvSpPr>
        <p:spPr>
          <a:xfrm>
            <a:off x="6480930" y="1306347"/>
            <a:ext cx="5536392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total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反轉資料存在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tatal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最大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位，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開始尋找，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只要偵測到不為零，就開始將資料從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set[0]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開始存入，並利用</a:t>
            </a:r>
            <a:r>
              <a:rPr lang="en-US" altLang="zh-TW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set_cnt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輸出的長度</a:t>
            </a:r>
            <a:endParaRPr lang="en-US" altLang="zh-TW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44CCCA4-5874-0A49-5DA7-8B01330ACB7D}"/>
              </a:ext>
            </a:extLst>
          </p:cNvPr>
          <p:cNvCxnSpPr/>
          <p:nvPr/>
        </p:nvCxnSpPr>
        <p:spPr>
          <a:xfrm>
            <a:off x="3082565" y="4798243"/>
            <a:ext cx="2894029" cy="556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AF0C8F8-0F4C-ED16-F97C-F0C282CBC286}"/>
              </a:ext>
            </a:extLst>
          </p:cNvPr>
          <p:cNvCxnSpPr>
            <a:cxnSpLocks/>
          </p:cNvCxnSpPr>
          <p:nvPr/>
        </p:nvCxnSpPr>
        <p:spPr>
          <a:xfrm>
            <a:off x="3876113" y="4701975"/>
            <a:ext cx="1440384" cy="744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0ABA043-E013-A76E-D57F-738FB8964A05}"/>
              </a:ext>
            </a:extLst>
          </p:cNvPr>
          <p:cNvCxnSpPr>
            <a:cxnSpLocks/>
          </p:cNvCxnSpPr>
          <p:nvPr/>
        </p:nvCxnSpPr>
        <p:spPr>
          <a:xfrm flipH="1">
            <a:off x="4596305" y="4798243"/>
            <a:ext cx="8209" cy="688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A474C03-295E-22D7-5DE9-6496A61B3DC8}"/>
              </a:ext>
            </a:extLst>
          </p:cNvPr>
          <p:cNvCxnSpPr>
            <a:cxnSpLocks/>
          </p:cNvCxnSpPr>
          <p:nvPr/>
        </p:nvCxnSpPr>
        <p:spPr>
          <a:xfrm flipH="1">
            <a:off x="3959258" y="4759762"/>
            <a:ext cx="1290513" cy="716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40E3DFB-8DA8-F7FC-438C-7876F87BF28C}"/>
              </a:ext>
            </a:extLst>
          </p:cNvPr>
          <p:cNvCxnSpPr>
            <a:cxnSpLocks/>
          </p:cNvCxnSpPr>
          <p:nvPr/>
        </p:nvCxnSpPr>
        <p:spPr>
          <a:xfrm flipH="1">
            <a:off x="3212622" y="4798243"/>
            <a:ext cx="2679131" cy="556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9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D3D20F5-6E81-FD14-2B6C-D2F4D476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91" y="290476"/>
            <a:ext cx="3448217" cy="17633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855BD9-1EBB-6801-B257-7230A1053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675" y="2214138"/>
            <a:ext cx="4290333" cy="44835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5EBC48-4234-94E5-CA2B-BDB9143D1E29}"/>
              </a:ext>
            </a:extLst>
          </p:cNvPr>
          <p:cNvSpPr/>
          <p:nvPr/>
        </p:nvSpPr>
        <p:spPr>
          <a:xfrm>
            <a:off x="199968" y="3138486"/>
            <a:ext cx="6981739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uDebug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測資瞭解到，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當乘數為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1~9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乘上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9000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，都不需要印出中間直式過程，</a:t>
            </a:r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直接顯示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為相乘結果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E1C899-667E-0F58-F260-26C8E67FCBF3}"/>
              </a:ext>
            </a:extLst>
          </p:cNvPr>
          <p:cNvSpPr/>
          <p:nvPr/>
        </p:nvSpPr>
        <p:spPr>
          <a:xfrm>
            <a:off x="6195983" y="501026"/>
            <a:ext cx="698173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</a:t>
            </a:r>
            <a:r>
              <a:rPr lang="en-US" altLang="zh-TW" sz="4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4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只有一個非</a:t>
            </a:r>
            <a:r>
              <a:rPr lang="en-US" altLang="zh-TW" sz="4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br>
              <a:rPr lang="en-US" altLang="zh-TW" sz="4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4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要進行特別處理</a:t>
            </a:r>
            <a:endParaRPr lang="en-US" altLang="zh-TW" sz="48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4057D5A-E2DD-4E91-9884-34E6A68420F1}"/>
              </a:ext>
            </a:extLst>
          </p:cNvPr>
          <p:cNvSpPr/>
          <p:nvPr/>
        </p:nvSpPr>
        <p:spPr>
          <a:xfrm>
            <a:off x="8927184" y="4064720"/>
            <a:ext cx="1036948" cy="78242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33BF26D-0D7D-2C7D-CD2E-896726C2B23C}"/>
              </a:ext>
            </a:extLst>
          </p:cNvPr>
          <p:cNvSpPr/>
          <p:nvPr/>
        </p:nvSpPr>
        <p:spPr>
          <a:xfrm>
            <a:off x="7381675" y="5421984"/>
            <a:ext cx="2723859" cy="99391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E3D5A8-0ED7-8943-A96C-9557BB18E91E}"/>
              </a:ext>
            </a:extLst>
          </p:cNvPr>
          <p:cNvSpPr/>
          <p:nvPr/>
        </p:nvSpPr>
        <p:spPr>
          <a:xfrm>
            <a:off x="9433758" y="5564998"/>
            <a:ext cx="29914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4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67DDA43-CCB7-0EB6-F583-CE0E8BA9B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68" y="321117"/>
            <a:ext cx="4029614" cy="1683256"/>
          </a:xfrm>
          <a:prstGeom prst="rect">
            <a:avLst/>
          </a:prstGeom>
        </p:spPr>
      </p:pic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BBECCC6-D281-7E8C-9BF5-928D36EC84DC}"/>
              </a:ext>
            </a:extLst>
          </p:cNvPr>
          <p:cNvCxnSpPr/>
          <p:nvPr/>
        </p:nvCxnSpPr>
        <p:spPr>
          <a:xfrm flipH="1">
            <a:off x="2214775" y="2053868"/>
            <a:ext cx="13093" cy="9250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C9A5F6B-F2B7-9D3A-1869-1C642A3EDCB3}"/>
              </a:ext>
            </a:extLst>
          </p:cNvPr>
          <p:cNvCxnSpPr/>
          <p:nvPr/>
        </p:nvCxnSpPr>
        <p:spPr>
          <a:xfrm>
            <a:off x="2179399" y="2969443"/>
            <a:ext cx="50023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3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8" grpId="0" animBg="1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4A3D14D-8263-3D92-CC94-8552DD6B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1" y="343593"/>
            <a:ext cx="5040131" cy="31632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F8B4F75-CD90-8759-3285-73B4BC83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31" y="265772"/>
            <a:ext cx="5946437" cy="46093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CD9ACF-3FF3-3838-B945-72E6F918B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71" y="4723931"/>
            <a:ext cx="1841567" cy="19506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B56497-8904-8066-74E5-32067F6F177C}"/>
              </a:ext>
            </a:extLst>
          </p:cNvPr>
          <p:cNvSpPr/>
          <p:nvPr/>
        </p:nvSpPr>
        <p:spPr>
          <a:xfrm>
            <a:off x="2429206" y="5720317"/>
            <a:ext cx="69557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印出被乘數跟乘數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和橫線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79DDA1-BE7E-FBDF-53ED-FA8F9F462E9E}"/>
              </a:ext>
            </a:extLst>
          </p:cNvPr>
          <p:cNvSpPr/>
          <p:nvPr/>
        </p:nvSpPr>
        <p:spPr>
          <a:xfrm>
            <a:off x="2429206" y="4649956"/>
            <a:ext cx="352545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atoll</a:t>
            </a:r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將字串，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long </a:t>
            </a:r>
            <a:r>
              <a:rPr lang="en-US" altLang="zh-TW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long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int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35E281-F961-8C22-4FFF-A12AC410B8F6}"/>
              </a:ext>
            </a:extLst>
          </p:cNvPr>
          <p:cNvSpPr/>
          <p:nvPr/>
        </p:nvSpPr>
        <p:spPr>
          <a:xfrm>
            <a:off x="1678234" y="3612920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被乘數部分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3EF9B4-A2FB-B558-F5EC-3D5738A8C345}"/>
              </a:ext>
            </a:extLst>
          </p:cNvPr>
          <p:cNvSpPr/>
          <p:nvPr/>
        </p:nvSpPr>
        <p:spPr>
          <a:xfrm>
            <a:off x="7422445" y="4896178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乘數部分和橫線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893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60BC3B7-2E7A-799D-A3B7-F6B9C21F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6" y="606620"/>
            <a:ext cx="5481562" cy="32552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E651EA4-D36D-8B8D-A74C-3DEFE73F8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160" y="782026"/>
            <a:ext cx="1836430" cy="28954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E8C6998-51F2-5A9B-458C-03DE33A89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873" y="850519"/>
            <a:ext cx="1836430" cy="28347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B41394-4755-2708-3286-3308CA45E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2585" y="827915"/>
            <a:ext cx="1803099" cy="283475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506C3F5-5C21-F4AB-BADF-62177757B31F}"/>
              </a:ext>
            </a:extLst>
          </p:cNvPr>
          <p:cNvSpPr/>
          <p:nvPr/>
        </p:nvSpPr>
        <p:spPr>
          <a:xfrm>
            <a:off x="1857872" y="4248292"/>
            <a:ext cx="83945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針對三種情況，做而外處理，都直接印出結果，不用直式運算</a:t>
            </a:r>
            <a:endParaRPr lang="en-US" altLang="zh-TW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乘數為零</a:t>
            </a:r>
            <a:endParaRPr lang="en-US" altLang="zh-TW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被乘數為零</a:t>
            </a:r>
            <a:endParaRPr lang="en-US" altLang="zh-TW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乘數為一位</a:t>
            </a:r>
            <a:endParaRPr lang="en-US" altLang="zh-TW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199196-8E10-7A08-B1AE-BDAEC5295C34}"/>
              </a:ext>
            </a:extLst>
          </p:cNvPr>
          <p:cNvSpPr/>
          <p:nvPr/>
        </p:nvSpPr>
        <p:spPr>
          <a:xfrm>
            <a:off x="4376935" y="3715246"/>
            <a:ext cx="90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1.               2.                 3.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B07066A-5199-E28D-31E6-2C2E8DFB357C}"/>
              </a:ext>
            </a:extLst>
          </p:cNvPr>
          <p:cNvSpPr/>
          <p:nvPr/>
        </p:nvSpPr>
        <p:spPr>
          <a:xfrm>
            <a:off x="6440965" y="1928997"/>
            <a:ext cx="625336" cy="584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B85767A-A9AC-17FA-5A3C-D6981B7EFC8E}"/>
              </a:ext>
            </a:extLst>
          </p:cNvPr>
          <p:cNvSpPr/>
          <p:nvPr/>
        </p:nvSpPr>
        <p:spPr>
          <a:xfrm>
            <a:off x="8364677" y="1449801"/>
            <a:ext cx="625336" cy="584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8D8A153-F0B1-7FFF-B34D-4CCA7CD03201}"/>
              </a:ext>
            </a:extLst>
          </p:cNvPr>
          <p:cNvSpPr/>
          <p:nvPr/>
        </p:nvSpPr>
        <p:spPr>
          <a:xfrm>
            <a:off x="10415035" y="1975510"/>
            <a:ext cx="625336" cy="584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3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3EF4F05-8189-C9F4-447F-1CF58B7D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6" y="549293"/>
            <a:ext cx="5438775" cy="5753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559A6C-80FE-3578-0AAB-1D53763BFCA3}"/>
              </a:ext>
            </a:extLst>
          </p:cNvPr>
          <p:cNvSpPr/>
          <p:nvPr/>
        </p:nvSpPr>
        <p:spPr>
          <a:xfrm>
            <a:off x="6023729" y="1243441"/>
            <a:ext cx="594831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印出直式運算過程，偵測不是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，且偵測到非</a:t>
            </a:r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開始依序印出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46F78A-9FE0-8DCE-F038-9E310E2D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915" y="2320659"/>
            <a:ext cx="2145629" cy="41616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B344B1D-762A-27D5-C39C-E42A5FA1EEB0}"/>
              </a:ext>
            </a:extLst>
          </p:cNvPr>
          <p:cNvSpPr/>
          <p:nvPr/>
        </p:nvSpPr>
        <p:spPr>
          <a:xfrm>
            <a:off x="4967681" y="4330301"/>
            <a:ext cx="4755283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answer[0]-&gt;</a:t>
            </a:r>
          </a:p>
          <a:p>
            <a:pPr algn="ctr">
              <a:lnSpc>
                <a:spcPct val="150000"/>
              </a:lnSpc>
            </a:pPr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answer[1]-&gt;</a:t>
            </a:r>
          </a:p>
          <a:p>
            <a:pPr algn="ctr">
              <a:lnSpc>
                <a:spcPct val="150000"/>
              </a:lnSpc>
            </a:pPr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answer[2]-&gt;</a:t>
            </a:r>
          </a:p>
          <a:p>
            <a:pPr algn="ctr"/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578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A2B19D7-EB52-ABAE-7537-B755EB95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19" y="564205"/>
            <a:ext cx="5802714" cy="35408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2D755F-7705-4052-F63B-AF5CD008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787" y="564205"/>
            <a:ext cx="2663953" cy="594516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11F848D-2BBC-BFB1-B4AA-710EB323E3E5}"/>
              </a:ext>
            </a:extLst>
          </p:cNvPr>
          <p:cNvSpPr/>
          <p:nvPr/>
        </p:nvSpPr>
        <p:spPr>
          <a:xfrm>
            <a:off x="869321" y="4287713"/>
            <a:ext cx="59483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印出橫線，和最後結果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6BF218-589A-6C0B-ADF5-9D20F6BE98F6}"/>
              </a:ext>
            </a:extLst>
          </p:cNvPr>
          <p:cNvSpPr/>
          <p:nvPr/>
        </p:nvSpPr>
        <p:spPr>
          <a:xfrm>
            <a:off x="3718358" y="4832614"/>
            <a:ext cx="4755283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zh-TW" alt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橫線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</a:p>
          <a:p>
            <a:pPr algn="ctr">
              <a:lnSpc>
                <a:spcPct val="150000"/>
              </a:lnSpc>
            </a:pP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)set</a:t>
            </a:r>
            <a:r>
              <a:rPr lang="zh-TW" alt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</a:p>
          <a:p>
            <a:pPr algn="ctr"/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76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5CB8117-CECB-ECE3-7F59-3B82BA95D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8"/>
          <a:stretch/>
        </p:blipFill>
        <p:spPr>
          <a:xfrm>
            <a:off x="478363" y="3282585"/>
            <a:ext cx="11235274" cy="2388853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3F4CE10-C025-F5F6-B891-00A1D7A0CC66}"/>
              </a:ext>
            </a:extLst>
          </p:cNvPr>
          <p:cNvSpPr txBox="1">
            <a:spLocks/>
          </p:cNvSpPr>
          <p:nvPr/>
        </p:nvSpPr>
        <p:spPr>
          <a:xfrm>
            <a:off x="557679" y="910098"/>
            <a:ext cx="11321795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5496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77E0F1B-8F51-F08A-14D3-4CAD32F7CB16}"/>
              </a:ext>
            </a:extLst>
          </p:cNvPr>
          <p:cNvSpPr txBox="1">
            <a:spLocks/>
          </p:cNvSpPr>
          <p:nvPr/>
        </p:nvSpPr>
        <p:spPr>
          <a:xfrm>
            <a:off x="4427456" y="302644"/>
            <a:ext cx="3337088" cy="1427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8A53199-1087-6CC3-2EEB-BC8DB5949936}"/>
              </a:ext>
            </a:extLst>
          </p:cNvPr>
          <p:cNvSpPr txBox="1">
            <a:spLocks/>
          </p:cNvSpPr>
          <p:nvPr/>
        </p:nvSpPr>
        <p:spPr>
          <a:xfrm>
            <a:off x="380215" y="1730479"/>
            <a:ext cx="7085814" cy="490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長程法是藉由乘數從最低位元開始往被乘數相乘，例如右變的例子，先從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個位數的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開始往乘數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相乘，再依序往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十位數的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在對被乘數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相乘，最終將兩式的值，上下加總，即為兩個數相乘的結果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3BD6DF-4F20-8DF1-52F3-9004E064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959" y="1585008"/>
            <a:ext cx="3375595" cy="4710237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950C5331-6CDD-341D-8084-0D44FE5F69C2}"/>
              </a:ext>
            </a:extLst>
          </p:cNvPr>
          <p:cNvSpPr/>
          <p:nvPr/>
        </p:nvSpPr>
        <p:spPr>
          <a:xfrm>
            <a:off x="10048972" y="2449544"/>
            <a:ext cx="386499" cy="612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弧形右彎 4">
            <a:extLst>
              <a:ext uri="{FF2B5EF4-FFF2-40B4-BE49-F238E27FC236}">
                <a16:creationId xmlns:a16="http://schemas.microsoft.com/office/drawing/2014/main" id="{FD696C13-52E7-464C-1F9D-50937416D1D1}"/>
              </a:ext>
            </a:extLst>
          </p:cNvPr>
          <p:cNvSpPr/>
          <p:nvPr/>
        </p:nvSpPr>
        <p:spPr>
          <a:xfrm rot="10800000">
            <a:off x="10482605" y="2025337"/>
            <a:ext cx="459941" cy="84841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418789F7-22B6-C3BF-1C69-9F3397E37056}"/>
              </a:ext>
            </a:extLst>
          </p:cNvPr>
          <p:cNvSpPr/>
          <p:nvPr/>
        </p:nvSpPr>
        <p:spPr>
          <a:xfrm>
            <a:off x="10942546" y="2058687"/>
            <a:ext cx="843914" cy="7817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A8B44AD-97F4-5D99-1DA9-A7735E8E2D94}"/>
              </a:ext>
            </a:extLst>
          </p:cNvPr>
          <p:cNvSpPr/>
          <p:nvPr/>
        </p:nvSpPr>
        <p:spPr>
          <a:xfrm>
            <a:off x="9679756" y="2449543"/>
            <a:ext cx="377841" cy="61274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BA7D991B-894F-DF48-67E2-80BB96471D2F}"/>
              </a:ext>
            </a:extLst>
          </p:cNvPr>
          <p:cNvSpPr/>
          <p:nvPr/>
        </p:nvSpPr>
        <p:spPr>
          <a:xfrm>
            <a:off x="7925970" y="2092037"/>
            <a:ext cx="843914" cy="781713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弧形左彎 9">
            <a:extLst>
              <a:ext uri="{FF2B5EF4-FFF2-40B4-BE49-F238E27FC236}">
                <a16:creationId xmlns:a16="http://schemas.microsoft.com/office/drawing/2014/main" id="{D1FDB5C5-F085-012E-9125-EDD926340082}"/>
              </a:ext>
            </a:extLst>
          </p:cNvPr>
          <p:cNvSpPr/>
          <p:nvPr/>
        </p:nvSpPr>
        <p:spPr>
          <a:xfrm rot="10800000">
            <a:off x="8837073" y="2025336"/>
            <a:ext cx="618921" cy="929611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加號 12">
            <a:extLst>
              <a:ext uri="{FF2B5EF4-FFF2-40B4-BE49-F238E27FC236}">
                <a16:creationId xmlns:a16="http://schemas.microsoft.com/office/drawing/2014/main" id="{29CF4586-8077-18C8-0099-D9E824D31386}"/>
              </a:ext>
            </a:extLst>
          </p:cNvPr>
          <p:cNvSpPr/>
          <p:nvPr/>
        </p:nvSpPr>
        <p:spPr>
          <a:xfrm>
            <a:off x="8188873" y="4183474"/>
            <a:ext cx="587418" cy="610603"/>
          </a:xfrm>
          <a:prstGeom prst="math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CB99C51-2146-BF99-4113-A3EC06D3816C}"/>
              </a:ext>
            </a:extLst>
          </p:cNvPr>
          <p:cNvCxnSpPr/>
          <p:nvPr/>
        </p:nvCxnSpPr>
        <p:spPr>
          <a:xfrm>
            <a:off x="10482605" y="3638746"/>
            <a:ext cx="0" cy="12820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305C816-16AA-C2C0-6D38-70F032E3A25A}"/>
              </a:ext>
            </a:extLst>
          </p:cNvPr>
          <p:cNvSpPr/>
          <p:nvPr/>
        </p:nvSpPr>
        <p:spPr>
          <a:xfrm>
            <a:off x="8682687" y="5344999"/>
            <a:ext cx="1931885" cy="6954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26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 animBg="1"/>
      <p:bldP spid="5" grpId="0" animBg="1"/>
      <p:bldP spid="6" grpId="0" animBg="1"/>
      <p:bldP spid="9" grpId="0" animBg="1"/>
      <p:bldP spid="12" grpId="0" animBg="1"/>
      <p:bldP spid="10" grpId="0" animBg="1"/>
      <p:bldP spid="1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77E0F1B-8F51-F08A-14D3-4CAD32F7CB16}"/>
              </a:ext>
            </a:extLst>
          </p:cNvPr>
          <p:cNvSpPr txBox="1">
            <a:spLocks/>
          </p:cNvSpPr>
          <p:nvPr/>
        </p:nvSpPr>
        <p:spPr>
          <a:xfrm>
            <a:off x="4845078" y="129024"/>
            <a:ext cx="3337088" cy="1427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8A53199-1087-6CC3-2EEB-BC8DB5949936}"/>
              </a:ext>
            </a:extLst>
          </p:cNvPr>
          <p:cNvSpPr txBox="1">
            <a:spLocks/>
          </p:cNvSpPr>
          <p:nvPr/>
        </p:nvSpPr>
        <p:spPr>
          <a:xfrm>
            <a:off x="593351" y="1381630"/>
            <a:ext cx="5920271" cy="46471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輸入為兩個整數，中間可能以多個或單個空白隔開，在第一個整數前面也可能包含空白，兩個整數不超過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，且最後一筆以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並且以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直式乘法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輸出運算過程及結果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D4B809C7-0D37-09D3-B37F-F9104651ADCB}"/>
              </a:ext>
            </a:extLst>
          </p:cNvPr>
          <p:cNvSpPr txBox="1">
            <a:spLocks/>
          </p:cNvSpPr>
          <p:nvPr/>
        </p:nvSpPr>
        <p:spPr>
          <a:xfrm>
            <a:off x="6597570" y="1750413"/>
            <a:ext cx="5102326" cy="390960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(example)</a:t>
            </a:r>
          </a:p>
          <a:p>
            <a:pPr marL="0" indent="0">
              <a:buNone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4     7</a:t>
            </a:r>
          </a:p>
          <a:p>
            <a:pPr marL="742950" indent="-742950">
              <a:buAutoNum type="arabicPlain" startAt="28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5</a:t>
            </a:r>
          </a:p>
          <a:p>
            <a:pPr marL="0" indent="0">
              <a:buNone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329525    252847</a:t>
            </a:r>
          </a:p>
          <a:p>
            <a:pPr marL="0" indent="0">
              <a:buNone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5CF5A6-D188-ED71-3F59-54B1A97C073A}"/>
              </a:ext>
            </a:extLst>
          </p:cNvPr>
          <p:cNvSpPr/>
          <p:nvPr/>
        </p:nvSpPr>
        <p:spPr>
          <a:xfrm>
            <a:off x="8330366" y="4529917"/>
            <a:ext cx="18101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lang="en-US" altLang="zh-TW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EB4434-618B-7E00-8000-EE50CE3C57DB}"/>
              </a:ext>
            </a:extLst>
          </p:cNvPr>
          <p:cNvCxnSpPr/>
          <p:nvPr/>
        </p:nvCxnSpPr>
        <p:spPr>
          <a:xfrm flipH="1">
            <a:off x="7211028" y="4945415"/>
            <a:ext cx="111933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1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77E0F1B-8F51-F08A-14D3-4CAD32F7CB16}"/>
              </a:ext>
            </a:extLst>
          </p:cNvPr>
          <p:cNvSpPr txBox="1">
            <a:spLocks/>
          </p:cNvSpPr>
          <p:nvPr/>
        </p:nvSpPr>
        <p:spPr>
          <a:xfrm>
            <a:off x="4845078" y="129024"/>
            <a:ext cx="3337088" cy="1427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BD48D8-25FA-5F4D-D1C3-95FCF41D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20" y="1454886"/>
            <a:ext cx="8834559" cy="1647825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927E6CB6-C548-EF40-83EB-D87DC40EF9D1}"/>
              </a:ext>
            </a:extLst>
          </p:cNvPr>
          <p:cNvSpPr txBox="1">
            <a:spLocks/>
          </p:cNvSpPr>
          <p:nvPr/>
        </p:nvSpPr>
        <p:spPr>
          <a:xfrm>
            <a:off x="868101" y="3232359"/>
            <a:ext cx="10891776" cy="3052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由於輸入可能以多個空白隔開，那輸入的部分透過字串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讀入，好利於後面知道兩個整數分別的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長度為多少位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，判定輸入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是為了偵測程式是否讀到最後一筆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00FC59-4A76-2CA9-910C-C4E93DC8C7D3}"/>
              </a:ext>
            </a:extLst>
          </p:cNvPr>
          <p:cNvSpPr/>
          <p:nvPr/>
        </p:nvSpPr>
        <p:spPr>
          <a:xfrm>
            <a:off x="2777924" y="2129742"/>
            <a:ext cx="4884517" cy="324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65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D258C0-E874-4DCF-3788-1FA5051D6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9" y="4222370"/>
            <a:ext cx="4768119" cy="21526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3D0856B-E840-181F-A8C1-76DEBFD1CC28}"/>
              </a:ext>
            </a:extLst>
          </p:cNvPr>
          <p:cNvSpPr/>
          <p:nvPr/>
        </p:nvSpPr>
        <p:spPr>
          <a:xfrm>
            <a:off x="902825" y="866994"/>
            <a:ext cx="1084933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由於是透過字串存入陣列，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array[0]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的位置會存到整數</a:t>
            </a:r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最高位元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，要自己寫一個翻轉，好讓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array[0]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為</a:t>
            </a:r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個位數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，而非最高位數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46DC922-C29A-F456-0B11-FA09311F6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815" y="4222370"/>
            <a:ext cx="4305300" cy="2152650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FA309BD-82D3-E3F2-B653-2DE679527B2C}"/>
              </a:ext>
            </a:extLst>
          </p:cNvPr>
          <p:cNvSpPr/>
          <p:nvPr/>
        </p:nvSpPr>
        <p:spPr>
          <a:xfrm>
            <a:off x="5116698" y="4916730"/>
            <a:ext cx="2037628" cy="7639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3FC3F1-31D2-066A-5081-3FC8A83F83E9}"/>
              </a:ext>
            </a:extLst>
          </p:cNvPr>
          <p:cNvSpPr/>
          <p:nvPr/>
        </p:nvSpPr>
        <p:spPr>
          <a:xfrm>
            <a:off x="1601559" y="328088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輸入後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F49F53-A78A-E320-0FA4-C6523F63DE52}"/>
              </a:ext>
            </a:extLst>
          </p:cNvPr>
          <p:cNvSpPr/>
          <p:nvPr/>
        </p:nvSpPr>
        <p:spPr>
          <a:xfrm>
            <a:off x="8482635" y="329904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目的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55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3D0856B-E840-181F-A8C1-76DEBFD1CC28}"/>
              </a:ext>
            </a:extLst>
          </p:cNvPr>
          <p:cNvSpPr/>
          <p:nvPr/>
        </p:nvSpPr>
        <p:spPr>
          <a:xfrm>
            <a:off x="129251" y="4656136"/>
            <a:ext cx="1193349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為被乘數，</a:t>
            </a:r>
            <a:r>
              <a:rPr lang="en-US" altLang="zh-TW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R_first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為想要儲存的翻轉後結果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透過副函式，把原本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first[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最高位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-1]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存到新的陣列</a:t>
            </a:r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，完成翻轉之動作</a:t>
            </a:r>
            <a:endParaRPr lang="zh-TW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E96997-7C94-1E62-2A6D-9115ECCD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06" y="534990"/>
            <a:ext cx="7077075" cy="2400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C0723C3-A2AA-0E51-F82B-007EE6DA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679" y="3189286"/>
            <a:ext cx="6791325" cy="14668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FFB316D-EE38-89C3-0194-B4479733993A}"/>
              </a:ext>
            </a:extLst>
          </p:cNvPr>
          <p:cNvSpPr/>
          <p:nvPr/>
        </p:nvSpPr>
        <p:spPr>
          <a:xfrm>
            <a:off x="3973975" y="1208344"/>
            <a:ext cx="119334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翻轉的副函式</a:t>
            </a:r>
            <a:endParaRPr lang="zh-TW" altLang="en-US" sz="4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63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46CCA7-0232-6766-A5DF-91BE1685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550" y="2238066"/>
            <a:ext cx="3314700" cy="39528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ACFAF3-A7C5-3367-53C0-763E616D7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42" y="667059"/>
            <a:ext cx="10262144" cy="11250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DB6469-C544-4C27-1B2C-9A9873F1065B}"/>
              </a:ext>
            </a:extLst>
          </p:cNvPr>
          <p:cNvSpPr txBox="1"/>
          <p:nvPr/>
        </p:nvSpPr>
        <p:spPr>
          <a:xfrm>
            <a:off x="416688" y="2106592"/>
            <a:ext cx="7326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由於需要印出整個直式運算，所以建立二維陣列儲存運算過程，並且先預設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，因為到乘數十位數乘完，直式須要往前挪一格，透過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好讓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輸出的時候可以跳過</a:t>
            </a:r>
            <a:endParaRPr lang="zh-TW" altLang="en-US" dirty="0"/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20C6AF0C-A05F-5B2E-F91F-0672CF19D0F6}"/>
              </a:ext>
            </a:extLst>
          </p:cNvPr>
          <p:cNvSpPr/>
          <p:nvPr/>
        </p:nvSpPr>
        <p:spPr>
          <a:xfrm>
            <a:off x="10168762" y="3762331"/>
            <a:ext cx="555585" cy="1840374"/>
          </a:xfrm>
          <a:prstGeom prst="rightBrace">
            <a:avLst>
              <a:gd name="adj1" fmla="val 8333"/>
              <a:gd name="adj2" fmla="val 4811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86B5C4-E80D-8A51-3BE2-ACFF03F91752}"/>
              </a:ext>
            </a:extLst>
          </p:cNvPr>
          <p:cNvSpPr txBox="1"/>
          <p:nvPr/>
        </p:nvSpPr>
        <p:spPr>
          <a:xfrm>
            <a:off x="10786561" y="4143909"/>
            <a:ext cx="1197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9BC488-BD8D-D63E-0084-A70F0B999977}"/>
              </a:ext>
            </a:extLst>
          </p:cNvPr>
          <p:cNvSpPr txBox="1"/>
          <p:nvPr/>
        </p:nvSpPr>
        <p:spPr>
          <a:xfrm>
            <a:off x="9356363" y="4444678"/>
            <a:ext cx="70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(-1)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0D2D03-51A5-F5A3-F40B-98B91472D964}"/>
              </a:ext>
            </a:extLst>
          </p:cNvPr>
          <p:cNvSpPr txBox="1"/>
          <p:nvPr/>
        </p:nvSpPr>
        <p:spPr>
          <a:xfrm>
            <a:off x="9034925" y="4959436"/>
            <a:ext cx="70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(-1)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057D4E-9759-32FC-E008-0E6BC90DDC33}"/>
              </a:ext>
            </a:extLst>
          </p:cNvPr>
          <p:cNvSpPr txBox="1"/>
          <p:nvPr/>
        </p:nvSpPr>
        <p:spPr>
          <a:xfrm>
            <a:off x="9418900" y="4959435"/>
            <a:ext cx="70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(-1)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E8486A6-2349-765A-61C6-A312757D9F60}"/>
              </a:ext>
            </a:extLst>
          </p:cNvPr>
          <p:cNvCxnSpPr/>
          <p:nvPr/>
        </p:nvCxnSpPr>
        <p:spPr>
          <a:xfrm flipV="1">
            <a:off x="8796759" y="5421100"/>
            <a:ext cx="559604" cy="6324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38EE51-E1F5-B976-4841-F5C7E22DDCB7}"/>
              </a:ext>
            </a:extLst>
          </p:cNvPr>
          <p:cNvSpPr txBox="1"/>
          <p:nvPr/>
        </p:nvSpPr>
        <p:spPr>
          <a:xfrm>
            <a:off x="6507543" y="6133440"/>
            <a:ext cx="513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，之後印結果可以跳過不輸出</a:t>
            </a:r>
          </a:p>
        </p:txBody>
      </p:sp>
    </p:spTree>
    <p:extLst>
      <p:ext uri="{BB962C8B-B14F-4D97-AF65-F5344CB8AC3E}">
        <p14:creationId xmlns:p14="http://schemas.microsoft.com/office/powerpoint/2010/main" val="270342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3D0856B-E840-181F-A8C1-76DEBFD1CC28}"/>
              </a:ext>
            </a:extLst>
          </p:cNvPr>
          <p:cNvSpPr/>
          <p:nvPr/>
        </p:nvSpPr>
        <p:spPr>
          <a:xfrm>
            <a:off x="6768445" y="917464"/>
            <a:ext cx="5423555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雙層迴圈，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先挑選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乘數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第幾位，再挑選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被乘數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第幾位，然後將輸出的部分存在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answer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，並當乘起來加上前一個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carry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，再另取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餘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，並將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carry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設為乘完後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374002-74DA-4494-1D79-BE0580CA8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0" y="716401"/>
            <a:ext cx="6544377" cy="573684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873FE44-527E-E880-9654-849B0431FCE2}"/>
              </a:ext>
            </a:extLst>
          </p:cNvPr>
          <p:cNvSpPr/>
          <p:nvPr/>
        </p:nvSpPr>
        <p:spPr>
          <a:xfrm>
            <a:off x="1342663" y="4595150"/>
            <a:ext cx="5208608" cy="9259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33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簡約唯美大氣的PPT背景送到，上百張背景任你選擇- 雪花新闻">
            <a:extLst>
              <a:ext uri="{FF2B5EF4-FFF2-40B4-BE49-F238E27FC236}">
                <a16:creationId xmlns:a16="http://schemas.microsoft.com/office/drawing/2014/main" id="{FD242FE5-EE38-2A66-EDD7-39696118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D2B96AA-1DD6-917D-5B41-4EB1219F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2" y="2106091"/>
            <a:ext cx="4322027" cy="303047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375FDC3-E1BB-FE3A-9761-7CF040ABCB57}"/>
              </a:ext>
            </a:extLst>
          </p:cNvPr>
          <p:cNvSpPr/>
          <p:nvPr/>
        </p:nvSpPr>
        <p:spPr>
          <a:xfrm>
            <a:off x="121389" y="684178"/>
            <a:ext cx="1194922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answer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二維陣列降維成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一維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，同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[x]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軸相加，再將一維陣列再去做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進位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運算，即可獲得兩數相乘的答案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90614FB-EE1F-E397-4A43-618A7238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41" y="2007617"/>
            <a:ext cx="5742798" cy="458895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12D3B91-7B9A-9684-3C88-354D2041F53A}"/>
              </a:ext>
            </a:extLst>
          </p:cNvPr>
          <p:cNvSpPr/>
          <p:nvPr/>
        </p:nvSpPr>
        <p:spPr>
          <a:xfrm>
            <a:off x="418043" y="5235035"/>
            <a:ext cx="473225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total[x]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部分作進位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1E446F6-ECA9-80AA-BAC1-7BB384D9A158}"/>
              </a:ext>
            </a:extLst>
          </p:cNvPr>
          <p:cNvCxnSpPr/>
          <p:nvPr/>
        </p:nvCxnSpPr>
        <p:spPr>
          <a:xfrm>
            <a:off x="7588577" y="5136561"/>
            <a:ext cx="0" cy="11888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5D40BC4-F309-E51A-6E03-A299EE8E2BD9}"/>
              </a:ext>
            </a:extLst>
          </p:cNvPr>
          <p:cNvSpPr/>
          <p:nvPr/>
        </p:nvSpPr>
        <p:spPr>
          <a:xfrm>
            <a:off x="1489435" y="3930977"/>
            <a:ext cx="1282045" cy="1979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EB54D3A-03E4-2CF5-1730-21EA8739297E}"/>
              </a:ext>
            </a:extLst>
          </p:cNvPr>
          <p:cNvSpPr/>
          <p:nvPr/>
        </p:nvSpPr>
        <p:spPr>
          <a:xfrm>
            <a:off x="9321297" y="4960078"/>
            <a:ext cx="548566" cy="5499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6FE21F9-B89E-6DA1-A30F-E9CE907635C2}"/>
              </a:ext>
            </a:extLst>
          </p:cNvPr>
          <p:cNvSpPr/>
          <p:nvPr/>
        </p:nvSpPr>
        <p:spPr>
          <a:xfrm>
            <a:off x="8544729" y="4960078"/>
            <a:ext cx="548566" cy="5499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96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679</Words>
  <Application>Microsoft Office PowerPoint</Application>
  <PresentationFormat>寬螢幕</PresentationFormat>
  <Paragraphs>61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C110152338</dc:creator>
  <cp:lastModifiedBy>C110152338</cp:lastModifiedBy>
  <cp:revision>12</cp:revision>
  <dcterms:created xsi:type="dcterms:W3CDTF">2022-05-29T02:02:51Z</dcterms:created>
  <dcterms:modified xsi:type="dcterms:W3CDTF">2022-05-29T06:09:55Z</dcterms:modified>
</cp:coreProperties>
</file>