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17" autoAdjust="0"/>
  </p:normalViewPr>
  <p:slideViewPr>
    <p:cSldViewPr snapToGrid="0">
      <p:cViewPr>
        <p:scale>
          <a:sx n="66" d="100"/>
          <a:sy n="66" d="100"/>
        </p:scale>
        <p:origin x="130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5E93A-25B4-9367-2BF0-EDC17568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021265-943D-6BD5-2F17-24F3BA32B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12C82C-56DA-8C41-091C-16D3A44C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77FF61-F25F-73CB-E7C6-0AB76C3D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6F5DF-46B9-3F16-5195-A9642CB6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EAFCA-3F5B-A425-56C8-F0D85AD0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AFAEF6-6E6C-C256-D53B-F76891CC1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90247-2711-9503-2A46-47E6D811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9E4E8-743F-6444-5795-9A3CB7B7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25ADFE-E848-B1ED-A94B-2C6B7979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5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1DCD39-6C4B-85A0-8E10-92BAE1639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2B25C3-357D-B945-9A81-9A0A80886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643BBA-D3D7-036B-CBAA-C637FBD0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52484B-1CE3-CFEA-F637-86B3BA34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CDF6F-BD65-D5CB-FB9B-6891635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3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16C77-0B98-FA1B-C350-9A204F4B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A57757-48A3-2C6F-0D34-DEC116C3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69AF0-6FC0-39F5-1DBA-C280F53D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7E1847-CC16-5223-577D-2B190421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BB49F-726B-6F7F-B5FC-B915E0FF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0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60BB7-4C17-1C72-0EA1-E5246CF4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BFA0B5-4BCA-2BD0-9EDA-F67000B4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CC66C-4389-48C6-A019-2091C36D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1D010-B91A-18E1-9306-3F1FA1CB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BDB61-F418-EF6C-A030-69972B67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86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CE049-B562-322C-0D8B-5C5BE95A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0E90CF-49AF-51D3-FD3A-320C4755F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9C2400-F52A-72FA-5ED4-B3ED5D646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DFF33E-0A79-6CC8-ADA2-D3E0B129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BF5634-BB41-33EA-567A-5AA18F0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16D09-F99C-E330-0052-967A0708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1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0FA9D-3F7F-4996-4A76-CDC10927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B744AB-5453-9E33-7FA0-68EC21B2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63625E-C04F-5AF2-B26A-F5C0EE6D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2EA5F3-D94D-C51C-74B7-3D15D8C2C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792F21-38BE-6AB1-15E4-F4A14575E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64D0D1-E589-2E47-B954-2FBA9AA1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203AE7-F032-28CD-9A53-737B0803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98E475-73EB-D5B5-5C6E-736573F4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99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56914-A7A0-5AFD-FF12-831F8727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F07BD4-F674-3E19-BD1D-170F3756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88EA97-8AF3-D730-9645-96FC29E9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D8B99-96F8-23DB-4805-C8A10736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1C6767-532D-F247-7105-F71AA717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26EFB7-0119-1B15-2624-1D1DCCF3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820B00-3B56-1B22-9850-22A012AB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59E11-1580-1BBB-DCBD-D9F2DFED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AADFA-4725-5AEA-7B78-FDFD5D3B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928671-CC77-6384-8C77-F780098EF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3C119E-6C62-5CF4-FA93-210D2DC0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191024-EC80-341C-33B3-18EDEEE7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998A80-9C18-A66A-07A7-D4674BC6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3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2AE6A-0E92-A184-39DB-EC257B85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B8FAB2-330E-B17E-31B2-D1C9F1460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4A5293-BF55-2F6F-5216-AEDC01FCA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85E6AA-93D4-866C-88B0-24FED3C8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500002-38BB-3649-DDBC-E4818580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79789B-ED93-4892-B032-52D58CDD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3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0A3872-EB45-3D00-BA55-131617F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923030-A840-0A6A-AD35-59342B97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CB3379-9B35-6CEB-B8C9-AC356302C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9855-4BE4-4B0E-912E-96C9567215D7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FBBC83-3C83-0A4C-960B-257598D73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72A5C-FCB1-E4EE-96A8-3462EC8E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0EC6-DF33-4486-9027-D76D83B82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6CB6BF4-2B35-0988-BFE6-E613DA7D8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09" y="2383529"/>
            <a:ext cx="12012891" cy="2387600"/>
          </a:xfrm>
        </p:spPr>
        <p:txBody>
          <a:bodyPr>
            <a:noAutofit/>
          </a:bodyPr>
          <a:lstStyle/>
          <a:p>
            <a:r>
              <a:rPr lang="en-US" altLang="zh-TW" sz="5400" dirty="0">
                <a:latin typeface="+mn-lt"/>
              </a:rPr>
              <a:t>Uva-438</a:t>
            </a:r>
            <a:r>
              <a:rPr lang="en-US" altLang="zh-TW" sz="5400" i="0" u="none" strike="noStrike" dirty="0">
                <a:solidFill>
                  <a:srgbClr val="403E3E"/>
                </a:solidFill>
                <a:effectLst/>
                <a:latin typeface="+mn-lt"/>
              </a:rPr>
              <a:t>The Circumference of the Circle</a:t>
            </a:r>
            <a:br>
              <a:rPr lang="en-US" altLang="zh-TW" sz="5400" i="0" u="none" strike="noStrike" dirty="0">
                <a:solidFill>
                  <a:srgbClr val="403E3E"/>
                </a:solidFill>
                <a:effectLst/>
                <a:latin typeface="+mn-lt"/>
              </a:rPr>
            </a:br>
            <a:r>
              <a:rPr lang="zh-TW" altLang="en-US" sz="4400" i="0" u="none" strike="noStrike" dirty="0">
                <a:solidFill>
                  <a:srgbClr val="403E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</a:t>
            </a:r>
            <a:r>
              <a:rPr lang="en-US" altLang="zh-TW" sz="4400" i="0" u="none" strike="noStrike" dirty="0">
                <a:solidFill>
                  <a:srgbClr val="403E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</a:t>
            </a:r>
            <a:r>
              <a:rPr lang="zh-TW" altLang="en-US" sz="4400" i="0" u="none" strike="noStrike" dirty="0">
                <a:solidFill>
                  <a:srgbClr val="403E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  <a:br>
              <a:rPr lang="en-US" altLang="zh-TW" sz="4400" b="1" i="0" u="none" strike="noStrike" dirty="0">
                <a:solidFill>
                  <a:srgbClr val="403E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67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628033C-D383-A61B-C077-C1EFA4371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9" y="3264061"/>
            <a:ext cx="10391898" cy="216446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D889E16-CED6-AE4A-301B-1A8C50869C71}"/>
              </a:ext>
            </a:extLst>
          </p:cNvPr>
          <p:cNvSpPr txBox="1">
            <a:spLocks/>
          </p:cNvSpPr>
          <p:nvPr/>
        </p:nvSpPr>
        <p:spPr>
          <a:xfrm>
            <a:off x="567271" y="655769"/>
            <a:ext cx="11321795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92680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8412" y="-330151"/>
            <a:ext cx="15160074" cy="85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C1ED021-EC1C-267E-2A4C-55A441FF8F3C}"/>
              </a:ext>
            </a:extLst>
          </p:cNvPr>
          <p:cNvSpPr txBox="1"/>
          <p:nvPr/>
        </p:nvSpPr>
        <p:spPr>
          <a:xfrm>
            <a:off x="4513475" y="187693"/>
            <a:ext cx="3165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D139D3-C4E3-AFD8-59EE-43B58E206802}"/>
              </a:ext>
            </a:extLst>
          </p:cNvPr>
          <p:cNvSpPr txBox="1"/>
          <p:nvPr/>
        </p:nvSpPr>
        <p:spPr>
          <a:xfrm>
            <a:off x="375802" y="2371432"/>
            <a:ext cx="7077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計算圓周長很簡單，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公式是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l-GR" altLang="zh-TW" sz="5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π</a:t>
            </a:r>
            <a:r>
              <a:rPr lang="en-US" altLang="zh-TW" sz="5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5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那給你三個非共線的三個點，你是否可以求出圓周長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C3EC31C-F111-9981-C162-10EC7E89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25" y="1819326"/>
            <a:ext cx="4718875" cy="4520533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0A557994-1382-10B7-0FBA-22BCB7412622}"/>
              </a:ext>
            </a:extLst>
          </p:cNvPr>
          <p:cNvSpPr/>
          <p:nvPr/>
        </p:nvSpPr>
        <p:spPr>
          <a:xfrm>
            <a:off x="8328660" y="2796540"/>
            <a:ext cx="274320" cy="2514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F48184-79C9-DCE6-AFD2-F1F6049CBA5B}"/>
              </a:ext>
            </a:extLst>
          </p:cNvPr>
          <p:cNvSpPr/>
          <p:nvPr/>
        </p:nvSpPr>
        <p:spPr>
          <a:xfrm>
            <a:off x="9944100" y="5448300"/>
            <a:ext cx="274320" cy="2514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EE437C-5053-0DA1-0EDF-4549B0D48566}"/>
              </a:ext>
            </a:extLst>
          </p:cNvPr>
          <p:cNvSpPr/>
          <p:nvPr/>
        </p:nvSpPr>
        <p:spPr>
          <a:xfrm>
            <a:off x="11071860" y="3303270"/>
            <a:ext cx="274320" cy="2514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E00B415-9A81-1536-38D8-116669FBCCA7}"/>
              </a:ext>
            </a:extLst>
          </p:cNvPr>
          <p:cNvSpPr/>
          <p:nvPr/>
        </p:nvSpPr>
        <p:spPr>
          <a:xfrm>
            <a:off x="8032830" y="2371432"/>
            <a:ext cx="3313350" cy="3229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31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3215" y="0"/>
            <a:ext cx="13798468" cy="777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6AF41A-0548-37C1-5782-69B52C471EF3}"/>
              </a:ext>
            </a:extLst>
          </p:cNvPr>
          <p:cNvSpPr txBox="1"/>
          <p:nvPr/>
        </p:nvSpPr>
        <p:spPr>
          <a:xfrm>
            <a:off x="4513475" y="361313"/>
            <a:ext cx="3165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A89976-57B0-024B-068C-E0A89B924C4A}"/>
              </a:ext>
            </a:extLst>
          </p:cNvPr>
          <p:cNvSpPr txBox="1"/>
          <p:nvPr/>
        </p:nvSpPr>
        <p:spPr>
          <a:xfrm>
            <a:off x="1412111" y="1681601"/>
            <a:ext cx="99079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每組側資為一行，包含六個數，為三個點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s-E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x1, y1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es-E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x2, y2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es-E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x3, y3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且直徑絕對不會超過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並以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of file(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EOF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b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並提供</a:t>
            </a:r>
            <a:r>
              <a:rPr lang="el-GR" altLang="zh-TW" sz="5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π</a:t>
            </a:r>
            <a:r>
              <a:rPr lang="en-US" altLang="zh-TW" sz="5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=3.141592953689793</a:t>
            </a:r>
          </a:p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輸出請輸出精確到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小數第二位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654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54"/>
            <a:ext cx="12192000" cy="68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DEBEB0C-BFC8-0F8F-FDB8-2DFF40F7A7D0}"/>
              </a:ext>
            </a:extLst>
          </p:cNvPr>
          <p:cNvSpPr txBox="1"/>
          <p:nvPr/>
        </p:nvSpPr>
        <p:spPr>
          <a:xfrm>
            <a:off x="4513475" y="361313"/>
            <a:ext cx="3165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D12078-BCD3-4F29-0755-F38C94E5D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4" y="1645956"/>
            <a:ext cx="11153930" cy="504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8CD306-68F8-1B01-422F-24748D6E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607" y="2817142"/>
            <a:ext cx="7463682" cy="248789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1EC127C-9C88-F101-8072-E1ECF35B60F6}"/>
              </a:ext>
            </a:extLst>
          </p:cNvPr>
          <p:cNvSpPr txBox="1"/>
          <p:nvPr/>
        </p:nvSpPr>
        <p:spPr>
          <a:xfrm>
            <a:off x="3240911" y="4700875"/>
            <a:ext cx="80824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由於輸入為小數，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所以用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double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去接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F1786A-9BBF-030B-3BE4-C8C36C4E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120" y="2513410"/>
            <a:ext cx="6856273" cy="908663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6C7A926-B005-2C3A-4CD7-A3FE2B898581}"/>
              </a:ext>
            </a:extLst>
          </p:cNvPr>
          <p:cNvSpPr/>
          <p:nvPr/>
        </p:nvSpPr>
        <p:spPr>
          <a:xfrm>
            <a:off x="3151762" y="2704289"/>
            <a:ext cx="2125602" cy="5836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82D7E6F-A92B-B30F-66DB-EFEE27BE6EDF}"/>
              </a:ext>
            </a:extLst>
          </p:cNvPr>
          <p:cNvSpPr/>
          <p:nvPr/>
        </p:nvSpPr>
        <p:spPr>
          <a:xfrm>
            <a:off x="5315965" y="2704289"/>
            <a:ext cx="2125602" cy="5836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9BBCB2-44E8-99A7-79C3-2E0E3AC7EF4D}"/>
              </a:ext>
            </a:extLst>
          </p:cNvPr>
          <p:cNvSpPr/>
          <p:nvPr/>
        </p:nvSpPr>
        <p:spPr>
          <a:xfrm>
            <a:off x="7440402" y="2704289"/>
            <a:ext cx="2125602" cy="5836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78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0640" y="-26416"/>
            <a:ext cx="15321280" cy="86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D0B797C-0F1C-8143-3F29-998D5709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0" y="205475"/>
            <a:ext cx="8195780" cy="20186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8BE5BC-ACC8-273F-7313-8268CDB3F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5" y="2316632"/>
            <a:ext cx="8296275" cy="10477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671A4BE-7159-CEAB-FFBE-CD0514A31F5A}"/>
              </a:ext>
            </a:extLst>
          </p:cNvPr>
          <p:cNvSpPr txBox="1"/>
          <p:nvPr/>
        </p:nvSpPr>
        <p:spPr>
          <a:xfrm>
            <a:off x="564605" y="3366860"/>
            <a:ext cx="114074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勾股定理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，求出三個點所形成三角形的邊長</a:t>
            </a:r>
          </a:p>
        </p:txBody>
      </p:sp>
      <p:pic>
        <p:nvPicPr>
          <p:cNvPr id="3074" name="Picture 2" descr="勾股定理的所有公式勾股定理常用11个公式- 快资讯">
            <a:extLst>
              <a:ext uri="{FF2B5EF4-FFF2-40B4-BE49-F238E27FC236}">
                <a16:creationId xmlns:a16="http://schemas.microsoft.com/office/drawing/2014/main" id="{9B15CD76-6AFC-FABB-74B6-373758A75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32" y="4486174"/>
            <a:ext cx="4525702" cy="21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B6DB10-8C20-DCFE-D02A-25DC2C6F6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70" y="3942842"/>
            <a:ext cx="3099698" cy="27685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5445626-4D45-382F-3883-FC7DC60A3A29}"/>
              </a:ext>
            </a:extLst>
          </p:cNvPr>
          <p:cNvSpPr/>
          <p:nvPr/>
        </p:nvSpPr>
        <p:spPr>
          <a:xfrm>
            <a:off x="8293130" y="6007725"/>
            <a:ext cx="2204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ata[0]</a:t>
            </a:r>
            <a:endParaRPr lang="zh-TW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FC33E0F-EB54-F5DC-1885-AA0EC3F74BA4}"/>
              </a:ext>
            </a:extLst>
          </p:cNvPr>
          <p:cNvCxnSpPr/>
          <p:nvPr/>
        </p:nvCxnSpPr>
        <p:spPr>
          <a:xfrm>
            <a:off x="8805683" y="5786476"/>
            <a:ext cx="291250" cy="491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F4DAAD6-185E-3080-5BA8-0C132A45DD7B}"/>
              </a:ext>
            </a:extLst>
          </p:cNvPr>
          <p:cNvCxnSpPr>
            <a:cxnSpLocks/>
          </p:cNvCxnSpPr>
          <p:nvPr/>
        </p:nvCxnSpPr>
        <p:spPr>
          <a:xfrm flipV="1">
            <a:off x="9026782" y="4564512"/>
            <a:ext cx="425875" cy="33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7CDEEBD-F790-15F3-9467-136C5200D072}"/>
              </a:ext>
            </a:extLst>
          </p:cNvPr>
          <p:cNvSpPr/>
          <p:nvPr/>
        </p:nvSpPr>
        <p:spPr>
          <a:xfrm>
            <a:off x="8805683" y="3913951"/>
            <a:ext cx="2204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ata[1]</a:t>
            </a:r>
            <a:endParaRPr lang="zh-TW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A2EBAE-8952-9814-1CB5-4A1480421B54}"/>
              </a:ext>
            </a:extLst>
          </p:cNvPr>
          <p:cNvSpPr/>
          <p:nvPr/>
        </p:nvSpPr>
        <p:spPr>
          <a:xfrm>
            <a:off x="5993296" y="4694269"/>
            <a:ext cx="2204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ata[2]</a:t>
            </a:r>
            <a:endParaRPr lang="zh-TW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A34C92F-675B-31D3-5742-5D46AD9BB18A}"/>
              </a:ext>
            </a:extLst>
          </p:cNvPr>
          <p:cNvCxnSpPr>
            <a:cxnSpLocks/>
          </p:cNvCxnSpPr>
          <p:nvPr/>
        </p:nvCxnSpPr>
        <p:spPr>
          <a:xfrm flipH="1" flipV="1">
            <a:off x="7494039" y="5520076"/>
            <a:ext cx="600857" cy="354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28AE9DD-E1EE-F63E-3B2C-0A910908EB1F}"/>
              </a:ext>
            </a:extLst>
          </p:cNvPr>
          <p:cNvCxnSpPr>
            <a:cxnSpLocks/>
          </p:cNvCxnSpPr>
          <p:nvPr/>
        </p:nvCxnSpPr>
        <p:spPr>
          <a:xfrm flipV="1">
            <a:off x="8181796" y="5296710"/>
            <a:ext cx="1058736" cy="10653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E122416-C3EC-3072-8F8E-9E2F6E705843}"/>
              </a:ext>
            </a:extLst>
          </p:cNvPr>
          <p:cNvCxnSpPr>
            <a:cxnSpLocks/>
          </p:cNvCxnSpPr>
          <p:nvPr/>
        </p:nvCxnSpPr>
        <p:spPr>
          <a:xfrm>
            <a:off x="8181796" y="4237233"/>
            <a:ext cx="1057923" cy="105392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22D8651-7100-9B8E-E19A-FDD005603C8B}"/>
              </a:ext>
            </a:extLst>
          </p:cNvPr>
          <p:cNvCxnSpPr>
            <a:cxnSpLocks/>
          </p:cNvCxnSpPr>
          <p:nvPr/>
        </p:nvCxnSpPr>
        <p:spPr>
          <a:xfrm>
            <a:off x="8197297" y="4233889"/>
            <a:ext cx="5835" cy="209454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0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7313" y="-105"/>
            <a:ext cx="15229540" cy="85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9D0754B-936C-BECC-4822-E25FB147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0" y="1331676"/>
            <a:ext cx="11281626" cy="3803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07F037-9648-8045-33BA-15F7F7F2BD4F}"/>
              </a:ext>
            </a:extLst>
          </p:cNvPr>
          <p:cNvSpPr/>
          <p:nvPr/>
        </p:nvSpPr>
        <p:spPr>
          <a:xfrm>
            <a:off x="3305790" y="4233685"/>
            <a:ext cx="2204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80E6B8-CFF0-312E-4F69-93B3D74C96C5}"/>
              </a:ext>
            </a:extLst>
          </p:cNvPr>
          <p:cNvCxnSpPr/>
          <p:nvPr/>
        </p:nvCxnSpPr>
        <p:spPr>
          <a:xfrm>
            <a:off x="4009947" y="3934313"/>
            <a:ext cx="291250" cy="491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C04EB5-5154-D26F-136B-7D257AF380BA}"/>
              </a:ext>
            </a:extLst>
          </p:cNvPr>
          <p:cNvCxnSpPr>
            <a:cxnSpLocks/>
          </p:cNvCxnSpPr>
          <p:nvPr/>
        </p:nvCxnSpPr>
        <p:spPr>
          <a:xfrm flipV="1">
            <a:off x="4231046" y="2712349"/>
            <a:ext cx="425875" cy="33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D79A095-5124-21E8-C682-1ACC5A9E7742}"/>
              </a:ext>
            </a:extLst>
          </p:cNvPr>
          <p:cNvSpPr/>
          <p:nvPr/>
        </p:nvSpPr>
        <p:spPr>
          <a:xfrm>
            <a:off x="3847920" y="2090480"/>
            <a:ext cx="2204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72BA9C-7490-899C-4E85-D839E03FA1CB}"/>
              </a:ext>
            </a:extLst>
          </p:cNvPr>
          <p:cNvSpPr/>
          <p:nvPr/>
        </p:nvSpPr>
        <p:spPr>
          <a:xfrm>
            <a:off x="1319724" y="3065871"/>
            <a:ext cx="22040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TW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TW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940D4F-B9A7-BF75-664F-0D9AEBC2C7E0}"/>
              </a:ext>
            </a:extLst>
          </p:cNvPr>
          <p:cNvCxnSpPr>
            <a:cxnSpLocks/>
          </p:cNvCxnSpPr>
          <p:nvPr/>
        </p:nvCxnSpPr>
        <p:spPr>
          <a:xfrm flipH="1">
            <a:off x="2708031" y="3511209"/>
            <a:ext cx="5977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C913AA3-92B6-3E6C-15D1-67C461D61FBF}"/>
              </a:ext>
            </a:extLst>
          </p:cNvPr>
          <p:cNvCxnSpPr>
            <a:cxnSpLocks/>
          </p:cNvCxnSpPr>
          <p:nvPr/>
        </p:nvCxnSpPr>
        <p:spPr>
          <a:xfrm flipV="1">
            <a:off x="3386060" y="3444547"/>
            <a:ext cx="1058736" cy="10653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DEAD2E0-5073-EF30-62AC-3D1FB65967EB}"/>
              </a:ext>
            </a:extLst>
          </p:cNvPr>
          <p:cNvCxnSpPr>
            <a:cxnSpLocks/>
          </p:cNvCxnSpPr>
          <p:nvPr/>
        </p:nvCxnSpPr>
        <p:spPr>
          <a:xfrm>
            <a:off x="3386060" y="2385070"/>
            <a:ext cx="1057923" cy="105392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5CB609-EC9B-4312-3B9C-75F621F88159}"/>
              </a:ext>
            </a:extLst>
          </p:cNvPr>
          <p:cNvCxnSpPr>
            <a:cxnSpLocks/>
          </p:cNvCxnSpPr>
          <p:nvPr/>
        </p:nvCxnSpPr>
        <p:spPr>
          <a:xfrm>
            <a:off x="3401561" y="2381726"/>
            <a:ext cx="5835" cy="209454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C5D29FCA-3B56-E449-1696-F88CEFBA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615" y="1954640"/>
            <a:ext cx="4915697" cy="1654321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AE3D450-6924-60A9-A943-BDE6A9A4F8B2}"/>
              </a:ext>
            </a:extLst>
          </p:cNvPr>
          <p:cNvCxnSpPr>
            <a:cxnSpLocks/>
          </p:cNvCxnSpPr>
          <p:nvPr/>
        </p:nvCxnSpPr>
        <p:spPr>
          <a:xfrm flipV="1">
            <a:off x="3748457" y="3498550"/>
            <a:ext cx="1363490" cy="26373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6A5BB6D-4B26-32A7-F17A-77BB16FC8A82}"/>
              </a:ext>
            </a:extLst>
          </p:cNvPr>
          <p:cNvSpPr/>
          <p:nvPr/>
        </p:nvSpPr>
        <p:spPr>
          <a:xfrm>
            <a:off x="5052763" y="2952336"/>
            <a:ext cx="150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cosA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B7C1A44F-2256-1121-5709-F4BBC572A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189" y="3685997"/>
            <a:ext cx="3238500" cy="1095375"/>
          </a:xfrm>
          <a:prstGeom prst="rect">
            <a:avLst/>
          </a:prstGeom>
        </p:spPr>
      </p:pic>
      <p:pic>
        <p:nvPicPr>
          <p:cNvPr id="1024" name="圖片 1023">
            <a:extLst>
              <a:ext uri="{FF2B5EF4-FFF2-40B4-BE49-F238E27FC236}">
                <a16:creationId xmlns:a16="http://schemas.microsoft.com/office/drawing/2014/main" id="{B03659FC-50BF-122B-72E9-66712525A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076" y="3762415"/>
            <a:ext cx="2543175" cy="914400"/>
          </a:xfrm>
          <a:prstGeom prst="rect">
            <a:avLst/>
          </a:prstGeom>
        </p:spPr>
      </p:pic>
      <p:sp>
        <p:nvSpPr>
          <p:cNvPr id="1025" name="矩形 1024">
            <a:extLst>
              <a:ext uri="{FF2B5EF4-FFF2-40B4-BE49-F238E27FC236}">
                <a16:creationId xmlns:a16="http://schemas.microsoft.com/office/drawing/2014/main" id="{C16E8AFE-DCAB-CBDC-026A-123B7636B76E}"/>
              </a:ext>
            </a:extLst>
          </p:cNvPr>
          <p:cNvSpPr/>
          <p:nvPr/>
        </p:nvSpPr>
        <p:spPr>
          <a:xfrm>
            <a:off x="4746832" y="4702083"/>
            <a:ext cx="7311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透過餘弦定理，求出邊長</a:t>
            </a: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pPr algn="ctr"/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對邊的角度</a:t>
            </a:r>
            <a:r>
              <a:rPr lang="en-US" altLang="zh-TW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cosA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sp>
        <p:nvSpPr>
          <p:cNvPr id="1027" name="弧形 1026">
            <a:extLst>
              <a:ext uri="{FF2B5EF4-FFF2-40B4-BE49-F238E27FC236}">
                <a16:creationId xmlns:a16="http://schemas.microsoft.com/office/drawing/2014/main" id="{074EDD89-6367-7B93-42D3-8CD0464BA731}"/>
              </a:ext>
            </a:extLst>
          </p:cNvPr>
          <p:cNvSpPr/>
          <p:nvPr/>
        </p:nvSpPr>
        <p:spPr>
          <a:xfrm>
            <a:off x="3170864" y="3914159"/>
            <a:ext cx="554067" cy="494629"/>
          </a:xfrm>
          <a:prstGeom prst="arc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42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28" grpId="0"/>
      <p:bldP spid="1025" grpId="0"/>
      <p:bldP spid="10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2982" y="0"/>
            <a:ext cx="15948363" cy="89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4FBC1C9-3583-097F-0F94-82C6CAF8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12" y="1513088"/>
            <a:ext cx="6027396" cy="12849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9B5057-0924-8CA2-DF11-95D35B849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12" y="2986663"/>
            <a:ext cx="5799804" cy="7626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CE56001-4982-2971-AAB1-B2504DB82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106" y="1913243"/>
            <a:ext cx="3453204" cy="19198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1BD13B0-89BB-51FD-03D4-10102283359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831216" y="3258789"/>
            <a:ext cx="1213217" cy="1091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59828CA0-7A3F-5F1E-386D-C54214370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412" y="291508"/>
            <a:ext cx="10731060" cy="1067584"/>
          </a:xfrm>
          <a:prstGeom prst="rect">
            <a:avLst/>
          </a:prstGeom>
        </p:spPr>
      </p:pic>
      <p:sp>
        <p:nvSpPr>
          <p:cNvPr id="18" name="箭號: 弧形右彎 17">
            <a:extLst>
              <a:ext uri="{FF2B5EF4-FFF2-40B4-BE49-F238E27FC236}">
                <a16:creationId xmlns:a16="http://schemas.microsoft.com/office/drawing/2014/main" id="{B394E1C3-BDCE-2AE2-56AA-7A3EEDEAD648}"/>
              </a:ext>
            </a:extLst>
          </p:cNvPr>
          <p:cNvSpPr/>
          <p:nvPr/>
        </p:nvSpPr>
        <p:spPr>
          <a:xfrm>
            <a:off x="150229" y="807156"/>
            <a:ext cx="823068" cy="540844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E17C66-9766-46C9-56C1-FF43CF9931D5}"/>
              </a:ext>
            </a:extLst>
          </p:cNvPr>
          <p:cNvSpPr/>
          <p:nvPr/>
        </p:nvSpPr>
        <p:spPr>
          <a:xfrm>
            <a:off x="5130221" y="4219190"/>
            <a:ext cx="692527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先將算出來的</a:t>
            </a:r>
            <a:r>
              <a:rPr lang="en-US" altLang="zh-TW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cosA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sz="4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arccos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算出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，由於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math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函式中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sin(rad)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吃的是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rad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的值，須將</a:t>
            </a:r>
            <a:r>
              <a:rPr lang="en-US" altLang="zh-TW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A_theta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A_rad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43FBDB6-A5FD-C615-FFC5-25101D25B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412" y="4125517"/>
            <a:ext cx="4177196" cy="25847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1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C91C05E-B626-FAD0-E4F1-007E841B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25" y="509286"/>
            <a:ext cx="7282863" cy="9545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4B098A5-B1F8-CC5B-2155-F5F0E1B7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80" y="2308011"/>
            <a:ext cx="6878558" cy="404070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119EFD1-42E5-571B-BC81-65CACF1AE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17" y="2960532"/>
            <a:ext cx="3524458" cy="15636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50328BA-4F2E-83A3-13D0-D7AAEC55C295}"/>
              </a:ext>
            </a:extLst>
          </p:cNvPr>
          <p:cNvSpPr/>
          <p:nvPr/>
        </p:nvSpPr>
        <p:spPr>
          <a:xfrm>
            <a:off x="6361073" y="4927352"/>
            <a:ext cx="692527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透過正弦定理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求出圓半徑</a:t>
            </a:r>
          </a:p>
        </p:txBody>
      </p:sp>
    </p:spTree>
    <p:extLst>
      <p:ext uri="{BB962C8B-B14F-4D97-AF65-F5344CB8AC3E}">
        <p14:creationId xmlns:p14="http://schemas.microsoft.com/office/powerpoint/2010/main" val="255274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唯美羽毛幻灯片背景图片">
            <a:extLst>
              <a:ext uri="{FF2B5EF4-FFF2-40B4-BE49-F238E27FC236}">
                <a16:creationId xmlns:a16="http://schemas.microsoft.com/office/drawing/2014/main" id="{FDCD7B07-B8DD-F9CB-C712-7B44EEB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7616" y="0"/>
            <a:ext cx="15826824" cy="892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4EDCE35-9B95-22C4-A8FF-8887956E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5" y="1956624"/>
            <a:ext cx="5647059" cy="46351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D51983-AC4F-9C77-F327-43B1A0117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95" y="266218"/>
            <a:ext cx="8989539" cy="11878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557C43-5A38-213D-D68F-12D72BE57D38}"/>
              </a:ext>
            </a:extLst>
          </p:cNvPr>
          <p:cNvSpPr/>
          <p:nvPr/>
        </p:nvSpPr>
        <p:spPr>
          <a:xfrm>
            <a:off x="6664037" y="2566043"/>
            <a:ext cx="503214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圓周長等於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l-GR" altLang="zh-TW" sz="5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π</a:t>
            </a:r>
            <a:r>
              <a:rPr lang="en-US" altLang="zh-TW" sz="5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</a:p>
          <a:p>
            <a:pPr algn="ctr"/>
            <a:r>
              <a:rPr lang="zh-TW" altLang="en-US" sz="54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並依照題目規定</a:t>
            </a:r>
            <a:endParaRPr lang="en-US" altLang="zh-TW" sz="54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54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精確到小數點</a:t>
            </a:r>
            <a:endParaRPr lang="en-US" altLang="zh-TW" sz="54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54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第二位輸出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382F70-94E2-B83C-D63E-9EA05D69F468}"/>
              </a:ext>
            </a:extLst>
          </p:cNvPr>
          <p:cNvSpPr/>
          <p:nvPr/>
        </p:nvSpPr>
        <p:spPr>
          <a:xfrm>
            <a:off x="4560426" y="700520"/>
            <a:ext cx="1041721" cy="555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92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243</Words>
  <Application>Microsoft Office PowerPoint</Application>
  <PresentationFormat>寬螢幕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Uva-438The Circumference of the Circle 四子一丙C110152338陳科融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Uva-438</dc:title>
  <dc:creator>C110152338</dc:creator>
  <cp:lastModifiedBy>C110152338</cp:lastModifiedBy>
  <cp:revision>6</cp:revision>
  <dcterms:created xsi:type="dcterms:W3CDTF">2022-05-29T06:17:39Z</dcterms:created>
  <dcterms:modified xsi:type="dcterms:W3CDTF">2022-05-29T08:00:43Z</dcterms:modified>
</cp:coreProperties>
</file>