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0706B5-33A4-4A7A-8061-D6158587F17A}" type="datetimeFigureOut">
              <a:rPr lang="zh-TW" altLang="en-US" smtClean="0"/>
              <a:t>2021/12/14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FAC927-049C-4AA4-8E45-86023C9201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6704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AC927-049C-4AA4-8E45-86023C920163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0348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2021/12/14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677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2021/12/14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8274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2021/12/14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2449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2021/12/14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2670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2021/12/14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6005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2021/12/14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9155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2021/12/14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5388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2021/12/14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4743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2021/12/14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60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2021/12/14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4593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2021/12/14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1997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52D32-B471-43CD-836D-A15BE717DBF4}" type="datetimeFigureOut">
              <a:rPr lang="zh-TW" altLang="en-US" smtClean="0"/>
              <a:t>2021/12/14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1688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程式語言實習</a:t>
            </a:r>
            <a:r>
              <a:rPr lang="en-US" altLang="zh-TW" dirty="0"/>
              <a:t>(</a:t>
            </a:r>
            <a:r>
              <a:rPr lang="zh-TW" altLang="en-US" dirty="0"/>
              <a:t>一</a:t>
            </a:r>
            <a:r>
              <a:rPr lang="en-US" altLang="zh-TW" dirty="0"/>
              <a:t>)-</a:t>
            </a:r>
            <a:r>
              <a:rPr lang="zh-TW" altLang="en-US" dirty="0"/>
              <a:t>作業</a:t>
            </a:r>
            <a:r>
              <a:rPr lang="en-US" altLang="zh-TW"/>
              <a:t>09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9236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作業說明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551964"/>
            <a:ext cx="10679884" cy="5306036"/>
          </a:xfrm>
        </p:spPr>
        <p:txBody>
          <a:bodyPr>
            <a:normAutofit/>
          </a:bodyPr>
          <a:lstStyle/>
          <a:p>
            <a:r>
              <a:rPr lang="zh-TW" altLang="en-US" dirty="0"/>
              <a:t>請實作一程式，此程式可以不斷地要求使用者輸入一組資料，直到此組資料符合離開條件時則程式結束。每次輸入一組資料內容如下所示：</a:t>
            </a:r>
            <a:endParaRPr lang="en-US" altLang="zh-TW" dirty="0"/>
          </a:p>
          <a:p>
            <a:pPr marL="685800" lvl="2">
              <a:spcBef>
                <a:spcPts val="1000"/>
              </a:spcBef>
            </a:pPr>
            <a:r>
              <a:rPr lang="en-US" altLang="zh-TW" sz="2400" dirty="0">
                <a:solidFill>
                  <a:srgbClr val="0070C0"/>
                </a:solidFill>
              </a:rPr>
              <a:t>N d</a:t>
            </a:r>
            <a:r>
              <a:rPr lang="en-US" altLang="zh-TW" sz="2400" baseline="-25000" dirty="0">
                <a:solidFill>
                  <a:srgbClr val="0070C0"/>
                </a:solidFill>
              </a:rPr>
              <a:t>1</a:t>
            </a:r>
            <a:r>
              <a:rPr lang="en-US" altLang="zh-TW" sz="2400" dirty="0">
                <a:solidFill>
                  <a:srgbClr val="0070C0"/>
                </a:solidFill>
              </a:rPr>
              <a:t> d</a:t>
            </a:r>
            <a:r>
              <a:rPr lang="en-US" altLang="zh-TW" sz="2400" baseline="-25000" dirty="0">
                <a:solidFill>
                  <a:srgbClr val="0070C0"/>
                </a:solidFill>
              </a:rPr>
              <a:t>2</a:t>
            </a:r>
            <a:r>
              <a:rPr lang="en-US" altLang="zh-TW" sz="2400" dirty="0">
                <a:solidFill>
                  <a:srgbClr val="0070C0"/>
                </a:solidFill>
              </a:rPr>
              <a:t> … </a:t>
            </a:r>
            <a:r>
              <a:rPr lang="en-US" altLang="zh-TW" sz="2400" dirty="0" err="1">
                <a:solidFill>
                  <a:srgbClr val="0070C0"/>
                </a:solidFill>
              </a:rPr>
              <a:t>d</a:t>
            </a:r>
            <a:r>
              <a:rPr lang="en-US" altLang="zh-TW" sz="2400" baseline="-25000" dirty="0" err="1">
                <a:solidFill>
                  <a:srgbClr val="0070C0"/>
                </a:solidFill>
              </a:rPr>
              <a:t>N</a:t>
            </a:r>
            <a:endParaRPr lang="zh-TW" altLang="en-US" sz="2400" baseline="-25000" dirty="0">
              <a:solidFill>
                <a:srgbClr val="0070C0"/>
              </a:solidFill>
            </a:endParaRPr>
          </a:p>
          <a:p>
            <a:pPr lvl="1"/>
            <a:r>
              <a:rPr lang="en-US" altLang="zh-TW" dirty="0"/>
              <a:t>N</a:t>
            </a:r>
            <a:r>
              <a:rPr lang="zh-TW" altLang="en-US" dirty="0"/>
              <a:t>代表接下來輸入數字的數量</a:t>
            </a:r>
            <a:endParaRPr lang="en-US" altLang="zh-TW" dirty="0"/>
          </a:p>
          <a:p>
            <a:pPr lvl="1"/>
            <a:r>
              <a:rPr lang="en-US" altLang="zh-TW" dirty="0"/>
              <a:t>d</a:t>
            </a:r>
            <a:r>
              <a:rPr lang="en-US" altLang="zh-TW" baseline="-25000" dirty="0"/>
              <a:t>1</a:t>
            </a:r>
            <a:r>
              <a:rPr lang="en-US" altLang="zh-TW" dirty="0"/>
              <a:t> d</a:t>
            </a:r>
            <a:r>
              <a:rPr lang="en-US" altLang="zh-TW" baseline="-25000" dirty="0"/>
              <a:t>2</a:t>
            </a:r>
            <a:r>
              <a:rPr lang="en-US" altLang="zh-TW" dirty="0"/>
              <a:t> … </a:t>
            </a:r>
            <a:r>
              <a:rPr lang="en-US" altLang="zh-TW" dirty="0" err="1"/>
              <a:t>d</a:t>
            </a:r>
            <a:r>
              <a:rPr lang="en-US" altLang="zh-TW" baseline="-25000" dirty="0" err="1"/>
              <a:t>N</a:t>
            </a:r>
            <a:r>
              <a:rPr lang="en-US" altLang="zh-TW" baseline="-25000" dirty="0"/>
              <a:t> </a:t>
            </a:r>
            <a:r>
              <a:rPr lang="zh-TW" altLang="en-US" dirty="0"/>
              <a:t>則表示</a:t>
            </a:r>
            <a:r>
              <a:rPr lang="en-US" altLang="zh-TW" dirty="0"/>
              <a:t>N</a:t>
            </a:r>
            <a:r>
              <a:rPr lang="zh-TW" altLang="en-US" dirty="0"/>
              <a:t>個數字</a:t>
            </a:r>
            <a:endParaRPr lang="en-US" altLang="zh-TW" dirty="0"/>
          </a:p>
          <a:p>
            <a:pPr lvl="1"/>
            <a:r>
              <a:rPr lang="zh-TW" altLang="en-US" dirty="0"/>
              <a:t>在此注意的是當</a:t>
            </a:r>
            <a:r>
              <a:rPr lang="en-US" altLang="zh-TW" dirty="0"/>
              <a:t>N&lt;=0</a:t>
            </a:r>
            <a:r>
              <a:rPr lang="zh-TW" altLang="en-US" dirty="0"/>
              <a:t>時，則代表此資料符合離開程式條件</a:t>
            </a:r>
            <a:endParaRPr lang="en-US" altLang="zh-TW" dirty="0"/>
          </a:p>
          <a:p>
            <a:pPr lvl="1"/>
            <a:endParaRPr lang="en-US" altLang="zh-TW" dirty="0"/>
          </a:p>
          <a:p>
            <a:r>
              <a:rPr lang="zh-TW" altLang="en-US" dirty="0"/>
              <a:t>當一組資料被輸入且不符合離開條件時，請輸出此組資料內</a:t>
            </a:r>
            <a:r>
              <a:rPr lang="en-US" altLang="zh-TW" dirty="0"/>
              <a:t>N</a:t>
            </a:r>
            <a:r>
              <a:rPr lang="zh-TW" altLang="en-US" dirty="0"/>
              <a:t>筆資料的中間值、變異數，算法請參照下一頁投影片的公式及規則。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182376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作業說明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51964"/>
                <a:ext cx="10679884" cy="5306036"/>
              </a:xfrm>
            </p:spPr>
            <p:txBody>
              <a:bodyPr>
                <a:normAutofit/>
              </a:bodyPr>
              <a:lstStyle/>
              <a:p>
                <a:r>
                  <a:rPr lang="zh-TW" altLang="en-US" sz="2400" dirty="0"/>
                  <a:t>在取中間值部分，假設輸入的資料數目為</a:t>
                </a:r>
                <a:r>
                  <a:rPr lang="en-US" altLang="zh-TW" sz="2400" dirty="0"/>
                  <a:t>N</a:t>
                </a:r>
                <a:r>
                  <a:rPr lang="zh-TW" altLang="en-US" sz="2400" dirty="0"/>
                  <a:t>，當</a:t>
                </a:r>
                <a:r>
                  <a:rPr lang="en-US" altLang="zh-TW" sz="2400" dirty="0"/>
                  <a:t>N</a:t>
                </a:r>
                <a:r>
                  <a:rPr lang="zh-TW" altLang="en-US" sz="2400" dirty="0"/>
                  <a:t>為奇數時，則中間值為將輸入資料由小到大排列取第 </a:t>
                </a:r>
                <a:r>
                  <a:rPr lang="en-US" altLang="zh-TW" sz="2400" dirty="0"/>
                  <a:t>(N+1)/2 </a:t>
                </a:r>
                <a:r>
                  <a:rPr lang="zh-TW" altLang="en-US" sz="2400" dirty="0"/>
                  <a:t>個數字，若</a:t>
                </a:r>
                <a:r>
                  <a:rPr lang="en-US" altLang="zh-TW" sz="2400" dirty="0"/>
                  <a:t>N</a:t>
                </a:r>
                <a:r>
                  <a:rPr lang="zh-TW" altLang="en-US" sz="2400" dirty="0"/>
                  <a:t>為偶數時，則中間值為將輸入資料由小到大排列取第 </a:t>
                </a:r>
                <a:r>
                  <a:rPr lang="en-US" altLang="zh-TW" sz="2400" dirty="0"/>
                  <a:t>N/2 </a:t>
                </a:r>
                <a:r>
                  <a:rPr lang="zh-TW" altLang="en-US" sz="2400" dirty="0"/>
                  <a:t>個數字。</a:t>
                </a:r>
                <a:endParaRPr lang="en-US" altLang="zh-TW" sz="2400" dirty="0"/>
              </a:p>
              <a:p>
                <a:pPr lvl="1"/>
                <a:r>
                  <a:rPr lang="zh-TW" altLang="en-US" sz="2000" dirty="0"/>
                  <a:t>舉例：當有</a:t>
                </a:r>
                <a:r>
                  <a:rPr lang="en-US" altLang="zh-TW" sz="2000" dirty="0"/>
                  <a:t>3</a:t>
                </a:r>
                <a:r>
                  <a:rPr lang="zh-TW" altLang="en-US" sz="2000" dirty="0"/>
                  <a:t>筆資料，分別為 </a:t>
                </a:r>
                <a:r>
                  <a:rPr lang="en-US" altLang="zh-TW" sz="2000" dirty="0"/>
                  <a:t>6 2 5</a:t>
                </a:r>
                <a:r>
                  <a:rPr lang="zh-TW" altLang="en-US" sz="2000" dirty="0"/>
                  <a:t>時</a:t>
                </a:r>
                <a:endParaRPr lang="en-US" altLang="zh-TW" sz="2000" dirty="0"/>
              </a:p>
              <a:p>
                <a:pPr lvl="2"/>
                <a:r>
                  <a:rPr lang="zh-TW" altLang="en-US" sz="1800" dirty="0"/>
                  <a:t>將此</a:t>
                </a:r>
                <a:r>
                  <a:rPr lang="en-US" altLang="zh-TW" sz="1800" dirty="0"/>
                  <a:t>3</a:t>
                </a:r>
                <a:r>
                  <a:rPr lang="zh-TW" altLang="en-US" sz="1800" dirty="0"/>
                  <a:t>筆資料排序的結果為</a:t>
                </a:r>
                <a:r>
                  <a:rPr lang="en-US" altLang="zh-TW" sz="1800" dirty="0"/>
                  <a:t>2 5 6</a:t>
                </a:r>
                <a:r>
                  <a:rPr lang="zh-TW" altLang="en-US" sz="1800" dirty="0"/>
                  <a:t>，又因</a:t>
                </a:r>
                <a:r>
                  <a:rPr lang="en-US" altLang="zh-TW" sz="1800" dirty="0"/>
                  <a:t>(3+1)/2 = 2</a:t>
                </a:r>
                <a:r>
                  <a:rPr lang="zh-TW" altLang="en-US" sz="1800" dirty="0"/>
                  <a:t>，因此取排列好的第</a:t>
                </a:r>
                <a:r>
                  <a:rPr lang="en-US" altLang="zh-TW" sz="1800" dirty="0"/>
                  <a:t>2</a:t>
                </a:r>
                <a:r>
                  <a:rPr lang="zh-TW" altLang="en-US" sz="1800" dirty="0"/>
                  <a:t>個數字，即</a:t>
                </a:r>
                <a:r>
                  <a:rPr lang="en-US" altLang="zh-TW" sz="1800" dirty="0"/>
                  <a:t>5</a:t>
                </a:r>
              </a:p>
              <a:p>
                <a:pPr lvl="1"/>
                <a:r>
                  <a:rPr lang="zh-TW" altLang="en-US" sz="2000" dirty="0"/>
                  <a:t>舉例：當有</a:t>
                </a:r>
                <a:r>
                  <a:rPr lang="en-US" altLang="zh-TW" sz="2000" dirty="0"/>
                  <a:t>4</a:t>
                </a:r>
                <a:r>
                  <a:rPr lang="zh-TW" altLang="en-US" sz="2000" dirty="0"/>
                  <a:t>筆資料，分別為 </a:t>
                </a:r>
                <a:r>
                  <a:rPr lang="en-US" altLang="zh-TW" sz="2000" dirty="0"/>
                  <a:t>6 2 5 1</a:t>
                </a:r>
                <a:r>
                  <a:rPr lang="zh-TW" altLang="en-US" sz="2000" dirty="0"/>
                  <a:t>時</a:t>
                </a:r>
                <a:endParaRPr lang="en-US" altLang="zh-TW" sz="2000" dirty="0"/>
              </a:p>
              <a:p>
                <a:pPr lvl="2"/>
                <a:r>
                  <a:rPr lang="zh-TW" altLang="en-US" sz="1800" dirty="0"/>
                  <a:t>將此</a:t>
                </a:r>
                <a:r>
                  <a:rPr lang="en-US" altLang="zh-TW" sz="1800" dirty="0"/>
                  <a:t>4</a:t>
                </a:r>
                <a:r>
                  <a:rPr lang="zh-TW" altLang="en-US" sz="1800" dirty="0"/>
                  <a:t>筆資料排序的結果為</a:t>
                </a:r>
                <a:r>
                  <a:rPr lang="en-US" altLang="zh-TW" sz="1800" dirty="0"/>
                  <a:t>1 2 5 6</a:t>
                </a:r>
                <a:r>
                  <a:rPr lang="zh-TW" altLang="en-US" sz="1800" dirty="0"/>
                  <a:t>，又因</a:t>
                </a:r>
                <a:r>
                  <a:rPr lang="en-US" altLang="zh-TW" sz="1800" dirty="0"/>
                  <a:t>4/2 = 2</a:t>
                </a:r>
                <a:r>
                  <a:rPr lang="zh-TW" altLang="en-US" sz="1800" dirty="0"/>
                  <a:t>，因此取排列好的第</a:t>
                </a:r>
                <a:r>
                  <a:rPr lang="en-US" altLang="zh-TW" sz="1800" dirty="0"/>
                  <a:t>2</a:t>
                </a:r>
                <a:r>
                  <a:rPr lang="zh-TW" altLang="en-US" sz="1800" dirty="0"/>
                  <a:t>個數字，即</a:t>
                </a:r>
                <a:r>
                  <a:rPr lang="en-US" altLang="zh-TW" sz="1800" dirty="0"/>
                  <a:t>2</a:t>
                </a:r>
              </a:p>
              <a:p>
                <a:pPr lvl="2"/>
                <a:endParaRPr lang="en-US" altLang="zh-TW" sz="1800" dirty="0"/>
              </a:p>
              <a:p>
                <a:r>
                  <a:rPr lang="zh-TW" altLang="en-US" sz="2400" dirty="0"/>
                  <a:t>在取變異數的部分，假設輸入的資料數目為</a:t>
                </a:r>
                <a:r>
                  <a:rPr lang="en-US" altLang="zh-TW" sz="2400" dirty="0"/>
                  <a:t>N</a:t>
                </a:r>
                <a:r>
                  <a:rPr lang="zh-TW" altLang="en-US" sz="2400" dirty="0"/>
                  <a:t> </a:t>
                </a:r>
                <a:r>
                  <a:rPr lang="en-US" altLang="zh-TW" sz="24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400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a:rPr lang="en-US" altLang="zh-TW" sz="24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TW" altLang="en-US" sz="2400" i="1">
                        <a:latin typeface="Cambria Math" panose="02040503050406030204" pitchFamily="18" charset="0"/>
                      </a:rPr>
                      <m:t>、</m:t>
                    </m:r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400" i="0"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a:rPr lang="en-US" altLang="zh-TW" sz="24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TW" altLang="en-US" sz="2400" i="1" smtClean="0">
                        <a:latin typeface="Cambria Math" panose="02040503050406030204" pitchFamily="18" charset="0"/>
                      </a:rPr>
                      <m:t>、</m:t>
                    </m:r>
                  </m:oMath>
                </a14:m>
                <a:r>
                  <a:rPr lang="en-US" altLang="zh-TW" sz="2400" dirty="0"/>
                  <a:t>….</a:t>
                </a:r>
                <a:r>
                  <a:rPr lang="zh-TW" altLang="en-US" sz="2400" dirty="0"/>
                  <a:t>、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400" i="0"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2400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</m:oMath>
                </a14:m>
                <a:r>
                  <a:rPr lang="en-US" altLang="zh-TW" sz="2400" dirty="0"/>
                  <a:t>)</a:t>
                </a:r>
                <a:r>
                  <a:rPr lang="zh-TW" altLang="en-US" sz="2400" dirty="0"/>
                  <a:t>，並取變異數的整數部分</a:t>
                </a:r>
                <a:r>
                  <a:rPr lang="en-US" altLang="zh-TW" sz="2400" dirty="0"/>
                  <a:t>(</a:t>
                </a:r>
                <a:r>
                  <a:rPr lang="zh-TW" altLang="en-US" sz="2400" dirty="0"/>
                  <a:t>不用四捨五入</a:t>
                </a:r>
                <a:r>
                  <a:rPr lang="en-US" altLang="zh-TW" sz="2400" dirty="0"/>
                  <a:t>)</a:t>
                </a:r>
                <a:r>
                  <a:rPr lang="zh-TW" altLang="en-US" sz="2400" dirty="0"/>
                  <a:t>。</a:t>
                </a:r>
                <a:endParaRPr lang="en-US" altLang="zh-TW" sz="2400" dirty="0"/>
              </a:p>
              <a:p>
                <a:pPr marL="0" indent="0">
                  <a:buNone/>
                </a:pPr>
                <a:endParaRPr lang="en-US" altLang="zh-TW" sz="2400" dirty="0"/>
              </a:p>
              <a:p>
                <a:pPr marL="0" indent="0">
                  <a:buNone/>
                </a:pPr>
                <a:endParaRPr lang="en-US" altLang="zh-TW" sz="2400" dirty="0"/>
              </a:p>
              <a:p>
                <a:pPr marL="0" indent="0">
                  <a:buNone/>
                </a:pPr>
                <a:endParaRPr lang="en-US" altLang="zh-TW" sz="24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51964"/>
                <a:ext cx="10679884" cy="5306036"/>
              </a:xfrm>
              <a:blipFill>
                <a:blip r:embed="rId3"/>
                <a:stretch>
                  <a:fillRect l="-800" t="-172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4FBE9762-8F53-435E-BFB6-114D4C9BA8A0}"/>
                  </a:ext>
                </a:extLst>
              </p:cNvPr>
              <p:cNvSpPr txBox="1"/>
              <p:nvPr/>
            </p:nvSpPr>
            <p:spPr>
              <a:xfrm>
                <a:off x="1329266" y="5104219"/>
                <a:ext cx="8881534" cy="8791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TW" altLang="en-US" sz="2000" dirty="0"/>
                  <a:t>變異數公式為：</a:t>
                </a:r>
                <a:endParaRPr lang="en-US" altLang="zh-TW" sz="2000" dirty="0"/>
              </a:p>
              <a:p>
                <a:pPr marL="687600"/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2000"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</m:e>
                              <m:sub>
                                <m:r>
                                  <a:rPr lang="en-US" altLang="zh-TW" sz="20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TW" altLang="en-US" sz="20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2000"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</m:e>
                              <m:sub>
                                <m:r>
                                  <a:rPr lang="en-US" altLang="zh-TW" sz="20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TW" altLang="en-US" sz="20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+…+</m:t>
                        </m:r>
                        <m:sSup>
                          <m:sSup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2000"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TW" sz="2000"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sub>
                            </m:s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TW" altLang="en-US" sz="20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m:rPr>
                            <m:sty m:val="p"/>
                          </m:rPr>
                          <a:rPr lang="en-US" altLang="zh-TW" sz="2000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den>
                    </m:f>
                  </m:oMath>
                </a14:m>
                <a:r>
                  <a:rPr lang="zh-TW" altLang="en-US" sz="2000" dirty="0"/>
                  <a:t>        備註：</a:t>
                </a:r>
                <a14:m>
                  <m:oMath xmlns:m="http://schemas.openxmlformats.org/officeDocument/2006/math">
                    <m:r>
                      <a:rPr lang="zh-TW" altLang="en-US" sz="2000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zh-TW" altLang="en-US" sz="2000" i="1" smtClean="0">
                        <a:latin typeface="Cambria Math" panose="02040503050406030204" pitchFamily="18" charset="0"/>
                      </a:rPr>
                      <m:t>為</m:t>
                    </m:r>
                  </m:oMath>
                </a14:m>
                <a:r>
                  <a:rPr lang="zh-TW" altLang="en-US" sz="2000" dirty="0"/>
                  <a:t>所有數字的平均值</a:t>
                </a:r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4FBE9762-8F53-435E-BFB6-114D4C9BA8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9266" y="5104219"/>
                <a:ext cx="8881534" cy="879151"/>
              </a:xfrm>
              <a:prstGeom prst="rect">
                <a:avLst/>
              </a:prstGeom>
              <a:blipFill>
                <a:blip r:embed="rId4"/>
                <a:stretch>
                  <a:fillRect l="-618" t="-4138" b="-344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2371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範例說明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755009" y="1690688"/>
            <a:ext cx="46642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輸入資料</a:t>
            </a:r>
            <a:r>
              <a:rPr lang="en-US" altLang="zh-TW" dirty="0"/>
              <a:t>:</a:t>
            </a:r>
          </a:p>
          <a:p>
            <a:r>
              <a:rPr lang="en-US" altLang="zh-TW" dirty="0"/>
              <a:t>5 1 2 3 4 5</a:t>
            </a:r>
          </a:p>
          <a:p>
            <a:r>
              <a:rPr lang="en-US" altLang="zh-TW" dirty="0"/>
              <a:t>6</a:t>
            </a:r>
            <a:r>
              <a:rPr lang="zh-TW" altLang="en-US" dirty="0"/>
              <a:t> </a:t>
            </a:r>
            <a:r>
              <a:rPr lang="en-US" altLang="zh-TW" dirty="0"/>
              <a:t>1</a:t>
            </a:r>
            <a:r>
              <a:rPr lang="zh-TW" altLang="en-US" dirty="0"/>
              <a:t> </a:t>
            </a:r>
            <a:r>
              <a:rPr lang="en-US" altLang="zh-TW" dirty="0"/>
              <a:t>2</a:t>
            </a:r>
            <a:r>
              <a:rPr lang="zh-TW" altLang="en-US" dirty="0"/>
              <a:t> </a:t>
            </a:r>
            <a:r>
              <a:rPr lang="en-US" altLang="zh-TW" dirty="0"/>
              <a:t>3</a:t>
            </a:r>
            <a:r>
              <a:rPr lang="zh-TW" altLang="en-US" dirty="0"/>
              <a:t> </a:t>
            </a:r>
            <a:r>
              <a:rPr lang="en-US" altLang="zh-TW" dirty="0"/>
              <a:t>4</a:t>
            </a:r>
            <a:r>
              <a:rPr lang="zh-TW" altLang="en-US" dirty="0"/>
              <a:t> </a:t>
            </a:r>
            <a:r>
              <a:rPr lang="en-US" altLang="zh-TW" dirty="0"/>
              <a:t>5</a:t>
            </a:r>
            <a:r>
              <a:rPr lang="zh-TW" altLang="en-US" dirty="0"/>
              <a:t> </a:t>
            </a:r>
            <a:r>
              <a:rPr lang="en-US" altLang="zh-TW" dirty="0"/>
              <a:t>6</a:t>
            </a:r>
          </a:p>
          <a:p>
            <a:r>
              <a:rPr lang="en-US" altLang="zh-TW" dirty="0"/>
              <a:t>12 2 10 3 5 4 15 21 10 2 7 1 13</a:t>
            </a:r>
          </a:p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6024699" y="1791356"/>
            <a:ext cx="46642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輸出結果</a:t>
            </a:r>
            <a:r>
              <a:rPr lang="en-US" altLang="zh-TW" dirty="0"/>
              <a:t>:</a:t>
            </a:r>
          </a:p>
          <a:p>
            <a:r>
              <a:rPr lang="en-US" altLang="zh-TW" dirty="0"/>
              <a:t>3</a:t>
            </a:r>
            <a:r>
              <a:rPr lang="zh-TW" altLang="en-US" dirty="0"/>
              <a:t> </a:t>
            </a:r>
            <a:r>
              <a:rPr lang="en-US" altLang="zh-TW" dirty="0"/>
              <a:t>2</a:t>
            </a:r>
          </a:p>
          <a:p>
            <a:r>
              <a:rPr lang="en-US" altLang="zh-TW" dirty="0"/>
              <a:t>3</a:t>
            </a:r>
            <a:r>
              <a:rPr lang="zh-TW" altLang="en-US" dirty="0"/>
              <a:t> </a:t>
            </a:r>
            <a:r>
              <a:rPr lang="en-US" altLang="zh-TW" dirty="0"/>
              <a:t>2</a:t>
            </a:r>
          </a:p>
          <a:p>
            <a:r>
              <a:rPr lang="en-US" altLang="zh-TW" dirty="0"/>
              <a:t>5</a:t>
            </a:r>
            <a:r>
              <a:rPr lang="zh-TW" altLang="en-US" dirty="0"/>
              <a:t> </a:t>
            </a:r>
            <a:r>
              <a:rPr lang="en-US" altLang="zh-TW" dirty="0"/>
              <a:t>35</a:t>
            </a:r>
          </a:p>
        </p:txBody>
      </p:sp>
    </p:spTree>
    <p:extLst>
      <p:ext uri="{BB962C8B-B14F-4D97-AF65-F5344CB8AC3E}">
        <p14:creationId xmlns:p14="http://schemas.microsoft.com/office/powerpoint/2010/main" val="3664824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388</Words>
  <Application>Microsoft Office PowerPoint</Application>
  <PresentationFormat>寬螢幕</PresentationFormat>
  <Paragraphs>31</Paragraphs>
  <Slides>4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0" baseType="lpstr">
      <vt:lpstr>新細明體</vt:lpstr>
      <vt:lpstr>Arial</vt:lpstr>
      <vt:lpstr>Calibri</vt:lpstr>
      <vt:lpstr>Calibri Light</vt:lpstr>
      <vt:lpstr>Cambria Math</vt:lpstr>
      <vt:lpstr>Office 佈景主題</vt:lpstr>
      <vt:lpstr>程式語言實習(一)-作業09</vt:lpstr>
      <vt:lpstr>作業說明</vt:lpstr>
      <vt:lpstr>作業說明</vt:lpstr>
      <vt:lpstr>範例說明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作業01</dc:title>
  <dc:creator>user</dc:creator>
  <cp:lastModifiedBy>user</cp:lastModifiedBy>
  <cp:revision>32</cp:revision>
  <dcterms:created xsi:type="dcterms:W3CDTF">2021-07-09T04:51:52Z</dcterms:created>
  <dcterms:modified xsi:type="dcterms:W3CDTF">2021-12-14T10:36:20Z</dcterms:modified>
</cp:coreProperties>
</file>