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embeddedFontLst>
    <p:embeddedFont>
      <p:font typeface="Libre Baskerville" panose="02000000000000000000" pitchFamily="2" charset="0"/>
      <p:regular r:id="rId24"/>
      <p:bold r:id="rId25"/>
      <p:italic r:id="rId26"/>
    </p:embeddedFont>
    <p:embeddedFont>
      <p:font typeface="Libre Franklin"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nOB+ynUX9uT2O2/6WadvcGy9T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2"/>
    <p:restoredTop sz="94641"/>
  </p:normalViewPr>
  <p:slideViewPr>
    <p:cSldViewPr snapToGrid="0">
      <p:cViewPr varScale="1">
        <p:scale>
          <a:sx n="136" d="100"/>
          <a:sy n="136" d="100"/>
        </p:scale>
        <p:origin x="7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txBox="1">
            <a:spLocks noGrp="1"/>
          </p:cNvSpPr>
          <p:nvPr>
            <p:ph type="body" idx="1"/>
          </p:nvPr>
        </p:nvSpPr>
        <p:spPr>
          <a:xfrm>
            <a:off x="685800" y="4400640"/>
            <a:ext cx="5484960" cy="3598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1300" b="0" strike="noStrike">
              <a:solidFill>
                <a:srgbClr val="000000"/>
              </a:solidFill>
              <a:latin typeface="Arial"/>
              <a:ea typeface="Arial"/>
              <a:cs typeface="Arial"/>
              <a:sym typeface="Arial"/>
            </a:endParaRPr>
          </a:p>
        </p:txBody>
      </p:sp>
      <p:sp>
        <p:nvSpPr>
          <p:cNvPr id="116" name="Google Shape;116;p1:notes"/>
          <p:cNvSpPr/>
          <p:nvPr/>
        </p:nvSpPr>
        <p:spPr>
          <a:xfrm>
            <a:off x="3884760" y="8685360"/>
            <a:ext cx="2970360" cy="457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800" b="0" i="0" u="none" strike="noStrike" cap="none">
              <a:solidFill>
                <a:srgbClr val="000000"/>
              </a:solidFill>
              <a:latin typeface="Arial"/>
              <a:ea typeface="Arial"/>
              <a:cs typeface="Arial"/>
              <a:sym typeface="Arial"/>
            </a:endParaRPr>
          </a:p>
        </p:txBody>
      </p:sp>
      <p:sp>
        <p:nvSpPr>
          <p:cNvPr id="117" name="Google Shape;11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1dc8c5e98_0_2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3" name="Google Shape;183;g271dc8c5e98_0_2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71dc8c5e98_0_242:notes"/>
          <p:cNvSpPr>
            <a:spLocks noGrp="1" noRot="1" noChangeAspect="1"/>
          </p:cNvSpPr>
          <p:nvPr>
            <p:ph type="sldImg" idx="2"/>
          </p:nvPr>
        </p:nvSpPr>
        <p:spPr>
          <a:xfrm>
            <a:off x="430629" y="686405"/>
            <a:ext cx="5996700" cy="3427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71dc8c5e98_0_242:notes"/>
          <p:cNvSpPr txBox="1">
            <a:spLocks noGrp="1"/>
          </p:cNvSpPr>
          <p:nvPr>
            <p:ph type="body" idx="1"/>
          </p:nvPr>
        </p:nvSpPr>
        <p:spPr>
          <a:xfrm>
            <a:off x="685801" y="4343402"/>
            <a:ext cx="5486400" cy="4114800"/>
          </a:xfrm>
          <a:prstGeom prst="rect">
            <a:avLst/>
          </a:prstGeom>
          <a:noFill/>
          <a:ln>
            <a:noFill/>
          </a:ln>
        </p:spPr>
        <p:txBody>
          <a:bodyPr spcFirstLastPara="1" wrap="square" lIns="89300" tIns="44650" rIns="89300" bIns="44650" anchor="t" anchorCtr="0">
            <a:noAutofit/>
          </a:bodyPr>
          <a:lstStyle/>
          <a:p>
            <a:pPr marL="0" lvl="0" indent="0" algn="l" rtl="0">
              <a:lnSpc>
                <a:spcPct val="100000"/>
              </a:lnSpc>
              <a:spcBef>
                <a:spcPts val="0"/>
              </a:spcBef>
              <a:spcAft>
                <a:spcPts val="0"/>
              </a:spcAft>
              <a:buSzPts val="1300"/>
              <a:buNone/>
            </a:pPr>
            <a:endParaRPr/>
          </a:p>
        </p:txBody>
      </p:sp>
      <p:sp>
        <p:nvSpPr>
          <p:cNvPr id="190" name="Google Shape;190;g271dc8c5e98_0_242:notes"/>
          <p:cNvSpPr txBox="1">
            <a:spLocks noGrp="1"/>
          </p:cNvSpPr>
          <p:nvPr>
            <p:ph type="sldNum" idx="12"/>
          </p:nvPr>
        </p:nvSpPr>
        <p:spPr>
          <a:xfrm>
            <a:off x="3884615" y="8685214"/>
            <a:ext cx="2971800" cy="457200"/>
          </a:xfrm>
          <a:prstGeom prst="rect">
            <a:avLst/>
          </a:prstGeom>
          <a:noFill/>
          <a:ln>
            <a:noFill/>
          </a:ln>
        </p:spPr>
        <p:txBody>
          <a:bodyPr spcFirstLastPara="1" wrap="square" lIns="89300" tIns="44650" rIns="89300" bIns="446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11</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415af6205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2415af6205d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1dc8c5e98_0_2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8" name="Google Shape;208;g271dc8c5e98_0_2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71dc8c5e98_0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271dc8c5e98_0_3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71dc8c5e98_0_301:notes"/>
          <p:cNvSpPr>
            <a:spLocks noGrp="1" noRot="1" noChangeAspect="1"/>
          </p:cNvSpPr>
          <p:nvPr>
            <p:ph type="sldImg" idx="2"/>
          </p:nvPr>
        </p:nvSpPr>
        <p:spPr>
          <a:xfrm>
            <a:off x="430629" y="686405"/>
            <a:ext cx="5996700" cy="3427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g271dc8c5e98_0_301:notes"/>
          <p:cNvSpPr txBox="1">
            <a:spLocks noGrp="1"/>
          </p:cNvSpPr>
          <p:nvPr>
            <p:ph type="body" idx="1"/>
          </p:nvPr>
        </p:nvSpPr>
        <p:spPr>
          <a:xfrm>
            <a:off x="685801" y="4343402"/>
            <a:ext cx="5486400" cy="4114800"/>
          </a:xfrm>
          <a:prstGeom prst="rect">
            <a:avLst/>
          </a:prstGeom>
          <a:noFill/>
          <a:ln>
            <a:noFill/>
          </a:ln>
        </p:spPr>
        <p:txBody>
          <a:bodyPr spcFirstLastPara="1" wrap="square" lIns="89300" tIns="44650" rIns="89300" bIns="44650" anchor="t" anchorCtr="0">
            <a:noAutofit/>
          </a:bodyPr>
          <a:lstStyle/>
          <a:p>
            <a:pPr marL="0" lvl="0" indent="0" algn="l" rtl="0">
              <a:lnSpc>
                <a:spcPct val="100000"/>
              </a:lnSpc>
              <a:spcBef>
                <a:spcPts val="0"/>
              </a:spcBef>
              <a:spcAft>
                <a:spcPts val="0"/>
              </a:spcAft>
              <a:buSzPts val="1300"/>
              <a:buNone/>
            </a:pPr>
            <a:endParaRPr/>
          </a:p>
        </p:txBody>
      </p:sp>
      <p:sp>
        <p:nvSpPr>
          <p:cNvPr id="226" name="Google Shape;226;g271dc8c5e98_0_301:notes"/>
          <p:cNvSpPr txBox="1">
            <a:spLocks noGrp="1"/>
          </p:cNvSpPr>
          <p:nvPr>
            <p:ph type="sldNum" idx="12"/>
          </p:nvPr>
        </p:nvSpPr>
        <p:spPr>
          <a:xfrm>
            <a:off x="3884615" y="8685214"/>
            <a:ext cx="2971800" cy="457200"/>
          </a:xfrm>
          <a:prstGeom prst="rect">
            <a:avLst/>
          </a:prstGeom>
          <a:noFill/>
          <a:ln>
            <a:noFill/>
          </a:ln>
        </p:spPr>
        <p:txBody>
          <a:bodyPr spcFirstLastPara="1" wrap="square" lIns="89300" tIns="44650" rIns="89300" bIns="446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16</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7feb24d4d9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g27feb24d4d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4:notes"/>
          <p:cNvSpPr/>
          <p:nvPr/>
        </p:nvSpPr>
        <p:spPr>
          <a:xfrm>
            <a:off x="685800" y="4343400"/>
            <a:ext cx="5484960" cy="41133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4:notes"/>
          <p:cNvSpPr txBox="1">
            <a:spLocks noGrp="1"/>
          </p:cNvSpPr>
          <p:nvPr>
            <p:ph type="body" idx="1"/>
          </p:nvPr>
        </p:nvSpPr>
        <p:spPr>
          <a:xfrm>
            <a:off x="685800" y="4400640"/>
            <a:ext cx="5484960" cy="3598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2000"/>
          </a:p>
        </p:txBody>
      </p:sp>
      <p:sp>
        <p:nvSpPr>
          <p:cNvPr id="238" name="Google Shape;238;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notes"/>
          <p:cNvSpPr txBox="1">
            <a:spLocks noGrp="1"/>
          </p:cNvSpPr>
          <p:nvPr>
            <p:ph type="body" idx="1"/>
          </p:nvPr>
        </p:nvSpPr>
        <p:spPr>
          <a:xfrm>
            <a:off x="685800" y="4400640"/>
            <a:ext cx="5484960" cy="359892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sz="2000" b="0" strike="noStrike">
              <a:solidFill>
                <a:srgbClr val="000000"/>
              </a:solidFill>
              <a:latin typeface="Arial"/>
              <a:ea typeface="Arial"/>
              <a:cs typeface="Arial"/>
              <a:sym typeface="Arial"/>
            </a:endParaRPr>
          </a:p>
        </p:txBody>
      </p:sp>
      <p:sp>
        <p:nvSpPr>
          <p:cNvPr id="125" name="Google Shape;125;p2:notes"/>
          <p:cNvSpPr/>
          <p:nvPr/>
        </p:nvSpPr>
        <p:spPr>
          <a:xfrm>
            <a:off x="3884760" y="8685360"/>
            <a:ext cx="2970360" cy="457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800" b="0" i="0" u="none" strike="noStrike" cap="none">
              <a:solidFill>
                <a:srgbClr val="000000"/>
              </a:solidFill>
              <a:latin typeface="Arial"/>
              <a:ea typeface="Arial"/>
              <a:cs typeface="Arial"/>
              <a:sym typeface="Arial"/>
            </a:endParaRPr>
          </a:p>
        </p:txBody>
      </p:sp>
      <p:sp>
        <p:nvSpPr>
          <p:cNvPr id="126" name="Google Shape;12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1dc8c5e98_0_295:notes"/>
          <p:cNvSpPr>
            <a:spLocks noGrp="1" noRot="1" noChangeAspect="1"/>
          </p:cNvSpPr>
          <p:nvPr>
            <p:ph type="sldImg" idx="2"/>
          </p:nvPr>
        </p:nvSpPr>
        <p:spPr>
          <a:xfrm>
            <a:off x="430629" y="686405"/>
            <a:ext cx="5996700" cy="3427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g271dc8c5e98_0_295:notes"/>
          <p:cNvSpPr txBox="1">
            <a:spLocks noGrp="1"/>
          </p:cNvSpPr>
          <p:nvPr>
            <p:ph type="body" idx="1"/>
          </p:nvPr>
        </p:nvSpPr>
        <p:spPr>
          <a:xfrm>
            <a:off x="685801" y="4343402"/>
            <a:ext cx="5486400" cy="4114800"/>
          </a:xfrm>
          <a:prstGeom prst="rect">
            <a:avLst/>
          </a:prstGeom>
          <a:noFill/>
          <a:ln>
            <a:noFill/>
          </a:ln>
        </p:spPr>
        <p:txBody>
          <a:bodyPr spcFirstLastPara="1" wrap="square" lIns="89300" tIns="44650" rIns="89300" bIns="44650" anchor="t" anchorCtr="0">
            <a:noAutofit/>
          </a:bodyPr>
          <a:lstStyle/>
          <a:p>
            <a:pPr marL="0" lvl="0" indent="0" algn="l" rtl="0">
              <a:lnSpc>
                <a:spcPct val="100000"/>
              </a:lnSpc>
              <a:spcBef>
                <a:spcPts val="0"/>
              </a:spcBef>
              <a:spcAft>
                <a:spcPts val="0"/>
              </a:spcAft>
              <a:buSzPts val="1300"/>
              <a:buNone/>
            </a:pPr>
            <a:endParaRPr/>
          </a:p>
        </p:txBody>
      </p:sp>
      <p:sp>
        <p:nvSpPr>
          <p:cNvPr id="140" name="Google Shape;140;g271dc8c5e98_0_295:notes"/>
          <p:cNvSpPr txBox="1">
            <a:spLocks noGrp="1"/>
          </p:cNvSpPr>
          <p:nvPr>
            <p:ph type="sldNum" idx="12"/>
          </p:nvPr>
        </p:nvSpPr>
        <p:spPr>
          <a:xfrm>
            <a:off x="3884615" y="8685214"/>
            <a:ext cx="2971800" cy="457200"/>
          </a:xfrm>
          <a:prstGeom prst="rect">
            <a:avLst/>
          </a:prstGeom>
          <a:noFill/>
          <a:ln>
            <a:noFill/>
          </a:ln>
        </p:spPr>
        <p:txBody>
          <a:bodyPr spcFirstLastPara="1" wrap="square" lIns="89300" tIns="44650" rIns="89300" bIns="446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4</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df1959d47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g34df1959d47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200">
              <a:solidFill>
                <a:schemeClr val="dk1"/>
              </a:solidFill>
              <a:latin typeface="Times New Roman"/>
              <a:ea typeface="Times New Roman"/>
              <a:cs typeface="Times New Roman"/>
              <a:sym typeface="Times New Roman"/>
            </a:endParaRPr>
          </a:p>
        </p:txBody>
      </p:sp>
      <p:sp>
        <p:nvSpPr>
          <p:cNvPr id="158" name="Google Shape;15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4df1959d4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g34df1959d47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1dc8c5e98_0_2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271dc8c5e98_0_2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7"/>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
        <p:cNvGrpSpPr/>
        <p:nvPr/>
      </p:nvGrpSpPr>
      <p:grpSpPr>
        <a:xfrm>
          <a:off x="0" y="0"/>
          <a:ext cx="0" cy="0"/>
          <a:chOff x="0" y="0"/>
          <a:chExt cx="0" cy="0"/>
        </a:xfrm>
      </p:grpSpPr>
      <p:sp>
        <p:nvSpPr>
          <p:cNvPr id="45" name="Google Shape;45;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8"/>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8"/>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0"/>
        <p:cNvGrpSpPr/>
        <p:nvPr/>
      </p:nvGrpSpPr>
      <p:grpSpPr>
        <a:xfrm>
          <a:off x="0" y="0"/>
          <a:ext cx="0" cy="0"/>
          <a:chOff x="0" y="0"/>
          <a:chExt cx="0" cy="0"/>
        </a:xfrm>
      </p:grpSpPr>
      <p:sp>
        <p:nvSpPr>
          <p:cNvPr id="51" name="Google Shape;51;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9"/>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4" name="Google Shape;54;p29"/>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55" name="Google Shape;55;p29"/>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標題投影片">
  <p:cSld name="1_標題投影片">
    <p:spTree>
      <p:nvGrpSpPr>
        <p:cNvPr id="1" name="Shape 63"/>
        <p:cNvGrpSpPr/>
        <p:nvPr/>
      </p:nvGrpSpPr>
      <p:grpSpPr>
        <a:xfrm>
          <a:off x="0" y="0"/>
          <a:ext cx="0" cy="0"/>
          <a:chOff x="0" y="0"/>
          <a:chExt cx="0" cy="0"/>
        </a:xfrm>
      </p:grpSpPr>
      <p:sp>
        <p:nvSpPr>
          <p:cNvPr id="64" name="Google Shape;64;g271dc8c5e98_0_199"/>
          <p:cNvSpPr txBox="1">
            <a:spLocks noGrp="1"/>
          </p:cNvSpPr>
          <p:nvPr>
            <p:ph type="ctrTitle"/>
          </p:nvPr>
        </p:nvSpPr>
        <p:spPr>
          <a:xfrm>
            <a:off x="239349" y="1310903"/>
            <a:ext cx="11809200" cy="1470000"/>
          </a:xfrm>
          <a:prstGeom prst="rect">
            <a:avLst/>
          </a:prstGeom>
          <a:noFill/>
          <a:ln>
            <a:noFill/>
          </a:ln>
        </p:spPr>
        <p:txBody>
          <a:bodyPr spcFirstLastPara="1" wrap="square" lIns="91425" tIns="45700" rIns="91425" bIns="91425" anchor="b" anchorCtr="0">
            <a:normAutofit/>
          </a:bodyPr>
          <a:lstStyle>
            <a:lvl1pPr lvl="0" algn="ctr">
              <a:lnSpc>
                <a:spcPct val="100000"/>
              </a:lnSpc>
              <a:spcBef>
                <a:spcPts val="0"/>
              </a:spcBef>
              <a:spcAft>
                <a:spcPts val="0"/>
              </a:spcAft>
              <a:buClr>
                <a:srgbClr val="003399"/>
              </a:buClr>
              <a:buSzPts val="3600"/>
              <a:buFont typeface="Libre Franklin"/>
              <a:buNone/>
              <a:defRPr sz="3600" b="0">
                <a:solidFill>
                  <a:srgbClr val="003399"/>
                </a:solidFill>
                <a:latin typeface="Libre Franklin"/>
                <a:ea typeface="Libre Franklin"/>
                <a:cs typeface="Libre Franklin"/>
                <a:sym typeface="Libre Frankli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g271dc8c5e98_0_199"/>
          <p:cNvSpPr txBox="1">
            <a:spLocks noGrp="1"/>
          </p:cNvSpPr>
          <p:nvPr>
            <p:ph type="subTitle" idx="1"/>
          </p:nvPr>
        </p:nvSpPr>
        <p:spPr>
          <a:xfrm>
            <a:off x="3130219" y="2924944"/>
            <a:ext cx="5654100" cy="6480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580"/>
              </a:spcBef>
              <a:spcAft>
                <a:spcPts val="0"/>
              </a:spcAft>
              <a:buSzPts val="2380"/>
              <a:buNone/>
              <a:defRPr sz="2800">
                <a:solidFill>
                  <a:schemeClr val="dk1"/>
                </a:solidFill>
                <a:latin typeface="Times"/>
                <a:ea typeface="Times"/>
                <a:cs typeface="Times"/>
                <a:sym typeface="Times"/>
              </a:defRPr>
            </a:lvl1pPr>
            <a:lvl2pPr lvl="1" algn="ctr">
              <a:lnSpc>
                <a:spcPct val="100000"/>
              </a:lnSpc>
              <a:spcBef>
                <a:spcPts val="370"/>
              </a:spcBef>
              <a:spcAft>
                <a:spcPts val="0"/>
              </a:spcAft>
              <a:buSzPts val="2040"/>
              <a:buNone/>
              <a:defRPr>
                <a:solidFill>
                  <a:srgbClr val="888888"/>
                </a:solidFill>
              </a:defRPr>
            </a:lvl2pPr>
            <a:lvl3pPr lvl="2" algn="ctr">
              <a:lnSpc>
                <a:spcPct val="100000"/>
              </a:lnSpc>
              <a:spcBef>
                <a:spcPts val="370"/>
              </a:spcBef>
              <a:spcAft>
                <a:spcPts val="0"/>
              </a:spcAft>
              <a:buSzPts val="1700"/>
              <a:buNone/>
              <a:defRPr>
                <a:solidFill>
                  <a:srgbClr val="888888"/>
                </a:solidFill>
              </a:defRPr>
            </a:lvl3pPr>
            <a:lvl4pPr lvl="3" algn="ctr">
              <a:lnSpc>
                <a:spcPct val="100000"/>
              </a:lnSpc>
              <a:spcBef>
                <a:spcPts val="370"/>
              </a:spcBef>
              <a:spcAft>
                <a:spcPts val="0"/>
              </a:spcAft>
              <a:buSzPts val="1600"/>
              <a:buNone/>
              <a:defRPr>
                <a:solidFill>
                  <a:srgbClr val="888888"/>
                </a:solidFill>
              </a:defRPr>
            </a:lvl4pPr>
            <a:lvl5pPr lvl="4" algn="ctr">
              <a:lnSpc>
                <a:spcPct val="100000"/>
              </a:lnSpc>
              <a:spcBef>
                <a:spcPts val="370"/>
              </a:spcBef>
              <a:spcAft>
                <a:spcPts val="0"/>
              </a:spcAft>
              <a:buSzPts val="2000"/>
              <a:buFont typeface="Calibri"/>
              <a:buNone/>
              <a:defRPr>
                <a:solidFill>
                  <a:srgbClr val="888888"/>
                </a:solidFill>
              </a:defRPr>
            </a:lvl5pPr>
            <a:lvl6pPr lvl="5" algn="ctr">
              <a:lnSpc>
                <a:spcPct val="100000"/>
              </a:lnSpc>
              <a:spcBef>
                <a:spcPts val="370"/>
              </a:spcBef>
              <a:spcAft>
                <a:spcPts val="0"/>
              </a:spcAft>
              <a:buSzPts val="1800"/>
              <a:buFont typeface="Libre Baskerville"/>
              <a:buNone/>
              <a:defRPr>
                <a:solidFill>
                  <a:srgbClr val="888888"/>
                </a:solidFill>
              </a:defRPr>
            </a:lvl6pPr>
            <a:lvl7pPr lvl="6" algn="ctr">
              <a:lnSpc>
                <a:spcPct val="100000"/>
              </a:lnSpc>
              <a:spcBef>
                <a:spcPts val="370"/>
              </a:spcBef>
              <a:spcAft>
                <a:spcPts val="0"/>
              </a:spcAft>
              <a:buSzPts val="1800"/>
              <a:buFont typeface="Libre Baskerville"/>
              <a:buNone/>
              <a:defRPr>
                <a:solidFill>
                  <a:srgbClr val="888888"/>
                </a:solidFill>
              </a:defRPr>
            </a:lvl7pPr>
            <a:lvl8pPr lvl="7" algn="ctr">
              <a:lnSpc>
                <a:spcPct val="100000"/>
              </a:lnSpc>
              <a:spcBef>
                <a:spcPts val="370"/>
              </a:spcBef>
              <a:spcAft>
                <a:spcPts val="0"/>
              </a:spcAft>
              <a:buSzPts val="1800"/>
              <a:buFont typeface="Libre Baskerville"/>
              <a:buNone/>
              <a:defRPr>
                <a:solidFill>
                  <a:srgbClr val="888888"/>
                </a:solidFill>
              </a:defRPr>
            </a:lvl8pPr>
            <a:lvl9pPr lvl="8" algn="ctr">
              <a:lnSpc>
                <a:spcPct val="100000"/>
              </a:lnSpc>
              <a:spcBef>
                <a:spcPts val="370"/>
              </a:spcBef>
              <a:spcAft>
                <a:spcPts val="0"/>
              </a:spcAft>
              <a:buSzPts val="1800"/>
              <a:buFont typeface="Libre Baskerville"/>
              <a:buNone/>
              <a:defRPr>
                <a:solidFill>
                  <a:srgbClr val="888888"/>
                </a:solidFill>
              </a:defRPr>
            </a:lvl9pPr>
          </a:lstStyle>
          <a:p>
            <a:endParaRPr/>
          </a:p>
        </p:txBody>
      </p:sp>
      <p:sp>
        <p:nvSpPr>
          <p:cNvPr id="66" name="Google Shape;66;g271dc8c5e98_0_199"/>
          <p:cNvSpPr txBox="1">
            <a:spLocks noGrp="1"/>
          </p:cNvSpPr>
          <p:nvPr>
            <p:ph type="dt" idx="10"/>
          </p:nvPr>
        </p:nvSpPr>
        <p:spPr>
          <a:xfrm>
            <a:off x="8229600" y="6191250"/>
            <a:ext cx="3302100" cy="4764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7" name="Google Shape;67;g271dc8c5e98_0_199"/>
          <p:cNvSpPr txBox="1">
            <a:spLocks noGrp="1"/>
          </p:cNvSpPr>
          <p:nvPr>
            <p:ph type="body" idx="2"/>
          </p:nvPr>
        </p:nvSpPr>
        <p:spPr>
          <a:xfrm>
            <a:off x="985079" y="188640"/>
            <a:ext cx="10391700" cy="432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80"/>
              </a:spcBef>
              <a:spcAft>
                <a:spcPts val="0"/>
              </a:spcAft>
              <a:buSzPts val="1530"/>
              <a:buNone/>
              <a:defRPr sz="1800" b="0" i="0" u="none" strike="noStrike">
                <a:solidFill>
                  <a:schemeClr val="dk1"/>
                </a:solidFill>
                <a:latin typeface="Times"/>
                <a:ea typeface="Times"/>
                <a:cs typeface="Times"/>
                <a:sym typeface="Times"/>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
        <p:nvSpPr>
          <p:cNvPr id="68" name="Google Shape;68;g271dc8c5e98_0_199"/>
          <p:cNvSpPr txBox="1">
            <a:spLocks noGrp="1"/>
          </p:cNvSpPr>
          <p:nvPr>
            <p:ph type="body" idx="3"/>
          </p:nvPr>
        </p:nvSpPr>
        <p:spPr>
          <a:xfrm>
            <a:off x="3887755" y="4149080"/>
            <a:ext cx="4032300" cy="720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580"/>
              </a:spcBef>
              <a:spcAft>
                <a:spcPts val="0"/>
              </a:spcAft>
              <a:buSzPts val="1700"/>
              <a:buNone/>
              <a:defRPr sz="2000">
                <a:solidFill>
                  <a:schemeClr val="dk1"/>
                </a:solidFill>
                <a:latin typeface="Times"/>
                <a:ea typeface="Times"/>
                <a:cs typeface="Times"/>
                <a:sym typeface="Times"/>
              </a:defRPr>
            </a:lvl1pPr>
            <a:lvl2pPr marL="914400" lvl="1" indent="-325755" algn="l">
              <a:lnSpc>
                <a:spcPct val="100000"/>
              </a:lnSpc>
              <a:spcBef>
                <a:spcPts val="370"/>
              </a:spcBef>
              <a:spcAft>
                <a:spcPts val="0"/>
              </a:spcAft>
              <a:buSzPts val="1530"/>
              <a:buChar char="⚫"/>
              <a:defRPr/>
            </a:lvl2pPr>
            <a:lvl3pPr marL="1371600" lvl="2" indent="-325755" algn="l">
              <a:lnSpc>
                <a:spcPct val="100000"/>
              </a:lnSpc>
              <a:spcBef>
                <a:spcPts val="370"/>
              </a:spcBef>
              <a:spcAft>
                <a:spcPts val="0"/>
              </a:spcAft>
              <a:buSzPts val="1530"/>
              <a:buChar char="⚫"/>
              <a:defRPr/>
            </a:lvl3pPr>
            <a:lvl4pPr marL="1828800" lvl="3" indent="-320039" algn="l">
              <a:lnSpc>
                <a:spcPct val="100000"/>
              </a:lnSpc>
              <a:spcBef>
                <a:spcPts val="370"/>
              </a:spcBef>
              <a:spcAft>
                <a:spcPts val="0"/>
              </a:spcAft>
              <a:buSzPts val="1440"/>
              <a:buChar char="⚫"/>
              <a:defRPr/>
            </a:lvl4pPr>
            <a:lvl5pPr marL="2286000" lvl="4" indent="-342900" algn="l">
              <a:lnSpc>
                <a:spcPct val="100000"/>
              </a:lnSpc>
              <a:spcBef>
                <a:spcPts val="370"/>
              </a:spcBef>
              <a:spcAft>
                <a:spcPts val="0"/>
              </a:spcAft>
              <a:buSzPts val="1800"/>
              <a:buChar char="o"/>
              <a:defRPr/>
            </a:lvl5pPr>
            <a:lvl6pPr marL="2743200" lvl="5" indent="-342900" algn="l">
              <a:lnSpc>
                <a:spcPct val="100000"/>
              </a:lnSpc>
              <a:spcBef>
                <a:spcPts val="370"/>
              </a:spcBef>
              <a:spcAft>
                <a:spcPts val="0"/>
              </a:spcAft>
              <a:buSzPts val="1800"/>
              <a:buChar char="•"/>
              <a:defRPr/>
            </a:lvl6pPr>
            <a:lvl7pPr marL="3200400" lvl="6" indent="-342900" algn="l">
              <a:lnSpc>
                <a:spcPct val="100000"/>
              </a:lnSpc>
              <a:spcBef>
                <a:spcPts val="370"/>
              </a:spcBef>
              <a:spcAft>
                <a:spcPts val="0"/>
              </a:spcAft>
              <a:buSzPts val="1800"/>
              <a:buChar char="•"/>
              <a:defRPr/>
            </a:lvl7pPr>
            <a:lvl8pPr marL="3657600" lvl="7" indent="-342900" algn="l">
              <a:lnSpc>
                <a:spcPct val="100000"/>
              </a:lnSpc>
              <a:spcBef>
                <a:spcPts val="370"/>
              </a:spcBef>
              <a:spcAft>
                <a:spcPts val="0"/>
              </a:spcAft>
              <a:buSzPts val="1800"/>
              <a:buChar char="•"/>
              <a:defRPr/>
            </a:lvl8pPr>
            <a:lvl9pPr marL="4114800" lvl="8" indent="-342900" algn="l">
              <a:lnSpc>
                <a:spcPct val="100000"/>
              </a:lnSpc>
              <a:spcBef>
                <a:spcPts val="370"/>
              </a:spcBef>
              <a:spcAft>
                <a:spcPts val="0"/>
              </a:spcAft>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9"/>
        <p:cNvGrpSpPr/>
        <p:nvPr/>
      </p:nvGrpSpPr>
      <p:grpSpPr>
        <a:xfrm>
          <a:off x="0" y="0"/>
          <a:ext cx="0" cy="0"/>
          <a:chOff x="0" y="0"/>
          <a:chExt cx="0" cy="0"/>
        </a:xfrm>
      </p:grpSpPr>
      <p:sp>
        <p:nvSpPr>
          <p:cNvPr id="70" name="Google Shape;70;p3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5"/>
        <p:cNvGrpSpPr/>
        <p:nvPr/>
      </p:nvGrpSpPr>
      <p:grpSpPr>
        <a:xfrm>
          <a:off x="0" y="0"/>
          <a:ext cx="0" cy="0"/>
          <a:chOff x="0" y="0"/>
          <a:chExt cx="0" cy="0"/>
        </a:xfrm>
      </p:grpSpPr>
      <p:sp>
        <p:nvSpPr>
          <p:cNvPr id="76" name="Google Shape;76;p3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32"/>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81"/>
        <p:cNvGrpSpPr/>
        <p:nvPr/>
      </p:nvGrpSpPr>
      <p:grpSpPr>
        <a:xfrm>
          <a:off x="0" y="0"/>
          <a:ext cx="0" cy="0"/>
          <a:chOff x="0" y="0"/>
          <a:chExt cx="0" cy="0"/>
        </a:xfrm>
      </p:grpSpPr>
      <p:sp>
        <p:nvSpPr>
          <p:cNvPr id="82" name="Google Shape;82;p34"/>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3"/>
        <p:cNvGrpSpPr/>
        <p:nvPr/>
      </p:nvGrpSpPr>
      <p:grpSpPr>
        <a:xfrm>
          <a:off x="0" y="0"/>
          <a:ext cx="0" cy="0"/>
          <a:chOff x="0" y="0"/>
          <a:chExt cx="0" cy="0"/>
        </a:xfrm>
      </p:grpSpPr>
      <p:sp>
        <p:nvSpPr>
          <p:cNvPr id="84" name="Google Shape;84;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5"/>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5"/>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8"/>
        <p:cNvGrpSpPr/>
        <p:nvPr/>
      </p:nvGrpSpPr>
      <p:grpSpPr>
        <a:xfrm>
          <a:off x="0" y="0"/>
          <a:ext cx="0" cy="0"/>
          <a:chOff x="0" y="0"/>
          <a:chExt cx="0" cy="0"/>
        </a:xfrm>
      </p:grpSpPr>
      <p:sp>
        <p:nvSpPr>
          <p:cNvPr id="89" name="Google Shape;8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36"/>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6"/>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3"/>
        <p:cNvGrpSpPr/>
        <p:nvPr/>
      </p:nvGrpSpPr>
      <p:grpSpPr>
        <a:xfrm>
          <a:off x="0" y="0"/>
          <a:ext cx="0" cy="0"/>
          <a:chOff x="0" y="0"/>
          <a:chExt cx="0" cy="0"/>
        </a:xfrm>
      </p:grpSpPr>
      <p:sp>
        <p:nvSpPr>
          <p:cNvPr id="94" name="Google Shape;94;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7"/>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8"/>
        <p:cNvGrpSpPr/>
        <p:nvPr/>
      </p:nvGrpSpPr>
      <p:grpSpPr>
        <a:xfrm>
          <a:off x="0" y="0"/>
          <a:ext cx="0" cy="0"/>
          <a:chOff x="0" y="0"/>
          <a:chExt cx="0" cy="0"/>
        </a:xfrm>
      </p:grpSpPr>
      <p:sp>
        <p:nvSpPr>
          <p:cNvPr id="99" name="Google Shape;99;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8"/>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8"/>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2"/>
        <p:cNvGrpSpPr/>
        <p:nvPr/>
      </p:nvGrpSpPr>
      <p:grpSpPr>
        <a:xfrm>
          <a:off x="0" y="0"/>
          <a:ext cx="0" cy="0"/>
          <a:chOff x="0" y="0"/>
          <a:chExt cx="0" cy="0"/>
        </a:xfrm>
      </p:grpSpPr>
      <p:sp>
        <p:nvSpPr>
          <p:cNvPr id="103" name="Google Shape;103;p3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3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3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9"/>
          <p:cNvSpPr txBox="1">
            <a:spLocks noGrp="1"/>
          </p:cNvSpPr>
          <p:nvPr>
            <p:ph type="body" idx="4"/>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8"/>
        <p:cNvGrpSpPr/>
        <p:nvPr/>
      </p:nvGrpSpPr>
      <p:grpSpPr>
        <a:xfrm>
          <a:off x="0" y="0"/>
          <a:ext cx="0" cy="0"/>
          <a:chOff x="0" y="0"/>
          <a:chExt cx="0" cy="0"/>
        </a:xfrm>
      </p:grpSpPr>
      <p:sp>
        <p:nvSpPr>
          <p:cNvPr id="109" name="Google Shape;109;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4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40"/>
          <p:cNvSpPr txBox="1">
            <a:spLocks noGrp="1"/>
          </p:cNvSpPr>
          <p:nvPr>
            <p:ph type="body" idx="2"/>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12" name="Google Shape;112;p40"/>
          <p:cNvPicPr preferRelativeResize="0"/>
          <p:nvPr/>
        </p:nvPicPr>
        <p:blipFill rotWithShape="1">
          <a:blip r:embed="rId2">
            <a:alphaModFix/>
          </a:blip>
          <a:srcRect/>
          <a:stretch/>
        </p:blipFill>
        <p:spPr>
          <a:xfrm>
            <a:off x="3602880" y="1604520"/>
            <a:ext cx="4984920" cy="3977280"/>
          </a:xfrm>
          <a:prstGeom prst="rect">
            <a:avLst/>
          </a:prstGeom>
          <a:noFill/>
          <a:ln>
            <a:noFill/>
          </a:ln>
        </p:spPr>
      </p:pic>
      <p:pic>
        <p:nvPicPr>
          <p:cNvPr id="113" name="Google Shape;113;p40"/>
          <p:cNvPicPr preferRelativeResize="0"/>
          <p:nvPr/>
        </p:nvPicPr>
        <p:blipFill rotWithShape="1">
          <a:blip r:embed="rId2">
            <a:alphaModFix/>
          </a:blip>
          <a:srcRect/>
          <a:stretch/>
        </p:blipFill>
        <p:spPr>
          <a:xfrm>
            <a:off x="3602880" y="1604520"/>
            <a:ext cx="4984920" cy="39772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
        <p:cNvGrpSpPr/>
        <p:nvPr/>
      </p:nvGrpSpPr>
      <p:grpSpPr>
        <a:xfrm>
          <a:off x="0" y="0"/>
          <a:ext cx="0" cy="0"/>
          <a:chOff x="0" y="0"/>
          <a:chExt cx="0" cy="0"/>
        </a:xfrm>
      </p:grpSpPr>
      <p:sp>
        <p:nvSpPr>
          <p:cNvPr id="15" name="Google Shape;15;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3"/>
        <p:cNvGrpSpPr/>
        <p:nvPr/>
      </p:nvGrpSpPr>
      <p:grpSpPr>
        <a:xfrm>
          <a:off x="0" y="0"/>
          <a:ext cx="0" cy="0"/>
          <a:chOff x="0" y="0"/>
          <a:chExt cx="0" cy="0"/>
        </a:xfrm>
      </p:grpSpPr>
      <p:sp>
        <p:nvSpPr>
          <p:cNvPr id="24" name="Google Shape;24;p23"/>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24"/>
          <p:cNvSpPr txBox="1">
            <a:spLocks noGrp="1"/>
          </p:cNvSpPr>
          <p:nvPr>
            <p:ph type="body" idx="2"/>
          </p:nvPr>
        </p:nvSpPr>
        <p:spPr>
          <a:xfrm>
            <a:off x="60948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4"/>
          <p:cNvSpPr txBox="1">
            <a:spLocks noGrp="1"/>
          </p:cNvSpPr>
          <p:nvPr>
            <p:ph type="body" idx="3"/>
          </p:nvPr>
        </p:nvSpPr>
        <p:spPr>
          <a:xfrm>
            <a:off x="623196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5"/>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5"/>
        <p:cNvGrpSpPr/>
        <p:nvPr/>
      </p:nvGrpSpPr>
      <p:grpSpPr>
        <a:xfrm>
          <a:off x="0" y="0"/>
          <a:ext cx="0" cy="0"/>
          <a:chOff x="0" y="0"/>
          <a:chExt cx="0" cy="0"/>
        </a:xfrm>
      </p:grpSpPr>
      <p:sp>
        <p:nvSpPr>
          <p:cNvPr id="36" name="Google Shape;36;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6"/>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5"/>
          <p:cNvSpPr/>
          <p:nvPr/>
        </p:nvSpPr>
        <p:spPr>
          <a:xfrm>
            <a:off x="0" y="0"/>
            <a:ext cx="12190680" cy="685656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5"/>
          <p:cNvSpPr/>
          <p:nvPr/>
        </p:nvSpPr>
        <p:spPr>
          <a:xfrm>
            <a:off x="85320" y="69840"/>
            <a:ext cx="12016440" cy="6692040"/>
          </a:xfrm>
          <a:prstGeom prst="roundRect">
            <a:avLst>
              <a:gd name="adj" fmla="val 4929"/>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5"/>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7"/>
          <p:cNvSpPr/>
          <p:nvPr/>
        </p:nvSpPr>
        <p:spPr>
          <a:xfrm>
            <a:off x="0" y="0"/>
            <a:ext cx="12190680" cy="685656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7"/>
          <p:cNvSpPr/>
          <p:nvPr/>
        </p:nvSpPr>
        <p:spPr>
          <a:xfrm>
            <a:off x="85320" y="69840"/>
            <a:ext cx="12016440" cy="6692040"/>
          </a:xfrm>
          <a:prstGeom prst="roundRect">
            <a:avLst>
              <a:gd name="adj" fmla="val 4929"/>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7"/>
          <p:cNvSpPr/>
          <p:nvPr/>
        </p:nvSpPr>
        <p:spPr>
          <a:xfrm>
            <a:off x="239400" y="6283440"/>
            <a:ext cx="455760" cy="365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Libre Baskerville"/>
                <a:ea typeface="Libre Baskerville"/>
                <a:cs typeface="Libre Baskerville"/>
                <a:sym typeface="Libre Baskerville"/>
              </a:rPr>
              <a:t>‹#›</a:t>
            </a:fld>
            <a:endParaRPr sz="1800" b="0" i="0" u="none" strike="noStrike" cap="none">
              <a:solidFill>
                <a:srgbClr val="000000"/>
              </a:solidFill>
              <a:latin typeface="Arial"/>
              <a:ea typeface="Arial"/>
              <a:cs typeface="Arial"/>
              <a:sym typeface="Arial"/>
            </a:endParaRPr>
          </a:p>
        </p:txBody>
      </p:sp>
      <p:sp>
        <p:nvSpPr>
          <p:cNvPr id="60" name="Google Shape;60;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61" name="Google Shape;61;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Autofit/>
          </a:bodyPr>
          <a:lstStyle>
            <a:lvl1pPr marL="457200" marR="0" lvl="0" indent="-406400" algn="l" rtl="0">
              <a:lnSpc>
                <a:spcPct val="115000"/>
              </a:lnSpc>
              <a:spcBef>
                <a:spcPts val="1000"/>
              </a:spcBef>
              <a:spcAft>
                <a:spcPts val="0"/>
              </a:spcAft>
              <a:buClr>
                <a:srgbClr val="D34817"/>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15000"/>
              </a:lnSpc>
              <a:spcBef>
                <a:spcPts val="500"/>
              </a:spcBef>
              <a:spcAft>
                <a:spcPts val="0"/>
              </a:spcAft>
              <a:buClr>
                <a:srgbClr val="D34817"/>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15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15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15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15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15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15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15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pdf/2105.05233"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006.11239"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hyperlink" Target="https://github.com/huggingface/diffusion-models-clas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Y-N1O0qltVtYMq95CAzJ1s-y-NM0qd_O/view?usp=sharin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p:nvPr/>
        </p:nvSpPr>
        <p:spPr>
          <a:xfrm>
            <a:off x="1331688" y="1810825"/>
            <a:ext cx="9528600" cy="1468500"/>
          </a:xfrm>
          <a:prstGeom prst="rect">
            <a:avLst/>
          </a:prstGeom>
          <a:noFill/>
          <a:ln>
            <a:noFill/>
          </a:ln>
        </p:spPr>
        <p:txBody>
          <a:bodyPr spcFirstLastPara="1" wrap="square" lIns="90000" tIns="45000" rIns="90000" bIns="91425" anchor="b"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200" b="1" i="0" u="none" strike="noStrike" cap="none" dirty="0">
                <a:solidFill>
                  <a:srgbClr val="0070C0"/>
                </a:solidFill>
                <a:latin typeface="Calibri"/>
                <a:ea typeface="Calibri"/>
                <a:cs typeface="Calibri"/>
                <a:sym typeface="Calibri"/>
              </a:rPr>
              <a:t>NYCU 2025 Summer DL Lab6</a:t>
            </a:r>
            <a:endParaRPr sz="3200" b="1" i="0" u="none" strike="noStrike" cap="none" dirty="0">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US" sz="4000" b="1" i="0" u="none" strike="noStrike" cap="none" dirty="0">
                <a:solidFill>
                  <a:srgbClr val="0070C0"/>
                </a:solidFill>
                <a:latin typeface="Calibri"/>
                <a:ea typeface="Calibri"/>
                <a:cs typeface="Calibri"/>
                <a:sym typeface="Calibri"/>
              </a:rPr>
              <a:t>Generative Models</a:t>
            </a:r>
            <a:endParaRPr sz="2200" b="0" i="0" u="none" strike="noStrike" cap="none" dirty="0">
              <a:solidFill>
                <a:srgbClr val="000000"/>
              </a:solidFill>
              <a:latin typeface="Arial"/>
              <a:ea typeface="Arial"/>
              <a:cs typeface="Arial"/>
              <a:sym typeface="Arial"/>
            </a:endParaRPr>
          </a:p>
        </p:txBody>
      </p:sp>
      <p:sp>
        <p:nvSpPr>
          <p:cNvPr id="120" name="Google Shape;120;p1"/>
          <p:cNvSpPr/>
          <p:nvPr/>
        </p:nvSpPr>
        <p:spPr>
          <a:xfrm>
            <a:off x="2644343" y="3615115"/>
            <a:ext cx="6903300" cy="58740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TA 楊賀弼</a:t>
            </a:r>
            <a:endParaRPr sz="1800" b="0" i="0" u="none" strike="noStrike" cap="none">
              <a:solidFill>
                <a:srgbClr val="000000"/>
              </a:solidFill>
              <a:latin typeface="Arial"/>
              <a:ea typeface="Arial"/>
              <a:cs typeface="Arial"/>
              <a:sym typeface="Arial"/>
            </a:endParaRPr>
          </a:p>
        </p:txBody>
      </p:sp>
      <p:sp>
        <p:nvSpPr>
          <p:cNvPr id="121" name="Google Shape;121;p1"/>
          <p:cNvSpPr/>
          <p:nvPr/>
        </p:nvSpPr>
        <p:spPr>
          <a:xfrm>
            <a:off x="984960" y="188640"/>
            <a:ext cx="10389960" cy="430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
          <p:cNvSpPr/>
          <p:nvPr/>
        </p:nvSpPr>
        <p:spPr>
          <a:xfrm>
            <a:off x="4619880" y="5445360"/>
            <a:ext cx="3022920" cy="719280"/>
          </a:xfrm>
          <a:prstGeom prst="rect">
            <a:avLst/>
          </a:prstGeom>
          <a:noFill/>
          <a:ln>
            <a:noFill/>
          </a:ln>
        </p:spPr>
        <p:txBody>
          <a:bodyPr spcFirstLastPara="1" wrap="square" lIns="90000" tIns="45000" rIns="90000" bIns="45000" anchor="t"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August 7, </a:t>
            </a:r>
            <a:r>
              <a:rPr lang="en-US" sz="2000" b="0" i="0" u="none" strike="noStrike" cap="none" dirty="0">
                <a:solidFill>
                  <a:srgbClr val="000000"/>
                </a:solidFill>
                <a:latin typeface="Times New Roman"/>
                <a:ea typeface="Times New Roman"/>
                <a:cs typeface="Times New Roman"/>
                <a:sym typeface="Times New Roman"/>
              </a:rPr>
              <a:t>2025</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71dc8c5e98_0_223"/>
          <p:cNvSpPr/>
          <p:nvPr/>
        </p:nvSpPr>
        <p:spPr>
          <a:xfrm>
            <a:off x="1219320" y="274680"/>
            <a:ext cx="103620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Pretrained evaluator</a:t>
            </a:r>
            <a:endParaRPr sz="1800" b="0" i="0" u="none" strike="noStrike" cap="none">
              <a:solidFill>
                <a:srgbClr val="000000"/>
              </a:solidFill>
              <a:latin typeface="Arial"/>
              <a:ea typeface="Arial"/>
              <a:cs typeface="Arial"/>
              <a:sym typeface="Arial"/>
            </a:endParaRPr>
          </a:p>
        </p:txBody>
      </p:sp>
      <p:sp>
        <p:nvSpPr>
          <p:cNvPr id="186" name="Google Shape;186;g271dc8c5e98_0_223"/>
          <p:cNvSpPr/>
          <p:nvPr/>
        </p:nvSpPr>
        <p:spPr>
          <a:xfrm>
            <a:off x="1219325" y="1447925"/>
            <a:ext cx="10565700" cy="473400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15000"/>
              </a:lnSpc>
              <a:spcBef>
                <a:spcPts val="0"/>
              </a:spcBef>
              <a:spcAft>
                <a:spcPts val="0"/>
              </a:spcAft>
              <a:buClr>
                <a:srgbClr val="D34817"/>
              </a:buClr>
              <a:buSzPts val="2600"/>
              <a:buFont typeface="Calibri"/>
              <a:buChar char="●"/>
            </a:pPr>
            <a:r>
              <a:rPr lang="en-US" sz="2600" b="0" i="0" u="none" strike="noStrike" cap="none">
                <a:solidFill>
                  <a:schemeClr val="dk1"/>
                </a:solidFill>
                <a:latin typeface="Calibri"/>
                <a:ea typeface="Calibri"/>
                <a:cs typeface="Calibri"/>
                <a:sym typeface="Calibri"/>
              </a:rPr>
              <a:t>Provided files</a:t>
            </a:r>
            <a:r>
              <a:rPr lang="en-US" sz="2600" b="0" i="0" u="none" strike="noStrike" cap="none">
                <a:solidFill>
                  <a:schemeClr val="dk1"/>
                </a:solidFill>
                <a:latin typeface="Arial"/>
                <a:ea typeface="Arial"/>
                <a:cs typeface="Arial"/>
                <a:sym typeface="Arial"/>
              </a:rPr>
              <a:t>: </a:t>
            </a:r>
            <a:r>
              <a:rPr lang="en-US" sz="2600" b="0" i="0" u="none" strike="noStrike" cap="none">
                <a:solidFill>
                  <a:schemeClr val="dk1"/>
                </a:solidFill>
                <a:latin typeface="Calibri"/>
                <a:ea typeface="Calibri"/>
                <a:cs typeface="Calibri"/>
                <a:sym typeface="Calibri"/>
              </a:rPr>
              <a:t>evaluator.py, checkpoint.pth</a:t>
            </a:r>
            <a:endParaRPr sz="2600" b="0" i="0" u="none" strike="noStrike" cap="none">
              <a:solidFill>
                <a:schemeClr val="dk1"/>
              </a:solidFill>
              <a:latin typeface="Calibri"/>
              <a:ea typeface="Calibri"/>
              <a:cs typeface="Calibri"/>
              <a:sym typeface="Calibri"/>
            </a:endParaRPr>
          </a:p>
          <a:p>
            <a:pPr marL="914400" marR="0" lvl="1" indent="-369569" algn="l" rtl="0">
              <a:lnSpc>
                <a:spcPct val="115000"/>
              </a:lnSpc>
              <a:spcBef>
                <a:spcPts val="0"/>
              </a:spcBef>
              <a:spcAft>
                <a:spcPts val="0"/>
              </a:spcAft>
              <a:buClr>
                <a:schemeClr val="dk1"/>
              </a:buClr>
              <a:buSzPts val="2220"/>
              <a:buFont typeface="Calibri"/>
              <a:buChar char="○"/>
            </a:pPr>
            <a:r>
              <a:rPr lang="en-US" sz="2220" b="0" i="0" u="none" strike="noStrike" cap="none">
                <a:solidFill>
                  <a:srgbClr val="FF0000"/>
                </a:solidFill>
                <a:latin typeface="Calibri"/>
                <a:ea typeface="Calibri"/>
                <a:cs typeface="Calibri"/>
                <a:sym typeface="Calibri"/>
              </a:rPr>
              <a:t>DO NOT modify any of them</a:t>
            </a:r>
            <a:endParaRPr sz="2220" b="0" i="0" u="none" strike="noStrike" cap="none">
              <a:solidFill>
                <a:srgbClr val="FF0000"/>
              </a:solidFill>
              <a:latin typeface="Calibri"/>
              <a:ea typeface="Calibri"/>
              <a:cs typeface="Calibri"/>
              <a:sym typeface="Calibri"/>
            </a:endParaRPr>
          </a:p>
          <a:p>
            <a:pPr marL="457200" marR="0" lvl="0" indent="-393700" algn="l" rtl="0">
              <a:lnSpc>
                <a:spcPct val="115000"/>
              </a:lnSpc>
              <a:spcBef>
                <a:spcPts val="0"/>
              </a:spcBef>
              <a:spcAft>
                <a:spcPts val="0"/>
              </a:spcAft>
              <a:buClr>
                <a:srgbClr val="D34817"/>
              </a:buClr>
              <a:buSzPts val="2600"/>
              <a:buFont typeface="Arial"/>
              <a:buChar char="●"/>
            </a:pPr>
            <a:r>
              <a:rPr lang="en-US" sz="2600" b="0" i="0" u="none" strike="noStrike" cap="none">
                <a:solidFill>
                  <a:schemeClr val="dk1"/>
                </a:solidFill>
                <a:latin typeface="Calibri"/>
                <a:ea typeface="Calibri"/>
                <a:cs typeface="Calibri"/>
                <a:sym typeface="Calibri"/>
              </a:rPr>
              <a:t>Use </a:t>
            </a:r>
            <a:r>
              <a:rPr lang="en-US" sz="2600" b="1" i="0" u="none" strike="noStrike" cap="none">
                <a:solidFill>
                  <a:schemeClr val="dk1"/>
                </a:solidFill>
                <a:latin typeface="Calibri"/>
                <a:ea typeface="Calibri"/>
                <a:cs typeface="Calibri"/>
                <a:sym typeface="Calibri"/>
              </a:rPr>
              <a:t>eval</a:t>
            </a:r>
            <a:r>
              <a:rPr lang="en-US" sz="2600" b="0" i="0" u="none" strike="noStrike" cap="none">
                <a:solidFill>
                  <a:schemeClr val="dk1"/>
                </a:solidFill>
                <a:latin typeface="Calibri"/>
                <a:ea typeface="Calibri"/>
                <a:cs typeface="Calibri"/>
                <a:sym typeface="Calibri"/>
              </a:rPr>
              <a:t>(images, labels) to compute accuracy of your synthetic images</a:t>
            </a:r>
            <a:endParaRPr sz="1800" b="0" i="0" u="none" strike="noStrike" cap="none">
              <a:solidFill>
                <a:schemeClr val="dk1"/>
              </a:solidFill>
              <a:latin typeface="Arial"/>
              <a:ea typeface="Arial"/>
              <a:cs typeface="Arial"/>
              <a:sym typeface="Arial"/>
            </a:endParaRPr>
          </a:p>
          <a:p>
            <a:pPr marL="914400" marR="0" lvl="1" indent="-381000" algn="l" rtl="0">
              <a:lnSpc>
                <a:spcPct val="11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Labels should be one-hot vector. E.g. [[1,1,0,0,…],[0,1,0,0,…],…]</a:t>
            </a:r>
            <a:endParaRPr sz="1800" b="0" i="0" u="none" strike="noStrike" cap="none">
              <a:solidFill>
                <a:schemeClr val="dk1"/>
              </a:solidFill>
              <a:latin typeface="Arial"/>
              <a:ea typeface="Arial"/>
              <a:cs typeface="Arial"/>
              <a:sym typeface="Arial"/>
            </a:endParaRPr>
          </a:p>
          <a:p>
            <a:pPr marL="914400" marR="0" lvl="1" indent="-381000" algn="l" rtl="0">
              <a:lnSpc>
                <a:spcPct val="115000"/>
              </a:lnSpc>
              <a:spcBef>
                <a:spcPts val="0"/>
              </a:spcBef>
              <a:spcAft>
                <a:spcPts val="0"/>
              </a:spcAft>
              <a:buClr>
                <a:schemeClr val="dk1"/>
              </a:buClr>
              <a:buSzPts val="2400"/>
              <a:buFont typeface="Arial"/>
              <a:buChar char="○"/>
            </a:pPr>
            <a:r>
              <a:rPr lang="en-US" sz="2400" b="0" i="0" u="none" strike="noStrike" cap="none">
                <a:solidFill>
                  <a:schemeClr val="dk1"/>
                </a:solidFill>
                <a:latin typeface="Calibri"/>
                <a:ea typeface="Calibri"/>
                <a:cs typeface="Calibri"/>
                <a:sym typeface="Calibri"/>
              </a:rPr>
              <a:t>Images should be all generated images. E.g. (batch size, 3, </a:t>
            </a:r>
            <a:r>
              <a:rPr lang="en-US" sz="2400" b="0" i="0" u="none" strike="noStrike" cap="none">
                <a:solidFill>
                  <a:srgbClr val="FF0000"/>
                </a:solidFill>
                <a:latin typeface="Calibri"/>
                <a:ea typeface="Calibri"/>
                <a:cs typeface="Calibri"/>
                <a:sym typeface="Calibri"/>
              </a:rPr>
              <a:t>64, 64</a:t>
            </a: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914400" marR="0" lvl="1" indent="-381000" algn="l" rtl="0">
              <a:lnSpc>
                <a:spcPct val="115000"/>
              </a:lnSpc>
              <a:spcBef>
                <a:spcPts val="0"/>
              </a:spcBef>
              <a:spcAft>
                <a:spcPts val="0"/>
              </a:spcAft>
              <a:buClr>
                <a:schemeClr val="dk1"/>
              </a:buClr>
              <a:buSzPts val="2400"/>
              <a:buFont typeface="Arial"/>
              <a:buChar char="○"/>
            </a:pPr>
            <a:r>
              <a:rPr lang="en-US" sz="2400" b="0" i="0" u="none" strike="noStrike" cap="none">
                <a:solidFill>
                  <a:srgbClr val="FF0000"/>
                </a:solidFill>
                <a:latin typeface="Calibri"/>
                <a:ea typeface="Calibri"/>
                <a:cs typeface="Calibri"/>
                <a:sym typeface="Calibri"/>
              </a:rPr>
              <a:t>Images should be normalized with </a:t>
            </a:r>
            <a:r>
              <a:rPr lang="en-US" sz="1700" b="0" i="0" u="none" strike="noStrike" cap="none">
                <a:solidFill>
                  <a:srgbClr val="FF0000"/>
                </a:solidFill>
                <a:latin typeface="Calibri"/>
                <a:ea typeface="Calibri"/>
                <a:cs typeface="Calibri"/>
                <a:sym typeface="Calibri"/>
              </a:rPr>
              <a:t>transforms.Normalize((0.5, 0.5, 0.5), (0.5, 0.5, 0.5))</a:t>
            </a:r>
            <a:endParaRPr sz="2410" b="0" i="0" u="none" strike="noStrike" cap="none">
              <a:solidFill>
                <a:srgbClr val="000000"/>
              </a:solidFill>
              <a:latin typeface="Calibri"/>
              <a:ea typeface="Calibri"/>
              <a:cs typeface="Calibri"/>
              <a:sym typeface="Calibri"/>
            </a:endParaRPr>
          </a:p>
          <a:p>
            <a:pPr marL="457200" marR="0" lvl="0" indent="-394335" algn="l" rtl="0">
              <a:lnSpc>
                <a:spcPct val="115000"/>
              </a:lnSpc>
              <a:spcBef>
                <a:spcPts val="0"/>
              </a:spcBef>
              <a:spcAft>
                <a:spcPts val="0"/>
              </a:spcAft>
              <a:buClr>
                <a:srgbClr val="D34817"/>
              </a:buClr>
              <a:buSzPts val="2610"/>
              <a:buFont typeface="Calibri"/>
              <a:buChar char="●"/>
            </a:pPr>
            <a:r>
              <a:rPr lang="en-US" sz="2610" b="0" i="0" u="none" strike="noStrike" cap="none">
                <a:solidFill>
                  <a:srgbClr val="000000"/>
                </a:solidFill>
                <a:latin typeface="Calibri"/>
                <a:ea typeface="Calibri"/>
                <a:cs typeface="Calibri"/>
                <a:sym typeface="Calibri"/>
              </a:rPr>
              <a:t>You can involve this evaluator in training or sampling for better result</a:t>
            </a:r>
            <a:endParaRPr sz="2610" b="0" i="0" u="none" strike="noStrike" cap="none">
              <a:solidFill>
                <a:srgbClr val="000000"/>
              </a:solidFill>
              <a:latin typeface="Calibri"/>
              <a:ea typeface="Calibri"/>
              <a:cs typeface="Calibri"/>
              <a:sym typeface="Calibri"/>
            </a:endParaRPr>
          </a:p>
          <a:p>
            <a:pPr marL="914400" marR="0" lvl="1" indent="-381635" algn="l" rtl="0">
              <a:lnSpc>
                <a:spcPct val="115000"/>
              </a:lnSpc>
              <a:spcBef>
                <a:spcPts val="0"/>
              </a:spcBef>
              <a:spcAft>
                <a:spcPts val="0"/>
              </a:spcAft>
              <a:buClr>
                <a:schemeClr val="dk1"/>
              </a:buClr>
              <a:buSzPts val="2410"/>
              <a:buFont typeface="Calibri"/>
              <a:buChar char="○"/>
            </a:pPr>
            <a:r>
              <a:rPr lang="en-US" sz="2410" b="0" i="0" u="none" strike="noStrike" cap="none">
                <a:solidFill>
                  <a:srgbClr val="000000"/>
                </a:solidFill>
                <a:latin typeface="Calibri"/>
                <a:ea typeface="Calibri"/>
                <a:cs typeface="Calibri"/>
                <a:sym typeface="Calibri"/>
              </a:rPr>
              <a:t>E.g. classifier guidance for DDPM</a:t>
            </a:r>
            <a:endParaRPr sz="2410" b="0" i="0" u="none" strike="noStrike" cap="none">
              <a:solidFill>
                <a:srgbClr val="000000"/>
              </a:solidFill>
              <a:latin typeface="Calibri"/>
              <a:ea typeface="Calibri"/>
              <a:cs typeface="Calibri"/>
              <a:sym typeface="Calibri"/>
            </a:endParaRPr>
          </a:p>
          <a:p>
            <a:pPr marL="914400" marR="0" lvl="1" indent="-381635" algn="l" rtl="0">
              <a:lnSpc>
                <a:spcPct val="115000"/>
              </a:lnSpc>
              <a:spcBef>
                <a:spcPts val="0"/>
              </a:spcBef>
              <a:spcAft>
                <a:spcPts val="0"/>
              </a:spcAft>
              <a:buClr>
                <a:schemeClr val="dk1"/>
              </a:buClr>
              <a:buSzPts val="2410"/>
              <a:buFont typeface="Calibri"/>
              <a:buChar char="○"/>
            </a:pPr>
            <a:r>
              <a:rPr lang="en-US" sz="2410" b="0" i="0" u="none" strike="noStrike" cap="none">
                <a:solidFill>
                  <a:srgbClr val="000000"/>
                </a:solidFill>
                <a:latin typeface="Calibri"/>
                <a:ea typeface="Calibri"/>
                <a:cs typeface="Calibri"/>
                <a:sym typeface="Calibri"/>
              </a:rPr>
              <a:t>Inherit the class if you need extra functionalities</a:t>
            </a:r>
            <a:endParaRPr sz="2410" b="0" i="0" u="none" strike="noStrike" cap="none">
              <a:solidFill>
                <a:srgbClr val="000000"/>
              </a:solidFill>
              <a:latin typeface="Calibri"/>
              <a:ea typeface="Calibri"/>
              <a:cs typeface="Calibri"/>
              <a:sym typeface="Calibri"/>
            </a:endParaRPr>
          </a:p>
          <a:p>
            <a:pPr marL="914400" marR="0" lvl="1" indent="-381635" algn="l" rtl="0">
              <a:lnSpc>
                <a:spcPct val="115000"/>
              </a:lnSpc>
              <a:spcBef>
                <a:spcPts val="0"/>
              </a:spcBef>
              <a:spcAft>
                <a:spcPts val="0"/>
              </a:spcAft>
              <a:buClr>
                <a:schemeClr val="dk1"/>
              </a:buClr>
              <a:buSzPts val="2410"/>
              <a:buFont typeface="Calibri"/>
              <a:buChar char="○"/>
            </a:pPr>
            <a:r>
              <a:rPr lang="en-US" sz="2220" b="0" i="0" u="none" strike="noStrike" cap="none">
                <a:solidFill>
                  <a:srgbClr val="FF0000"/>
                </a:solidFill>
                <a:latin typeface="Calibri"/>
                <a:ea typeface="Calibri"/>
                <a:cs typeface="Calibri"/>
                <a:sym typeface="Calibri"/>
              </a:rPr>
              <a:t>Again, DO NOT modify the weight and class script</a:t>
            </a:r>
            <a:endParaRPr sz="2210" b="0" i="0" u="none" strike="noStrike" cap="none">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71dc8c5e98_0_242"/>
          <p:cNvSpPr txBox="1">
            <a:spLocks noGrp="1"/>
          </p:cNvSpPr>
          <p:nvPr>
            <p:ph type="ctrTitle"/>
          </p:nvPr>
        </p:nvSpPr>
        <p:spPr>
          <a:xfrm>
            <a:off x="239349" y="1988840"/>
            <a:ext cx="11809200" cy="1470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b="1">
                <a:solidFill>
                  <a:srgbClr val="0070C0"/>
                </a:solidFill>
                <a:latin typeface="Calibri"/>
                <a:ea typeface="Calibri"/>
                <a:cs typeface="Calibri"/>
                <a:sym typeface="Calibri"/>
              </a:rPr>
              <a:t>Implement a conditional DDPM</a:t>
            </a:r>
            <a:endParaRPr b="1">
              <a:solidFill>
                <a:srgbClr val="0070C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2415af6205d_0_2"/>
          <p:cNvSpPr/>
          <p:nvPr/>
        </p:nvSpPr>
        <p:spPr>
          <a:xfrm>
            <a:off x="1219320" y="274680"/>
            <a:ext cx="103620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Design of DDPM</a:t>
            </a:r>
            <a:endParaRPr sz="1800" b="0" i="0" u="none" strike="noStrike" cap="none">
              <a:solidFill>
                <a:srgbClr val="000000"/>
              </a:solidFill>
              <a:latin typeface="Arial"/>
              <a:ea typeface="Arial"/>
              <a:cs typeface="Arial"/>
              <a:sym typeface="Arial"/>
            </a:endParaRPr>
          </a:p>
        </p:txBody>
      </p:sp>
      <p:sp>
        <p:nvSpPr>
          <p:cNvPr id="198" name="Google Shape;198;g2415af6205d_0_2"/>
          <p:cNvSpPr/>
          <p:nvPr/>
        </p:nvSpPr>
        <p:spPr>
          <a:xfrm>
            <a:off x="1219320" y="1447920"/>
            <a:ext cx="10362000" cy="457050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a:solidFill>
                  <a:srgbClr val="000000"/>
                </a:solidFill>
                <a:latin typeface="Calibri"/>
                <a:ea typeface="Calibri"/>
                <a:cs typeface="Calibri"/>
                <a:sym typeface="Calibri"/>
              </a:rPr>
              <a:t>Denoising diffusion model</a:t>
            </a:r>
            <a:endParaRPr sz="2600" b="0" i="0" u="none" strike="noStrike" cap="none">
              <a:solidFill>
                <a:srgbClr val="000000"/>
              </a:solidFill>
              <a:latin typeface="Calibri"/>
              <a:ea typeface="Calibri"/>
              <a:cs typeface="Calibri"/>
              <a:sym typeface="Calibri"/>
            </a:endParaRPr>
          </a:p>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a:solidFill>
                  <a:srgbClr val="000000"/>
                </a:solidFill>
                <a:latin typeface="Calibri"/>
                <a:ea typeface="Calibri"/>
                <a:cs typeface="Calibri"/>
                <a:sym typeface="Calibri"/>
              </a:rPr>
              <a:t>Latent diffusion model</a:t>
            </a:r>
            <a:endParaRPr sz="2600" b="0" i="0" u="none" strike="noStrike" cap="none">
              <a:solidFill>
                <a:srgbClr val="000000"/>
              </a:solidFill>
              <a:latin typeface="Calibri"/>
              <a:ea typeface="Calibri"/>
              <a:cs typeface="Calibri"/>
              <a:sym typeface="Calibri"/>
            </a:endParaRPr>
          </a:p>
          <a:p>
            <a:pPr marL="914400" marR="0" lvl="1" indent="-393700" algn="l" rtl="0">
              <a:lnSpc>
                <a:spcPct val="100000"/>
              </a:lnSpc>
              <a:spcBef>
                <a:spcPts val="0"/>
              </a:spcBef>
              <a:spcAft>
                <a:spcPts val="0"/>
              </a:spcAft>
              <a:buClr>
                <a:srgbClr val="000000"/>
              </a:buClr>
              <a:buSzPts val="2600"/>
              <a:buFont typeface="Calibri"/>
              <a:buChar char="○"/>
            </a:pPr>
            <a:r>
              <a:rPr lang="en-US" sz="2600" b="0" i="0" u="none" strike="noStrike" cap="none">
                <a:solidFill>
                  <a:srgbClr val="000000"/>
                </a:solidFill>
                <a:latin typeface="Calibri"/>
                <a:ea typeface="Calibri"/>
                <a:cs typeface="Calibri"/>
                <a:sym typeface="Calibri"/>
              </a:rPr>
              <a:t>encoder/decoder design</a:t>
            </a:r>
            <a:endParaRPr sz="1800" b="0" i="0" u="none" strike="noStrike" cap="none">
              <a:solidFill>
                <a:srgbClr val="000000"/>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a:solidFill>
                  <a:srgbClr val="000000"/>
                </a:solidFill>
                <a:latin typeface="Calibri"/>
                <a:ea typeface="Calibri"/>
                <a:cs typeface="Calibri"/>
                <a:sym typeface="Calibri"/>
              </a:rPr>
              <a:t>Condition embedding</a:t>
            </a:r>
            <a:endParaRPr sz="2600" b="0" i="0" u="none" strike="noStrike" cap="none">
              <a:solidFill>
                <a:schemeClr val="dk1"/>
              </a:solidFill>
              <a:latin typeface="Calibri"/>
              <a:ea typeface="Calibri"/>
              <a:cs typeface="Calibri"/>
              <a:sym typeface="Calibri"/>
            </a:endParaRPr>
          </a:p>
          <a:p>
            <a:pPr marL="914400" marR="0" lvl="1" indent="-393700" algn="l" rtl="0">
              <a:lnSpc>
                <a:spcPct val="10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label embedding</a:t>
            </a:r>
            <a:endParaRPr sz="2600" b="0" i="0" u="none" strike="noStrike" cap="none">
              <a:solidFill>
                <a:schemeClr val="dk1"/>
              </a:solidFill>
              <a:latin typeface="Calibri"/>
              <a:ea typeface="Calibri"/>
              <a:cs typeface="Calibri"/>
              <a:sym typeface="Calibri"/>
            </a:endParaRPr>
          </a:p>
          <a:p>
            <a:pPr marL="914400" marR="0" lvl="1" indent="-393700" algn="l" rtl="0">
              <a:lnSpc>
                <a:spcPct val="10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Time embedding</a:t>
            </a:r>
            <a:endParaRPr sz="2600" b="0" i="0" u="none" strike="noStrike" cap="none">
              <a:solidFill>
                <a:schemeClr val="dk1"/>
              </a:solidFill>
              <a:latin typeface="Calibri"/>
              <a:ea typeface="Calibri"/>
              <a:cs typeface="Calibri"/>
              <a:sym typeface="Calibri"/>
            </a:endParaRPr>
          </a:p>
          <a:p>
            <a:pPr marL="914400" marR="0" lvl="0" indent="0" algn="l" rtl="0">
              <a:lnSpc>
                <a:spcPct val="100000"/>
              </a:lnSpc>
              <a:spcBef>
                <a:spcPts val="0"/>
              </a:spcBef>
              <a:spcAft>
                <a:spcPts val="0"/>
              </a:spcAft>
              <a:buClr>
                <a:srgbClr val="000000"/>
              </a:buClr>
              <a:buSzPts val="2600"/>
              <a:buFont typeface="Arial"/>
              <a:buNone/>
            </a:pPr>
            <a:endParaRPr sz="2600" b="0" i="0" u="none" strike="noStrike" cap="none">
              <a:solidFill>
                <a:schemeClr val="dk1"/>
              </a:solidFill>
              <a:latin typeface="Arial"/>
              <a:ea typeface="Arial"/>
              <a:cs typeface="Arial"/>
              <a:sym typeface="Arial"/>
            </a:endParaRPr>
          </a:p>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a:solidFill>
                  <a:srgbClr val="000000"/>
                </a:solidFill>
                <a:latin typeface="Calibri"/>
                <a:ea typeface="Calibri"/>
                <a:cs typeface="Calibri"/>
                <a:sym typeface="Calibri"/>
              </a:rPr>
              <a:t>Noise schedule</a:t>
            </a:r>
            <a:endParaRPr sz="2600" b="0" i="0" u="none" strike="noStrike" cap="none">
              <a:solidFill>
                <a:srgbClr val="000000"/>
              </a:solidFill>
              <a:latin typeface="Calibri"/>
              <a:ea typeface="Calibri"/>
              <a:cs typeface="Calibri"/>
              <a:sym typeface="Calibri"/>
            </a:endParaRPr>
          </a:p>
          <a:p>
            <a:pPr marL="914400" marR="0" lvl="1" indent="-393700" algn="l" rtl="0">
              <a:lnSpc>
                <a:spcPct val="100000"/>
              </a:lnSpc>
              <a:spcBef>
                <a:spcPts val="0"/>
              </a:spcBef>
              <a:spcAft>
                <a:spcPts val="0"/>
              </a:spcAft>
              <a:buClr>
                <a:srgbClr val="000000"/>
              </a:buClr>
              <a:buSzPts val="2600"/>
              <a:buFont typeface="Calibri"/>
              <a:buChar char="○"/>
            </a:pPr>
            <a:r>
              <a:rPr lang="en-US" sz="2600" b="0" i="0" u="none" strike="noStrike" cap="none">
                <a:solidFill>
                  <a:srgbClr val="000000"/>
                </a:solidFill>
                <a:latin typeface="Calibri"/>
                <a:ea typeface="Calibri"/>
                <a:cs typeface="Calibri"/>
                <a:sym typeface="Calibri"/>
              </a:rPr>
              <a:t>linear</a:t>
            </a:r>
            <a:endParaRPr sz="2600" b="0" i="0" u="none" strike="noStrike" cap="none">
              <a:solidFill>
                <a:srgbClr val="000000"/>
              </a:solidFill>
              <a:latin typeface="Calibri"/>
              <a:ea typeface="Calibri"/>
              <a:cs typeface="Calibri"/>
              <a:sym typeface="Calibri"/>
            </a:endParaRPr>
          </a:p>
          <a:p>
            <a:pPr marL="914400" marR="0" lvl="1" indent="-393700" algn="l" rtl="0">
              <a:lnSpc>
                <a:spcPct val="100000"/>
              </a:lnSpc>
              <a:spcBef>
                <a:spcPts val="0"/>
              </a:spcBef>
              <a:spcAft>
                <a:spcPts val="0"/>
              </a:spcAft>
              <a:buClr>
                <a:srgbClr val="000000"/>
              </a:buClr>
              <a:buSzPts val="2600"/>
              <a:buFont typeface="Calibri"/>
              <a:buChar char="○"/>
            </a:pPr>
            <a:r>
              <a:rPr lang="en-US" sz="2600" b="0" i="0" u="none" strike="noStrike" cap="none">
                <a:solidFill>
                  <a:srgbClr val="000000"/>
                </a:solidFill>
                <a:latin typeface="Calibri"/>
                <a:ea typeface="Calibri"/>
                <a:cs typeface="Calibri"/>
                <a:sym typeface="Calibri"/>
              </a:rPr>
              <a:t>cosine</a:t>
            </a:r>
            <a:endParaRPr sz="2600" b="0" i="0" u="none" strike="noStrike" cap="none">
              <a:solidFill>
                <a:srgbClr val="000000"/>
              </a:solidFill>
              <a:latin typeface="Calibri"/>
              <a:ea typeface="Calibri"/>
              <a:cs typeface="Calibri"/>
              <a:sym typeface="Calibri"/>
            </a:endParaRPr>
          </a:p>
          <a:p>
            <a:pPr marL="914400" marR="0" lvl="1" indent="-393700" algn="l" rtl="0">
              <a:lnSpc>
                <a:spcPct val="100000"/>
              </a:lnSpc>
              <a:spcBef>
                <a:spcPts val="0"/>
              </a:spcBef>
              <a:spcAft>
                <a:spcPts val="0"/>
              </a:spcAft>
              <a:buClr>
                <a:srgbClr val="000000"/>
              </a:buClr>
              <a:buSzPts val="2600"/>
              <a:buFont typeface="Calibri"/>
              <a:buChar char="○"/>
            </a:pPr>
            <a:r>
              <a:rPr lang="en-US" sz="2600" b="0" i="0" u="none" strike="noStrike" cap="none">
                <a:solidFill>
                  <a:srgbClr val="000000"/>
                </a:solidFill>
                <a:latin typeface="Calibri"/>
                <a:ea typeface="Calibri"/>
                <a:cs typeface="Calibri"/>
                <a:sym typeface="Calibri"/>
              </a:rPr>
              <a:t>other</a:t>
            </a:r>
            <a:endParaRPr sz="2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7"/>
          <p:cNvSpPr/>
          <p:nvPr/>
        </p:nvSpPr>
        <p:spPr>
          <a:xfrm>
            <a:off x="1219320" y="274680"/>
            <a:ext cx="10361880" cy="114156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Design of UNet</a:t>
            </a:r>
            <a:endParaRPr sz="1800" b="0" i="0" u="none" strike="noStrike" cap="none">
              <a:solidFill>
                <a:srgbClr val="000000"/>
              </a:solidFill>
              <a:latin typeface="Arial"/>
              <a:ea typeface="Arial"/>
              <a:cs typeface="Arial"/>
              <a:sym typeface="Arial"/>
            </a:endParaRPr>
          </a:p>
        </p:txBody>
      </p:sp>
      <p:sp>
        <p:nvSpPr>
          <p:cNvPr id="204" name="Google Shape;204;p7"/>
          <p:cNvSpPr/>
          <p:nvPr/>
        </p:nvSpPr>
        <p:spPr>
          <a:xfrm>
            <a:off x="1219320" y="1447920"/>
            <a:ext cx="10361880" cy="457056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a:solidFill>
                  <a:schemeClr val="dk1"/>
                </a:solidFill>
                <a:latin typeface="Calibri"/>
                <a:ea typeface="Calibri"/>
                <a:cs typeface="Calibri"/>
                <a:sym typeface="Calibri"/>
              </a:rPr>
              <a:t>Number of blocks</a:t>
            </a:r>
            <a:endParaRPr sz="2600" b="0" i="0" u="none" strike="noStrike" cap="none">
              <a:solidFill>
                <a:schemeClr val="dk1"/>
              </a:solidFill>
              <a:latin typeface="Calibri"/>
              <a:ea typeface="Calibri"/>
              <a:cs typeface="Calibri"/>
              <a:sym typeface="Calibri"/>
            </a:endParaRPr>
          </a:p>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a:solidFill>
                  <a:schemeClr val="dk1"/>
                </a:solidFill>
                <a:latin typeface="Calibri"/>
                <a:ea typeface="Calibri"/>
                <a:cs typeface="Calibri"/>
                <a:sym typeface="Calibri"/>
              </a:rPr>
              <a:t>Number of layers, channels in each blocks</a:t>
            </a:r>
            <a:endParaRPr sz="2600" b="0" i="0" u="none" strike="noStrike" cap="none">
              <a:solidFill>
                <a:schemeClr val="dk1"/>
              </a:solidFill>
              <a:latin typeface="Calibri"/>
              <a:ea typeface="Calibri"/>
              <a:cs typeface="Calibri"/>
              <a:sym typeface="Calibri"/>
            </a:endParaRPr>
          </a:p>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a:solidFill>
                  <a:schemeClr val="dk1"/>
                </a:solidFill>
                <a:latin typeface="Calibri"/>
                <a:ea typeface="Calibri"/>
                <a:cs typeface="Calibri"/>
                <a:sym typeface="Calibri"/>
              </a:rPr>
              <a:t>Down/upsampling blocks design</a:t>
            </a:r>
            <a:endParaRPr sz="2600" b="0" i="0" u="none" strike="noStrike" cap="none">
              <a:solidFill>
                <a:schemeClr val="dk1"/>
              </a:solidFill>
              <a:latin typeface="Calibri"/>
              <a:ea typeface="Calibri"/>
              <a:cs typeface="Calibri"/>
              <a:sym typeface="Calibri"/>
            </a:endParaRPr>
          </a:p>
          <a:p>
            <a:pPr marL="914400" marR="0" lvl="1" indent="-393700" algn="l" rtl="0">
              <a:lnSpc>
                <a:spcPct val="10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Architecture for the blocks. e.g. Resnet block</a:t>
            </a:r>
            <a:endParaRPr sz="2600" b="0" i="0" u="none" strike="noStrike" cap="none">
              <a:solidFill>
                <a:schemeClr val="dk1"/>
              </a:solidFill>
              <a:latin typeface="Calibri"/>
              <a:ea typeface="Calibri"/>
              <a:cs typeface="Calibri"/>
              <a:sym typeface="Calibri"/>
            </a:endParaRPr>
          </a:p>
          <a:p>
            <a:pPr marL="914400" marR="0" lvl="1" indent="-393700" algn="l" rtl="0">
              <a:lnSpc>
                <a:spcPct val="10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Self/cross attention</a:t>
            </a:r>
            <a:endParaRPr sz="2600" b="0" i="0" u="none" strike="noStrike" cap="none">
              <a:solidFill>
                <a:schemeClr val="dk1"/>
              </a:solidFill>
              <a:latin typeface="Calibri"/>
              <a:ea typeface="Calibri"/>
              <a:cs typeface="Calibri"/>
              <a:sym typeface="Calibri"/>
            </a:endParaRPr>
          </a:p>
          <a:p>
            <a:pPr marL="914400" marR="0" lvl="1" indent="-393700" algn="l" rtl="0">
              <a:lnSpc>
                <a:spcPct val="10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Where to add condition</a:t>
            </a:r>
            <a:endParaRPr sz="2600" b="0" i="0" u="none" strike="noStrike" cap="none">
              <a:solidFill>
                <a:schemeClr val="dk1"/>
              </a:solidFill>
              <a:latin typeface="Calibri"/>
              <a:ea typeface="Calibri"/>
              <a:cs typeface="Calibri"/>
              <a:sym typeface="Calibri"/>
            </a:endParaRPr>
          </a:p>
          <a:p>
            <a:pPr marL="914400" marR="0" lvl="1" indent="-393700" algn="l" rtl="0">
              <a:lnSpc>
                <a:spcPct val="10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other</a:t>
            </a:r>
            <a:endParaRPr sz="2600" b="0" i="0" u="none" strike="noStrike" cap="none">
              <a:solidFill>
                <a:schemeClr val="dk1"/>
              </a:solidFill>
              <a:latin typeface="Calibri"/>
              <a:ea typeface="Calibri"/>
              <a:cs typeface="Calibri"/>
              <a:sym typeface="Calibri"/>
            </a:endParaRPr>
          </a:p>
        </p:txBody>
      </p:sp>
      <p:pic>
        <p:nvPicPr>
          <p:cNvPr id="205" name="Google Shape;205;p7"/>
          <p:cNvPicPr preferRelativeResize="0"/>
          <p:nvPr/>
        </p:nvPicPr>
        <p:blipFill rotWithShape="1">
          <a:blip r:embed="rId3">
            <a:alphaModFix/>
          </a:blip>
          <a:srcRect b="19902"/>
          <a:stretch/>
        </p:blipFill>
        <p:spPr>
          <a:xfrm>
            <a:off x="6073825" y="3119775"/>
            <a:ext cx="5625074" cy="3593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71dc8c5e98_0_256"/>
          <p:cNvSpPr/>
          <p:nvPr/>
        </p:nvSpPr>
        <p:spPr>
          <a:xfrm>
            <a:off x="1219320" y="1447920"/>
            <a:ext cx="10362000" cy="457050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15000"/>
              </a:lnSpc>
              <a:spcBef>
                <a:spcPts val="0"/>
              </a:spcBef>
              <a:spcAft>
                <a:spcPts val="0"/>
              </a:spcAft>
              <a:buClr>
                <a:srgbClr val="D34817"/>
              </a:buClr>
              <a:buSzPts val="2600"/>
              <a:buFont typeface="Calibri"/>
              <a:buChar char="●"/>
            </a:pPr>
            <a:r>
              <a:rPr lang="en-US" sz="2600" b="0" i="0" u="none" strike="noStrike" cap="none">
                <a:solidFill>
                  <a:srgbClr val="000000"/>
                </a:solidFill>
                <a:latin typeface="Calibri"/>
                <a:ea typeface="Calibri"/>
                <a:cs typeface="Calibri"/>
                <a:sym typeface="Calibri"/>
              </a:rPr>
              <a:t>DDPM, DDIM, etc.</a:t>
            </a:r>
            <a:endParaRPr sz="2600" b="0" i="0" u="none" strike="noStrike" cap="none">
              <a:solidFill>
                <a:srgbClr val="000000"/>
              </a:solidFill>
              <a:latin typeface="Calibri"/>
              <a:ea typeface="Calibri"/>
              <a:cs typeface="Calibri"/>
              <a:sym typeface="Calibri"/>
            </a:endParaRPr>
          </a:p>
          <a:p>
            <a:pPr marL="457200" marR="0" lvl="0" indent="-393700" algn="l" rtl="0">
              <a:lnSpc>
                <a:spcPct val="115000"/>
              </a:lnSpc>
              <a:spcBef>
                <a:spcPts val="0"/>
              </a:spcBef>
              <a:spcAft>
                <a:spcPts val="0"/>
              </a:spcAft>
              <a:buClr>
                <a:srgbClr val="D34817"/>
              </a:buClr>
              <a:buSzPts val="2600"/>
              <a:buFont typeface="Calibri"/>
              <a:buChar char="●"/>
            </a:pPr>
            <a:r>
              <a:rPr lang="en-US" sz="2600" b="0" i="0" u="none" strike="noStrike" cap="none">
                <a:solidFill>
                  <a:srgbClr val="000000"/>
                </a:solidFill>
                <a:latin typeface="Calibri"/>
                <a:ea typeface="Calibri"/>
                <a:cs typeface="Calibri"/>
                <a:sym typeface="Calibri"/>
              </a:rPr>
              <a:t>With classifier guidance (</a:t>
            </a:r>
            <a:r>
              <a:rPr lang="en-US" sz="2600" b="0" i="0" u="sng" strike="noStrike" cap="none">
                <a:solidFill>
                  <a:schemeClr val="hlink"/>
                </a:solidFill>
                <a:latin typeface="Calibri"/>
                <a:ea typeface="Calibri"/>
                <a:cs typeface="Calibri"/>
                <a:sym typeface="Calibri"/>
                <a:hlinkClick r:id="rId3"/>
              </a:rPr>
              <a:t>Diffusion models beat gans on image synthesis</a:t>
            </a:r>
            <a:r>
              <a:rPr lang="en-US" sz="2600" b="0"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p:txBody>
      </p:sp>
      <p:sp>
        <p:nvSpPr>
          <p:cNvPr id="211" name="Google Shape;211;g271dc8c5e98_0_256"/>
          <p:cNvSpPr/>
          <p:nvPr/>
        </p:nvSpPr>
        <p:spPr>
          <a:xfrm>
            <a:off x="1219320" y="274680"/>
            <a:ext cx="103620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Choice of sampling method</a:t>
            </a:r>
            <a:endParaRPr sz="1800" b="0" i="0" u="none" strike="noStrike" cap="none">
              <a:solidFill>
                <a:srgbClr val="000000"/>
              </a:solidFill>
              <a:latin typeface="Arial"/>
              <a:ea typeface="Arial"/>
              <a:cs typeface="Arial"/>
              <a:sym typeface="Arial"/>
            </a:endParaRPr>
          </a:p>
        </p:txBody>
      </p:sp>
      <p:pic>
        <p:nvPicPr>
          <p:cNvPr id="212" name="Google Shape;212;g271dc8c5e98_0_256"/>
          <p:cNvPicPr preferRelativeResize="0"/>
          <p:nvPr/>
        </p:nvPicPr>
        <p:blipFill rotWithShape="1">
          <a:blip r:embed="rId4">
            <a:alphaModFix/>
          </a:blip>
          <a:srcRect/>
          <a:stretch/>
        </p:blipFill>
        <p:spPr>
          <a:xfrm>
            <a:off x="2692163" y="2452447"/>
            <a:ext cx="6807675" cy="4167525"/>
          </a:xfrm>
          <a:prstGeom prst="rect">
            <a:avLst/>
          </a:prstGeom>
          <a:noFill/>
          <a:ln>
            <a:noFill/>
          </a:ln>
        </p:spPr>
      </p:pic>
      <p:sp>
        <p:nvSpPr>
          <p:cNvPr id="213" name="Google Shape;213;g271dc8c5e98_0_256"/>
          <p:cNvSpPr/>
          <p:nvPr/>
        </p:nvSpPr>
        <p:spPr>
          <a:xfrm>
            <a:off x="5835725" y="3701375"/>
            <a:ext cx="632400" cy="275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271dc8c5e98_0_256"/>
          <p:cNvSpPr/>
          <p:nvPr/>
        </p:nvSpPr>
        <p:spPr>
          <a:xfrm>
            <a:off x="5187112" y="5614487"/>
            <a:ext cx="632400" cy="275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271dc8c5e98_0_256"/>
          <p:cNvSpPr txBox="1"/>
          <p:nvPr/>
        </p:nvSpPr>
        <p:spPr>
          <a:xfrm>
            <a:off x="5819500" y="3895925"/>
            <a:ext cx="466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Arial"/>
                <a:ea typeface="Arial"/>
                <a:cs typeface="Arial"/>
                <a:sym typeface="Arial"/>
              </a:rPr>
              <a:t>You can include the pretrained evaluator (classifier) here</a:t>
            </a:r>
            <a:endParaRPr sz="1400" b="0" i="0" u="none" strike="noStrike" cap="none">
              <a:solidFill>
                <a:srgbClr val="FF0000"/>
              </a:solidFill>
              <a:latin typeface="Arial"/>
              <a:ea typeface="Arial"/>
              <a:cs typeface="Arial"/>
              <a:sym typeface="Arial"/>
            </a:endParaRPr>
          </a:p>
        </p:txBody>
      </p:sp>
      <p:sp>
        <p:nvSpPr>
          <p:cNvPr id="216" name="Google Shape;216;g271dc8c5e98_0_256"/>
          <p:cNvSpPr txBox="1"/>
          <p:nvPr/>
        </p:nvSpPr>
        <p:spPr>
          <a:xfrm>
            <a:off x="5778975" y="5552225"/>
            <a:ext cx="4669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FF0000"/>
                </a:solidFill>
                <a:latin typeface="Arial"/>
                <a:ea typeface="Arial"/>
                <a:cs typeface="Arial"/>
                <a:sym typeface="Arial"/>
              </a:rPr>
              <a:t>You can include the pretrained evaluator (classifier) here</a:t>
            </a:r>
            <a:endParaRPr sz="1400" b="0" i="0" u="none" strike="noStrike" cap="none">
              <a:solidFill>
                <a:srgbClr val="FF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71dc8c5e98_0_307"/>
          <p:cNvSpPr/>
          <p:nvPr/>
        </p:nvSpPr>
        <p:spPr>
          <a:xfrm>
            <a:off x="1219320" y="274680"/>
            <a:ext cx="103620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Simple suggestions (in the other PDF)</a:t>
            </a:r>
            <a:endParaRPr sz="1800" b="0" i="0" u="none" strike="noStrike" cap="none">
              <a:solidFill>
                <a:srgbClr val="000000"/>
              </a:solidFill>
              <a:latin typeface="Arial"/>
              <a:ea typeface="Arial"/>
              <a:cs typeface="Arial"/>
              <a:sym typeface="Arial"/>
            </a:endParaRPr>
          </a:p>
        </p:txBody>
      </p:sp>
      <p:sp>
        <p:nvSpPr>
          <p:cNvPr id="222" name="Google Shape;222;g271dc8c5e98_0_307"/>
          <p:cNvSpPr txBox="1"/>
          <p:nvPr/>
        </p:nvSpPr>
        <p:spPr>
          <a:xfrm>
            <a:off x="1626150" y="2166900"/>
            <a:ext cx="8939700" cy="2524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FF0000"/>
                </a:solidFill>
                <a:latin typeface="Arial"/>
                <a:ea typeface="Arial"/>
                <a:cs typeface="Arial"/>
                <a:sym typeface="Arial"/>
              </a:rPr>
              <a:t>●</a:t>
            </a:r>
            <a:r>
              <a:rPr lang="en-US" sz="1900" b="0" i="0" u="none" strike="noStrike" cap="none">
                <a:solidFill>
                  <a:srgbClr val="000000"/>
                </a:solidFill>
                <a:latin typeface="Arial"/>
                <a:ea typeface="Arial"/>
                <a:cs typeface="Arial"/>
                <a:sym typeface="Arial"/>
              </a:rPr>
              <a:t>	</a:t>
            </a:r>
            <a:r>
              <a:rPr lang="en-US" sz="1900" b="0" i="0" u="sng" strike="noStrike" cap="none">
                <a:solidFill>
                  <a:schemeClr val="hlink"/>
                </a:solidFill>
                <a:latin typeface="Arial"/>
                <a:ea typeface="Arial"/>
                <a:cs typeface="Arial"/>
                <a:sym typeface="Arial"/>
                <a:hlinkClick r:id="rId3"/>
              </a:rPr>
              <a:t>Denoising Diffusion Probabilistic Models</a:t>
            </a: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FF0000"/>
                </a:solidFill>
                <a:latin typeface="Arial"/>
                <a:ea typeface="Arial"/>
                <a:cs typeface="Arial"/>
                <a:sym typeface="Arial"/>
              </a:rPr>
              <a:t>●</a:t>
            </a:r>
            <a:r>
              <a:rPr lang="en-US" sz="1900" b="0" i="0" u="none" strike="noStrike" cap="none">
                <a:solidFill>
                  <a:srgbClr val="000000"/>
                </a:solidFill>
                <a:latin typeface="Arial"/>
                <a:ea typeface="Arial"/>
                <a:cs typeface="Arial"/>
                <a:sym typeface="Arial"/>
              </a:rPr>
              <a:t>	</a:t>
            </a:r>
            <a:r>
              <a:rPr lang="en-US" sz="1900" b="0" i="0" u="sng" strike="noStrike" cap="none">
                <a:solidFill>
                  <a:schemeClr val="hlink"/>
                </a:solidFill>
                <a:latin typeface="Arial"/>
                <a:ea typeface="Arial"/>
                <a:cs typeface="Arial"/>
                <a:sym typeface="Arial"/>
                <a:hlinkClick r:id="rId4"/>
              </a:rPr>
              <a:t>Hugging Face Diffusion Models Course</a:t>
            </a:r>
            <a:r>
              <a:rPr lang="en-US" sz="1900" b="0"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US" sz="1900" b="0" i="0" u="none" strike="noStrike" cap="none">
                <a:solidFill>
                  <a:srgbClr val="000000"/>
                </a:solidFill>
                <a:latin typeface="Arial"/>
                <a:ea typeface="Arial"/>
                <a:cs typeface="Arial"/>
                <a:sym typeface="Arial"/>
              </a:rPr>
              <a:t>The Hugging Face Diffuser library offers comprehensive functionality to help you implement various diffusion model architectures, scheduling methods, sampling types, reparameterizations, etc. You can refer to the tutorial linked above to design your diffusion model for this lab. </a:t>
            </a:r>
            <a:endParaRPr sz="19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271dc8c5e98_0_301"/>
          <p:cNvSpPr txBox="1">
            <a:spLocks noGrp="1"/>
          </p:cNvSpPr>
          <p:nvPr>
            <p:ph type="ctrTitle"/>
          </p:nvPr>
        </p:nvSpPr>
        <p:spPr>
          <a:xfrm>
            <a:off x="239349" y="1988840"/>
            <a:ext cx="11809200" cy="1470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b="1">
                <a:solidFill>
                  <a:srgbClr val="0070C0"/>
                </a:solidFill>
                <a:latin typeface="Calibri"/>
                <a:ea typeface="Calibri"/>
                <a:cs typeface="Calibri"/>
                <a:sym typeface="Calibri"/>
              </a:rPr>
              <a:t>Scoring criteria</a:t>
            </a:r>
            <a:endParaRPr b="1">
              <a:solidFill>
                <a:srgbClr val="0070C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27feb24d4d9_0_14"/>
          <p:cNvSpPr/>
          <p:nvPr/>
        </p:nvSpPr>
        <p:spPr>
          <a:xfrm>
            <a:off x="1219320" y="274680"/>
            <a:ext cx="103620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Scoring criteria</a:t>
            </a:r>
            <a:endParaRPr sz="1800" b="0" i="0" u="none" strike="noStrike" cap="none">
              <a:solidFill>
                <a:srgbClr val="000000"/>
              </a:solidFill>
              <a:latin typeface="Arial"/>
              <a:ea typeface="Arial"/>
              <a:cs typeface="Arial"/>
              <a:sym typeface="Arial"/>
            </a:endParaRPr>
          </a:p>
        </p:txBody>
      </p:sp>
      <p:sp>
        <p:nvSpPr>
          <p:cNvPr id="234" name="Google Shape;234;g27feb24d4d9_0_14"/>
          <p:cNvSpPr/>
          <p:nvPr/>
        </p:nvSpPr>
        <p:spPr>
          <a:xfrm>
            <a:off x="1219320" y="1447920"/>
            <a:ext cx="10362000" cy="457050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15000"/>
              </a:lnSpc>
              <a:spcBef>
                <a:spcPts val="0"/>
              </a:spcBef>
              <a:spcAft>
                <a:spcPts val="0"/>
              </a:spcAft>
              <a:buClr>
                <a:srgbClr val="D34817"/>
              </a:buClr>
              <a:buSzPts val="2600"/>
              <a:buFont typeface="Calibri"/>
              <a:buChar char="●"/>
            </a:pPr>
            <a:r>
              <a:rPr lang="en-US" sz="2600" b="0" i="0" u="none" strike="noStrike" cap="none" dirty="0">
                <a:solidFill>
                  <a:srgbClr val="000000"/>
                </a:solidFill>
                <a:latin typeface="Calibri"/>
                <a:ea typeface="Calibri"/>
                <a:cs typeface="Calibri"/>
                <a:sym typeface="Calibri"/>
              </a:rPr>
              <a:t>Report (60%)</a:t>
            </a:r>
            <a:endParaRPr sz="1800" b="0" i="0" u="none" strike="noStrike" cap="none" dirty="0">
              <a:solidFill>
                <a:srgbClr val="000000"/>
              </a:solidFill>
              <a:latin typeface="Arial"/>
              <a:ea typeface="Arial"/>
              <a:cs typeface="Arial"/>
              <a:sym typeface="Arial"/>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Introduction (5%)</a:t>
            </a:r>
            <a:endParaRPr sz="2400" b="0" i="0" u="none" strike="noStrike" cap="none" dirty="0">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Implementation details (30%)</a:t>
            </a:r>
            <a:endParaRPr sz="1400" b="0" i="0" u="none" strike="noStrike" cap="none" dirty="0">
              <a:solidFill>
                <a:srgbClr val="000000"/>
              </a:solidFill>
              <a:latin typeface="Arial"/>
              <a:ea typeface="Arial"/>
              <a:cs typeface="Arial"/>
              <a:sym typeface="Arial"/>
            </a:endParaRPr>
          </a:p>
          <a:p>
            <a:pPr marL="1371600" marR="0" lvl="2"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Describe how you implement your model, what is this step, including your choice of DDPM, noise schedule.</a:t>
            </a:r>
            <a:endParaRPr sz="2400" b="0" i="0" u="none" strike="noStrike" cap="none" dirty="0">
              <a:solidFill>
                <a:srgbClr val="000000"/>
              </a:solidFill>
              <a:latin typeface="Calibri"/>
              <a:ea typeface="Calibri"/>
              <a:cs typeface="Calibri"/>
              <a:sym typeface="Calibri"/>
            </a:endParaRPr>
          </a:p>
          <a:p>
            <a:pPr marL="137160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a:t>
            </a:r>
            <a:r>
              <a:rPr lang="en-US" sz="2400" b="0" i="0" u="none" strike="noStrike" cap="none" dirty="0">
                <a:solidFill>
                  <a:srgbClr val="FF0000"/>
                </a:solidFill>
                <a:latin typeface="Calibri"/>
                <a:ea typeface="Calibri"/>
                <a:cs typeface="Calibri"/>
                <a:sym typeface="Calibri"/>
              </a:rPr>
              <a:t>Please write in detail.</a:t>
            </a:r>
            <a:r>
              <a:rPr lang="en-US" sz="2400" b="0" i="0" u="none" strike="noStrike" cap="none" dirty="0">
                <a:solidFill>
                  <a:srgbClr val="000000"/>
                </a:solidFill>
                <a:latin typeface="Calibri"/>
                <a:ea typeface="Calibri"/>
                <a:cs typeface="Calibri"/>
                <a:sym typeface="Calibri"/>
              </a:rPr>
              <a:t>)</a:t>
            </a:r>
            <a:endParaRPr sz="2400" b="0" i="0" u="none" strike="noStrike" cap="none" dirty="0">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Results and </a:t>
            </a:r>
            <a:r>
              <a:rPr lang="en-US" sz="2400" b="0" i="0" u="none" strike="noStrike" cap="none">
                <a:solidFill>
                  <a:srgbClr val="000000"/>
                </a:solidFill>
                <a:latin typeface="Calibri"/>
                <a:ea typeface="Calibri"/>
                <a:cs typeface="Calibri"/>
                <a:sym typeface="Calibri"/>
              </a:rPr>
              <a:t>discussion (</a:t>
            </a:r>
            <a:r>
              <a:rPr lang="en-US" sz="2400">
                <a:latin typeface="Calibri"/>
                <a:ea typeface="Calibri"/>
                <a:cs typeface="Calibri"/>
                <a:sym typeface="Calibri"/>
              </a:rPr>
              <a:t>25</a:t>
            </a:r>
            <a:r>
              <a:rPr lang="en-US" sz="2400" b="0" i="0" u="none" strike="noStrike" cap="none">
                <a:solidFill>
                  <a:srgbClr val="000000"/>
                </a:solidFill>
                <a:latin typeface="Calibri"/>
                <a:ea typeface="Calibri"/>
                <a:cs typeface="Calibri"/>
                <a:sym typeface="Calibri"/>
              </a:rPr>
              <a:t>%)</a:t>
            </a:r>
            <a:endParaRPr sz="2400" b="0" i="0" u="none" strike="noStrike" cap="none" dirty="0">
              <a:solidFill>
                <a:srgbClr val="000000"/>
              </a:solidFill>
              <a:latin typeface="Calibri"/>
              <a:ea typeface="Calibri"/>
              <a:cs typeface="Calibri"/>
              <a:sym typeface="Calibri"/>
            </a:endParaRPr>
          </a:p>
          <a:p>
            <a:pPr marL="1371600" marR="0" lvl="2"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Show your synthetic image grids and save images (</a:t>
            </a:r>
            <a:r>
              <a:rPr lang="en-US" sz="2400" dirty="0">
                <a:latin typeface="Calibri"/>
                <a:ea typeface="Calibri"/>
                <a:cs typeface="Calibri"/>
                <a:sym typeface="Calibri"/>
              </a:rPr>
              <a:t>6</a:t>
            </a:r>
            <a:r>
              <a:rPr lang="en-US" sz="2400" b="0" i="0" u="none" strike="noStrike" cap="none" dirty="0">
                <a:solidFill>
                  <a:srgbClr val="000000"/>
                </a:solidFill>
                <a:latin typeface="Calibri"/>
                <a:ea typeface="Calibri"/>
                <a:cs typeface="Calibri"/>
                <a:sym typeface="Calibri"/>
              </a:rPr>
              <a:t>%: </a:t>
            </a:r>
            <a:r>
              <a:rPr lang="en-US" sz="2400" dirty="0">
                <a:latin typeface="Calibri"/>
                <a:ea typeface="Calibri"/>
                <a:cs typeface="Calibri"/>
                <a:sym typeface="Calibri"/>
              </a:rPr>
              <a:t>3</a:t>
            </a:r>
            <a:r>
              <a:rPr lang="en-US" sz="2400" b="0" i="0" u="none" strike="noStrike" cap="none" dirty="0">
                <a:solidFill>
                  <a:srgbClr val="000000"/>
                </a:solidFill>
                <a:latin typeface="Calibri"/>
                <a:ea typeface="Calibri"/>
                <a:cs typeface="Calibri"/>
                <a:sym typeface="Calibri"/>
              </a:rPr>
              <a:t>% * 2 testing data) and a denoising process image (4%) </a:t>
            </a:r>
            <a:endParaRPr sz="2400" b="0" i="0" u="none" strike="noStrike" cap="none" dirty="0">
              <a:solidFill>
                <a:srgbClr val="000000"/>
              </a:solidFill>
              <a:latin typeface="Calibri"/>
              <a:ea typeface="Calibri"/>
              <a:cs typeface="Calibri"/>
              <a:sym typeface="Calibri"/>
            </a:endParaRPr>
          </a:p>
          <a:p>
            <a:pPr marL="1371600" marR="0" lvl="2"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Discussion of your extra implementations or experiments (15%) </a:t>
            </a: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4"/>
          <p:cNvSpPr/>
          <p:nvPr/>
        </p:nvSpPr>
        <p:spPr>
          <a:xfrm>
            <a:off x="1219320" y="274680"/>
            <a:ext cx="10361880" cy="114156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Scoring criteria</a:t>
            </a:r>
            <a:endParaRPr sz="1800" b="0" i="0" u="none" strike="noStrike" cap="none">
              <a:solidFill>
                <a:srgbClr val="000000"/>
              </a:solidFill>
              <a:latin typeface="Arial"/>
              <a:ea typeface="Arial"/>
              <a:cs typeface="Arial"/>
              <a:sym typeface="Arial"/>
            </a:endParaRPr>
          </a:p>
        </p:txBody>
      </p:sp>
      <p:sp>
        <p:nvSpPr>
          <p:cNvPr id="241" name="Google Shape;241;p14"/>
          <p:cNvSpPr/>
          <p:nvPr/>
        </p:nvSpPr>
        <p:spPr>
          <a:xfrm>
            <a:off x="1219320" y="1447920"/>
            <a:ext cx="10361880" cy="457056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15000"/>
              </a:lnSpc>
              <a:spcBef>
                <a:spcPts val="0"/>
              </a:spcBef>
              <a:spcAft>
                <a:spcPts val="0"/>
              </a:spcAft>
              <a:buClr>
                <a:srgbClr val="D34817"/>
              </a:buClr>
              <a:buSzPts val="2600"/>
              <a:buFont typeface="Calibri"/>
              <a:buChar char="●"/>
            </a:pPr>
            <a:r>
              <a:rPr lang="en-US" sz="2600" b="0" i="0" u="none" strike="noStrike" cap="none">
                <a:solidFill>
                  <a:srgbClr val="000000"/>
                </a:solidFill>
                <a:latin typeface="Calibri"/>
                <a:ea typeface="Calibri"/>
                <a:cs typeface="Calibri"/>
                <a:sym typeface="Calibri"/>
              </a:rPr>
              <a:t>Result (40%) (based on results shown in your report)</a:t>
            </a:r>
            <a:endParaRPr sz="2600" b="0" i="0" u="none" strike="noStrike" cap="none">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Classification accuracy on test.json and new_test.json.</a:t>
            </a:r>
            <a:endParaRPr sz="2400" b="0" i="0" u="none" strike="noStrike" cap="none">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Show your accuracy screenshots.</a:t>
            </a:r>
            <a:endParaRPr sz="2400" b="0" i="0" u="none" strike="noStrike" cap="none">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20% * 2 testing data</a:t>
            </a:r>
            <a:endParaRPr sz="1800" b="0" i="0" u="none" strike="noStrike" cap="none">
              <a:solidFill>
                <a:srgbClr val="000000"/>
              </a:solidFill>
              <a:latin typeface="Calibri"/>
              <a:ea typeface="Calibri"/>
              <a:cs typeface="Calibri"/>
              <a:sym typeface="Calibri"/>
            </a:endParaRPr>
          </a:p>
        </p:txBody>
      </p:sp>
      <p:pic>
        <p:nvPicPr>
          <p:cNvPr id="242" name="Google Shape;242;p14"/>
          <p:cNvPicPr preferRelativeResize="0"/>
          <p:nvPr/>
        </p:nvPicPr>
        <p:blipFill rotWithShape="1">
          <a:blip r:embed="rId3">
            <a:alphaModFix/>
          </a:blip>
          <a:srcRect/>
          <a:stretch/>
        </p:blipFill>
        <p:spPr>
          <a:xfrm>
            <a:off x="6920325" y="3142600"/>
            <a:ext cx="4204475" cy="287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3"/>
          <p:cNvSpPr/>
          <p:nvPr/>
        </p:nvSpPr>
        <p:spPr>
          <a:xfrm>
            <a:off x="1219320" y="274680"/>
            <a:ext cx="10361880" cy="114156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Save Images</a:t>
            </a:r>
            <a:endParaRPr sz="1800" b="0" i="0" u="none" strike="noStrike" cap="none">
              <a:solidFill>
                <a:srgbClr val="000000"/>
              </a:solidFill>
              <a:latin typeface="Arial"/>
              <a:ea typeface="Arial"/>
              <a:cs typeface="Arial"/>
              <a:sym typeface="Arial"/>
            </a:endParaRPr>
          </a:p>
        </p:txBody>
      </p:sp>
      <p:sp>
        <p:nvSpPr>
          <p:cNvPr id="248" name="Google Shape;248;p13"/>
          <p:cNvSpPr/>
          <p:nvPr/>
        </p:nvSpPr>
        <p:spPr>
          <a:xfrm>
            <a:off x="1219320" y="1447920"/>
            <a:ext cx="10361880" cy="457056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15000"/>
              </a:lnSpc>
              <a:spcBef>
                <a:spcPts val="0"/>
              </a:spcBef>
              <a:spcAft>
                <a:spcPts val="0"/>
              </a:spcAft>
              <a:buClr>
                <a:srgbClr val="FF0000"/>
              </a:buClr>
              <a:buSzPts val="2600"/>
              <a:buFont typeface="Calibri"/>
              <a:buChar char="●"/>
            </a:pPr>
            <a:r>
              <a:rPr lang="en-US" sz="2600" b="0" i="0" u="none" strike="noStrike" cap="none">
                <a:solidFill>
                  <a:srgbClr val="000000"/>
                </a:solidFill>
                <a:latin typeface="Calibri"/>
                <a:ea typeface="Calibri"/>
                <a:cs typeface="Calibri"/>
                <a:sym typeface="Calibri"/>
              </a:rPr>
              <a:t>Save </a:t>
            </a:r>
            <a:r>
              <a:rPr lang="en-US" sz="2400" b="0" i="0" u="none" strike="noStrike" cap="none">
                <a:solidFill>
                  <a:schemeClr val="dk1"/>
                </a:solidFill>
                <a:latin typeface="Calibri"/>
                <a:ea typeface="Calibri"/>
                <a:cs typeface="Calibri"/>
                <a:sym typeface="Calibri"/>
              </a:rPr>
              <a:t>your synthetic images for the 2 testing data (test.json , new_test.json)</a:t>
            </a:r>
            <a:br>
              <a:rPr lang="en-US" sz="2400" b="0" i="0" u="none" strike="noStrike" cap="none">
                <a:solidFill>
                  <a:schemeClr val="dk1"/>
                </a:solidFill>
                <a:latin typeface="Calibri"/>
                <a:ea typeface="Calibri"/>
                <a:cs typeface="Calibri"/>
                <a:sym typeface="Calibri"/>
              </a:rPr>
            </a:br>
            <a:r>
              <a:rPr lang="en-US" sz="2400" b="1" i="0" u="none" strike="noStrike" cap="none">
                <a:solidFill>
                  <a:srgbClr val="FF0000"/>
                </a:solidFill>
                <a:latin typeface="Calibri"/>
                <a:ea typeface="Calibri"/>
                <a:cs typeface="Calibri"/>
                <a:sym typeface="Calibri"/>
              </a:rPr>
              <a:t>Save in png files</a:t>
            </a:r>
            <a:r>
              <a:rPr lang="en-US" sz="2600" b="1" i="0" u="none" strike="noStrike" cap="none">
                <a:solidFill>
                  <a:srgbClr val="FF0000"/>
                </a:solidFill>
                <a:latin typeface="Calibri"/>
                <a:ea typeface="Calibri"/>
                <a:cs typeface="Calibri"/>
                <a:sym typeface="Calibri"/>
              </a:rPr>
              <a:t> !!!</a:t>
            </a:r>
            <a:endParaRPr sz="2600" b="1" i="0" u="none" strike="noStrike" cap="none">
              <a:solidFill>
                <a:srgbClr val="FF0000"/>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393700" algn="l" rtl="0">
              <a:lnSpc>
                <a:spcPct val="115000"/>
              </a:lnSpc>
              <a:spcBef>
                <a:spcPts val="0"/>
              </a:spcBef>
              <a:spcAft>
                <a:spcPts val="0"/>
              </a:spcAft>
              <a:buClr>
                <a:srgbClr val="FF0000"/>
              </a:buClr>
              <a:buSzPts val="2600"/>
              <a:buFont typeface="Calibri"/>
              <a:buChar char="●"/>
            </a:pPr>
            <a:r>
              <a:rPr lang="en-US" sz="2600" b="0" i="0" u="none" strike="noStrike" cap="none">
                <a:solidFill>
                  <a:srgbClr val="000000"/>
                </a:solidFill>
                <a:latin typeface="Calibri"/>
                <a:ea typeface="Calibri"/>
                <a:cs typeface="Calibri"/>
                <a:sym typeface="Calibri"/>
              </a:rPr>
              <a:t>The data structure will be organised as follows:</a:t>
            </a: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393700" algn="l" rtl="0">
              <a:lnSpc>
                <a:spcPct val="115000"/>
              </a:lnSpc>
              <a:spcBef>
                <a:spcPts val="0"/>
              </a:spcBef>
              <a:spcAft>
                <a:spcPts val="0"/>
              </a:spcAft>
              <a:buClr>
                <a:srgbClr val="FF0000"/>
              </a:buClr>
              <a:buSzPts val="2600"/>
              <a:buFont typeface="Calibri"/>
              <a:buChar char="●"/>
            </a:pPr>
            <a:r>
              <a:rPr lang="en-US" sz="2600" b="0" i="0" u="none" strike="noStrike" cap="none">
                <a:solidFill>
                  <a:srgbClr val="000000"/>
                </a:solidFill>
                <a:latin typeface="Calibri"/>
                <a:ea typeface="Calibri"/>
                <a:cs typeface="Calibri"/>
                <a:sym typeface="Calibri"/>
              </a:rPr>
              <a:t>The image name should follow the order in the </a:t>
            </a:r>
            <a:br>
              <a:rPr lang="en-US" sz="2600" b="0" i="0" u="none" strike="noStrike" cap="none">
                <a:solidFill>
                  <a:srgbClr val="000000"/>
                </a:solidFill>
                <a:latin typeface="Calibri"/>
                <a:ea typeface="Calibri"/>
                <a:cs typeface="Calibri"/>
                <a:sym typeface="Calibri"/>
              </a:rPr>
            </a:br>
            <a:r>
              <a:rPr lang="en-US" sz="2600" b="0" i="0" u="none" strike="noStrike" cap="none">
                <a:solidFill>
                  <a:srgbClr val="000000"/>
                </a:solidFill>
                <a:latin typeface="Calibri"/>
                <a:ea typeface="Calibri"/>
                <a:cs typeface="Calibri"/>
                <a:sym typeface="Calibri"/>
              </a:rPr>
              <a:t>test.json and new_test.json.</a:t>
            </a: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120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120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120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120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a:p>
            <a:pPr marL="457200" marR="0" lvl="0" indent="0" algn="l" rtl="0">
              <a:lnSpc>
                <a:spcPct val="115000"/>
              </a:lnSpc>
              <a:spcBef>
                <a:spcPts val="1200"/>
              </a:spcBef>
              <a:spcAft>
                <a:spcPts val="0"/>
              </a:spcAft>
              <a:buClr>
                <a:srgbClr val="000000"/>
              </a:buClr>
              <a:buSzPts val="2600"/>
              <a:buFont typeface="Arial"/>
              <a:buNone/>
            </a:pPr>
            <a:endParaRPr sz="2600" b="0" i="0" u="none" strike="noStrike" cap="none">
              <a:solidFill>
                <a:srgbClr val="000000"/>
              </a:solidFill>
              <a:latin typeface="Calibri"/>
              <a:ea typeface="Calibri"/>
              <a:cs typeface="Calibri"/>
              <a:sym typeface="Calibri"/>
            </a:endParaRPr>
          </a:p>
        </p:txBody>
      </p:sp>
      <p:pic>
        <p:nvPicPr>
          <p:cNvPr id="249" name="Google Shape;249;p13"/>
          <p:cNvPicPr preferRelativeResize="0"/>
          <p:nvPr/>
        </p:nvPicPr>
        <p:blipFill rotWithShape="1">
          <a:blip r:embed="rId3">
            <a:alphaModFix/>
          </a:blip>
          <a:srcRect/>
          <a:stretch/>
        </p:blipFill>
        <p:spPr>
          <a:xfrm>
            <a:off x="8707325" y="2238212"/>
            <a:ext cx="2005250" cy="298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
          <p:cNvSpPr/>
          <p:nvPr/>
        </p:nvSpPr>
        <p:spPr>
          <a:xfrm>
            <a:off x="1219320" y="274680"/>
            <a:ext cx="10361880" cy="114156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70C0"/>
                </a:solidFill>
                <a:latin typeface="Calibri"/>
                <a:ea typeface="Calibri"/>
                <a:cs typeface="Calibri"/>
                <a:sym typeface="Calibri"/>
              </a:rPr>
              <a:t>Outline</a:t>
            </a:r>
            <a:endParaRPr sz="1800" b="0" i="0" u="none" strike="noStrike" cap="none">
              <a:solidFill>
                <a:srgbClr val="000000"/>
              </a:solidFill>
              <a:latin typeface="Arial"/>
              <a:ea typeface="Arial"/>
              <a:cs typeface="Arial"/>
              <a:sym typeface="Arial"/>
            </a:endParaRPr>
          </a:p>
        </p:txBody>
      </p:sp>
      <p:sp>
        <p:nvSpPr>
          <p:cNvPr id="129" name="Google Shape;129;p2"/>
          <p:cNvSpPr/>
          <p:nvPr/>
        </p:nvSpPr>
        <p:spPr>
          <a:xfrm>
            <a:off x="1219320" y="1447920"/>
            <a:ext cx="10361880" cy="4570560"/>
          </a:xfrm>
          <a:prstGeom prst="rect">
            <a:avLst/>
          </a:prstGeom>
          <a:noFill/>
          <a:ln>
            <a:noFill/>
          </a:ln>
        </p:spPr>
        <p:txBody>
          <a:bodyPr spcFirstLastPara="1" wrap="square" lIns="90000" tIns="45000" rIns="90000" bIns="45000" anchor="t" anchorCtr="0">
            <a:noAutofit/>
          </a:bodyPr>
          <a:lstStyle/>
          <a:p>
            <a:pPr marL="458638" marR="0" lvl="1" indent="-457200" algn="l" rtl="0">
              <a:lnSpc>
                <a:spcPct val="100000"/>
              </a:lnSpc>
              <a:spcBef>
                <a:spcPts val="0"/>
              </a:spcBef>
              <a:spcAft>
                <a:spcPts val="0"/>
              </a:spcAft>
              <a:buClr>
                <a:srgbClr val="D34817"/>
              </a:buClr>
              <a:buSzPts val="2800"/>
              <a:buFont typeface="Calibri"/>
              <a:buChar char="•"/>
            </a:pPr>
            <a:r>
              <a:rPr lang="en-US" sz="2800" b="0" i="0" u="none" strike="noStrike" cap="none">
                <a:solidFill>
                  <a:srgbClr val="000000"/>
                </a:solidFill>
                <a:latin typeface="Calibri"/>
                <a:ea typeface="Calibri"/>
                <a:cs typeface="Calibri"/>
                <a:sym typeface="Calibri"/>
              </a:rPr>
              <a:t>Rule</a:t>
            </a:r>
            <a:endParaRPr sz="2000" b="0" i="0" u="none" strike="noStrike" cap="none">
              <a:solidFill>
                <a:srgbClr val="000000"/>
              </a:solidFill>
              <a:latin typeface="Calibri"/>
              <a:ea typeface="Calibri"/>
              <a:cs typeface="Calibri"/>
              <a:sym typeface="Calibri"/>
            </a:endParaRPr>
          </a:p>
          <a:p>
            <a:pPr marL="285750" marR="0" lvl="0" indent="-15875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a:p>
            <a:pPr marL="458638" marR="0" lvl="1" indent="-457200" algn="l" rtl="0">
              <a:lnSpc>
                <a:spcPct val="100000"/>
              </a:lnSpc>
              <a:spcBef>
                <a:spcPts val="0"/>
              </a:spcBef>
              <a:spcAft>
                <a:spcPts val="0"/>
              </a:spcAft>
              <a:buClr>
                <a:srgbClr val="D34817"/>
              </a:buClr>
              <a:buSzPts val="2800"/>
              <a:buFont typeface="Calibri"/>
              <a:buChar char="•"/>
            </a:pPr>
            <a:r>
              <a:rPr lang="en-US" sz="2800" b="0" i="0" u="none" strike="noStrike" cap="none">
                <a:solidFill>
                  <a:srgbClr val="000000"/>
                </a:solidFill>
                <a:latin typeface="Calibri"/>
                <a:ea typeface="Calibri"/>
                <a:cs typeface="Calibri"/>
                <a:sym typeface="Calibri"/>
              </a:rPr>
              <a:t>Lab description</a:t>
            </a:r>
            <a:endParaRPr sz="28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458638" marR="0" lvl="1" indent="-457200" algn="l" rtl="0">
              <a:lnSpc>
                <a:spcPct val="100000"/>
              </a:lnSpc>
              <a:spcBef>
                <a:spcPts val="0"/>
              </a:spcBef>
              <a:spcAft>
                <a:spcPts val="0"/>
              </a:spcAft>
              <a:buClr>
                <a:srgbClr val="D34817"/>
              </a:buClr>
              <a:buSzPts val="2800"/>
              <a:buFont typeface="Calibri"/>
              <a:buChar char="•"/>
            </a:pPr>
            <a:r>
              <a:rPr lang="en-US" sz="2800" b="0" i="0" u="none" strike="noStrike" cap="none">
                <a:solidFill>
                  <a:srgbClr val="000000"/>
                </a:solidFill>
                <a:latin typeface="Calibri"/>
                <a:ea typeface="Calibri"/>
                <a:cs typeface="Calibri"/>
                <a:sym typeface="Calibri"/>
              </a:rPr>
              <a:t>Model design guide</a:t>
            </a:r>
            <a:endParaRPr sz="2800" b="0" i="0" u="none" strike="noStrike" cap="none">
              <a:solidFill>
                <a:srgbClr val="000000"/>
              </a:solidFill>
              <a:latin typeface="Calibri"/>
              <a:ea typeface="Calibri"/>
              <a:cs typeface="Calibri"/>
              <a:sym typeface="Calibri"/>
            </a:endParaRPr>
          </a:p>
          <a:p>
            <a:pPr marL="285750" marR="0" lvl="0" indent="-15875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a:p>
            <a:pPr marL="458638" marR="0" lvl="1" indent="-457200" algn="l" rtl="0">
              <a:lnSpc>
                <a:spcPct val="100000"/>
              </a:lnSpc>
              <a:spcBef>
                <a:spcPts val="0"/>
              </a:spcBef>
              <a:spcAft>
                <a:spcPts val="0"/>
              </a:spcAft>
              <a:buClr>
                <a:srgbClr val="D34817"/>
              </a:buClr>
              <a:buSzPts val="2800"/>
              <a:buFont typeface="Calibri"/>
              <a:buChar char="•"/>
            </a:pPr>
            <a:r>
              <a:rPr lang="en-US" sz="2800" b="0" i="0" u="none" strike="noStrike" cap="none">
                <a:solidFill>
                  <a:srgbClr val="000000"/>
                </a:solidFill>
                <a:latin typeface="Calibri"/>
                <a:ea typeface="Calibri"/>
                <a:cs typeface="Calibri"/>
                <a:sym typeface="Calibri"/>
              </a:rPr>
              <a:t>Scoring criteria</a:t>
            </a: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285750" marR="0" lvl="0" indent="-15875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a:p>
            <a:pPr marL="285750" marR="0" lvl="0" indent="-15875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a:p>
            <a:pPr marL="285750" marR="0" lvl="0" indent="-15875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a:p>
            <a:pPr marL="427589" marR="0" lvl="0" indent="-158748"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a:p>
            <a:pPr marL="427589" marR="0" lvl="0" indent="-158748"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1"/>
          <p:cNvSpPr/>
          <p:nvPr/>
        </p:nvSpPr>
        <p:spPr>
          <a:xfrm>
            <a:off x="425471" y="693650"/>
            <a:ext cx="26049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Output </a:t>
            </a:r>
            <a:endParaRPr sz="4000" b="1" i="0" u="none" strike="noStrike" cap="none">
              <a:solidFill>
                <a:srgbClr val="0070C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examples</a:t>
            </a:r>
            <a:endParaRPr sz="1800" b="0" i="0" u="none" strike="noStrike" cap="none">
              <a:solidFill>
                <a:srgbClr val="000000"/>
              </a:solidFill>
              <a:latin typeface="Arial"/>
              <a:ea typeface="Arial"/>
              <a:cs typeface="Arial"/>
              <a:sym typeface="Arial"/>
            </a:endParaRPr>
          </a:p>
        </p:txBody>
      </p:sp>
      <p:pic>
        <p:nvPicPr>
          <p:cNvPr id="255" name="Google Shape;255;p11"/>
          <p:cNvPicPr preferRelativeResize="0"/>
          <p:nvPr/>
        </p:nvPicPr>
        <p:blipFill rotWithShape="1">
          <a:blip r:embed="rId3">
            <a:alphaModFix/>
          </a:blip>
          <a:srcRect/>
          <a:stretch/>
        </p:blipFill>
        <p:spPr>
          <a:xfrm>
            <a:off x="3030375" y="223460"/>
            <a:ext cx="8550824" cy="64110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p:nvPr/>
        </p:nvSpPr>
        <p:spPr>
          <a:xfrm>
            <a:off x="1219320" y="274680"/>
            <a:ext cx="10361880" cy="114156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Rule</a:t>
            </a:r>
            <a:endParaRPr sz="1800" b="0" i="0" u="none" strike="noStrike" cap="none">
              <a:solidFill>
                <a:srgbClr val="000000"/>
              </a:solidFill>
              <a:latin typeface="Arial"/>
              <a:ea typeface="Arial"/>
              <a:cs typeface="Arial"/>
              <a:sym typeface="Arial"/>
            </a:endParaRPr>
          </a:p>
        </p:txBody>
      </p:sp>
      <p:sp>
        <p:nvSpPr>
          <p:cNvPr id="135" name="Google Shape;135;p4"/>
          <p:cNvSpPr/>
          <p:nvPr/>
        </p:nvSpPr>
        <p:spPr>
          <a:xfrm>
            <a:off x="1219320" y="1447920"/>
            <a:ext cx="10361880" cy="520272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15000"/>
              </a:lnSpc>
              <a:spcBef>
                <a:spcPts val="0"/>
              </a:spcBef>
              <a:spcAft>
                <a:spcPts val="0"/>
              </a:spcAft>
              <a:buClr>
                <a:srgbClr val="CC4125"/>
              </a:buClr>
              <a:buSzPts val="2600"/>
              <a:buFont typeface="Calibri"/>
              <a:buChar char="•"/>
            </a:pPr>
            <a:r>
              <a:rPr lang="en-US" sz="2600" b="0" i="0" u="none" strike="noStrike" cap="none" dirty="0">
                <a:solidFill>
                  <a:srgbClr val="000000"/>
                </a:solidFill>
                <a:latin typeface="Calibri"/>
                <a:ea typeface="Calibri"/>
                <a:cs typeface="Calibri"/>
                <a:sym typeface="Calibri"/>
              </a:rPr>
              <a:t>Report</a:t>
            </a:r>
            <a:r>
              <a:rPr lang="en-US" sz="2600" b="0" i="0" u="none" strike="noStrike" cap="none" dirty="0">
                <a:solidFill>
                  <a:schemeClr val="dk1"/>
                </a:solidFill>
                <a:latin typeface="Calibri"/>
                <a:ea typeface="Calibri"/>
                <a:cs typeface="Calibri"/>
                <a:sym typeface="Calibri"/>
              </a:rPr>
              <a:t> submission deadline: </a:t>
            </a:r>
            <a:r>
              <a:rPr lang="en-US" sz="2600" b="0" i="0" u="none" strike="noStrike" cap="none" dirty="0">
                <a:solidFill>
                  <a:srgbClr val="FF0000"/>
                </a:solidFill>
                <a:latin typeface="Calibri"/>
                <a:ea typeface="Calibri"/>
                <a:cs typeface="Calibri"/>
                <a:sym typeface="Calibri"/>
              </a:rPr>
              <a:t> August 22, 2025, 11:59 p.m.</a:t>
            </a:r>
            <a:endParaRPr sz="2600" b="0" i="0" u="none" strike="noStrike" cap="none" dirty="0">
              <a:solidFill>
                <a:srgbClr val="000000"/>
              </a:solidFill>
              <a:latin typeface="Calibri"/>
              <a:ea typeface="Calibri"/>
              <a:cs typeface="Calibri"/>
              <a:sym typeface="Calibri"/>
            </a:endParaRPr>
          </a:p>
          <a:p>
            <a:pPr marL="457200" marR="0" lvl="0" indent="-393700" algn="l" rtl="0">
              <a:lnSpc>
                <a:spcPct val="115000"/>
              </a:lnSpc>
              <a:spcBef>
                <a:spcPts val="0"/>
              </a:spcBef>
              <a:spcAft>
                <a:spcPts val="0"/>
              </a:spcAft>
              <a:buClr>
                <a:srgbClr val="CC4125"/>
              </a:buClr>
              <a:buSzPts val="2600"/>
              <a:buFont typeface="Calibri"/>
              <a:buChar char="•"/>
            </a:pPr>
            <a:r>
              <a:rPr lang="en-US" sz="2600" b="0" i="0" u="none" strike="noStrike" cap="none" dirty="0">
                <a:solidFill>
                  <a:schemeClr val="dk1"/>
                </a:solidFill>
                <a:latin typeface="Calibri"/>
                <a:ea typeface="Calibri"/>
                <a:cs typeface="Calibri"/>
                <a:sym typeface="Calibri"/>
              </a:rPr>
              <a:t>No need to demo this lab</a:t>
            </a:r>
            <a:endParaRPr sz="2600" b="0" i="0" u="none" strike="noStrike" cap="none" dirty="0">
              <a:solidFill>
                <a:schemeClr val="dk1"/>
              </a:solidFill>
              <a:latin typeface="Calibri"/>
              <a:ea typeface="Calibri"/>
              <a:cs typeface="Calibri"/>
              <a:sym typeface="Calibri"/>
            </a:endParaRPr>
          </a:p>
          <a:p>
            <a:pPr marL="457200" marR="0" lvl="0" indent="-393700" algn="l" rtl="0">
              <a:lnSpc>
                <a:spcPct val="115000"/>
              </a:lnSpc>
              <a:spcBef>
                <a:spcPts val="0"/>
              </a:spcBef>
              <a:spcAft>
                <a:spcPts val="0"/>
              </a:spcAft>
              <a:buClr>
                <a:srgbClr val="CC4125"/>
              </a:buClr>
              <a:buSzPts val="2600"/>
              <a:buFont typeface="Calibri"/>
              <a:buChar char="•"/>
            </a:pPr>
            <a:r>
              <a:rPr lang="en-US" sz="2600" b="0" i="0" u="none" strike="noStrike" cap="none" dirty="0">
                <a:solidFill>
                  <a:srgbClr val="000000"/>
                </a:solidFill>
                <a:latin typeface="Calibri"/>
                <a:ea typeface="Calibri"/>
                <a:cs typeface="Calibri"/>
                <a:sym typeface="Calibri"/>
              </a:rPr>
              <a:t>Zip all files in one file (Please do not upload dataset)</a:t>
            </a:r>
            <a:endParaRPr sz="1800" b="0" i="0" u="none" strike="noStrike" cap="none" dirty="0">
              <a:solidFill>
                <a:srgbClr val="000000"/>
              </a:solidFill>
              <a:latin typeface="Arial"/>
              <a:ea typeface="Arial"/>
              <a:cs typeface="Arial"/>
              <a:sym typeface="Arial"/>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Report (.pdf)</a:t>
            </a:r>
            <a:endParaRPr sz="1800" b="0" i="0" u="none" strike="noStrike" cap="none" dirty="0">
              <a:solidFill>
                <a:srgbClr val="000000"/>
              </a:solidFill>
              <a:latin typeface="Arial"/>
              <a:ea typeface="Arial"/>
              <a:cs typeface="Arial"/>
              <a:sym typeface="Arial"/>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Source code</a:t>
            </a:r>
            <a:endParaRPr sz="2400" b="0" i="0" u="none" strike="noStrike" cap="none" dirty="0">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images Folders -|--  test  </a:t>
            </a:r>
            <a:endParaRPr sz="2400" b="0" i="0" u="none" strike="noStrike" cap="none" dirty="0">
              <a:solidFill>
                <a:srgbClr val="000000"/>
              </a:solidFill>
              <a:latin typeface="Calibri"/>
              <a:ea typeface="Calibri"/>
              <a:cs typeface="Calibri"/>
              <a:sym typeface="Calibri"/>
            </a:endParaRPr>
          </a:p>
          <a:p>
            <a:pPr marL="914400" marR="0" lvl="0" indent="0" algn="l" rtl="0">
              <a:lnSpc>
                <a:spcPct val="115000"/>
              </a:lnSpc>
              <a:spcBef>
                <a:spcPts val="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				   |-- </a:t>
            </a:r>
            <a:r>
              <a:rPr lang="en-US" sz="2400" b="0" i="0" u="none" strike="noStrike" cap="none" dirty="0" err="1">
                <a:solidFill>
                  <a:srgbClr val="000000"/>
                </a:solidFill>
                <a:latin typeface="Calibri"/>
                <a:ea typeface="Calibri"/>
                <a:cs typeface="Calibri"/>
                <a:sym typeface="Calibri"/>
              </a:rPr>
              <a:t>new_test</a:t>
            </a:r>
            <a:endParaRPr sz="2400" b="0" i="0" u="none" strike="noStrike" cap="none" dirty="0">
              <a:solidFill>
                <a:srgbClr val="000000"/>
              </a:solidFill>
              <a:latin typeface="Calibri"/>
              <a:ea typeface="Calibri"/>
              <a:cs typeface="Calibri"/>
              <a:sym typeface="Calibri"/>
            </a:endParaRPr>
          </a:p>
          <a:p>
            <a:pPr marL="457200" marR="0" lvl="0" indent="-393700" algn="l" rtl="0">
              <a:lnSpc>
                <a:spcPct val="115000"/>
              </a:lnSpc>
              <a:spcBef>
                <a:spcPts val="0"/>
              </a:spcBef>
              <a:spcAft>
                <a:spcPts val="0"/>
              </a:spcAft>
              <a:buClr>
                <a:srgbClr val="CC4125"/>
              </a:buClr>
              <a:buSzPts val="2600"/>
              <a:buFont typeface="Calibri"/>
              <a:buChar char="•"/>
            </a:pPr>
            <a:r>
              <a:rPr lang="en-US" sz="2600" b="0" i="0" u="none" strike="noStrike" cap="none" dirty="0">
                <a:solidFill>
                  <a:srgbClr val="000000"/>
                </a:solidFill>
                <a:latin typeface="Calibri"/>
                <a:ea typeface="Calibri"/>
                <a:cs typeface="Calibri"/>
                <a:sym typeface="Calibri"/>
              </a:rPr>
              <a:t>Name it "DL_LAB6_YourStudentID_YourName.zip”</a:t>
            </a:r>
            <a:endParaRPr sz="1800" b="0" i="0" u="none" strike="noStrike" cap="none" dirty="0">
              <a:solidFill>
                <a:srgbClr val="000000"/>
              </a:solidFill>
              <a:latin typeface="Arial"/>
              <a:ea typeface="Arial"/>
              <a:cs typeface="Arial"/>
              <a:sym typeface="Arial"/>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dirty="0">
                <a:solidFill>
                  <a:srgbClr val="000000"/>
                </a:solidFill>
                <a:latin typeface="Calibri"/>
                <a:ea typeface="Calibri"/>
                <a:cs typeface="Calibri"/>
                <a:sym typeface="Calibri"/>
              </a:rPr>
              <a:t>Example:  “DL_LAB6_313553051_楊賀弼.zip”</a:t>
            </a:r>
            <a:endParaRPr sz="1800" b="0" i="0" u="none" strike="noStrike" cap="none" dirty="0">
              <a:solidFill>
                <a:srgbClr val="000000"/>
              </a:solidFill>
              <a:latin typeface="Arial"/>
              <a:ea typeface="Arial"/>
              <a:cs typeface="Arial"/>
              <a:sym typeface="Arial"/>
            </a:endParaRPr>
          </a:p>
          <a:p>
            <a:pPr marL="457200" marR="0" lvl="0" indent="-393700" algn="l" rtl="0">
              <a:lnSpc>
                <a:spcPct val="115000"/>
              </a:lnSpc>
              <a:spcBef>
                <a:spcPts val="0"/>
              </a:spcBef>
              <a:spcAft>
                <a:spcPts val="0"/>
              </a:spcAft>
              <a:buClr>
                <a:srgbClr val="CC4125"/>
              </a:buClr>
              <a:buSzPts val="2600"/>
              <a:buFont typeface="Calibri"/>
              <a:buChar char="•"/>
            </a:pPr>
            <a:r>
              <a:rPr lang="en-US" sz="2600" b="0" i="0" u="none" strike="noStrike" cap="none" dirty="0">
                <a:solidFill>
                  <a:srgbClr val="FF0000"/>
                </a:solidFill>
                <a:latin typeface="Calibri"/>
                <a:ea typeface="Calibri"/>
                <a:cs typeface="Calibri"/>
                <a:sym typeface="Calibri"/>
              </a:rPr>
              <a:t>-5% to your score</a:t>
            </a:r>
            <a:r>
              <a:rPr lang="en-US" sz="2600" b="0" i="0" u="none" strike="noStrike" cap="none" dirty="0">
                <a:solidFill>
                  <a:srgbClr val="000000"/>
                </a:solidFill>
                <a:latin typeface="Calibri"/>
                <a:ea typeface="Calibri"/>
                <a:cs typeface="Calibri"/>
                <a:sym typeface="Calibri"/>
              </a:rPr>
              <a:t> if you do not follow the format</a:t>
            </a:r>
            <a:endParaRPr sz="1800" b="0" i="0" u="none" strike="noStrike" cap="none" dirty="0">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pic>
        <p:nvPicPr>
          <p:cNvPr id="136" name="Google Shape;136;p4"/>
          <p:cNvPicPr preferRelativeResize="0"/>
          <p:nvPr/>
        </p:nvPicPr>
        <p:blipFill rotWithShape="1">
          <a:blip r:embed="rId3">
            <a:alphaModFix/>
          </a:blip>
          <a:srcRect/>
          <a:stretch/>
        </p:blipFill>
        <p:spPr>
          <a:xfrm>
            <a:off x="9919326" y="2123052"/>
            <a:ext cx="1591150" cy="2372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71dc8c5e98_0_295"/>
          <p:cNvSpPr txBox="1">
            <a:spLocks noGrp="1"/>
          </p:cNvSpPr>
          <p:nvPr>
            <p:ph type="ctrTitle"/>
          </p:nvPr>
        </p:nvSpPr>
        <p:spPr>
          <a:xfrm>
            <a:off x="239349" y="1988840"/>
            <a:ext cx="11809200" cy="1470000"/>
          </a:xfrm>
          <a:prstGeom prst="rect">
            <a:avLst/>
          </a:prstGeom>
          <a:noFill/>
          <a:ln>
            <a:noFill/>
          </a:ln>
        </p:spPr>
        <p:txBody>
          <a:bodyPr spcFirstLastPara="1" wrap="square" lIns="91425" tIns="45700" rIns="91425" bIns="91425" anchor="b" anchorCtr="0">
            <a:normAutofit/>
          </a:bodyPr>
          <a:lstStyle/>
          <a:p>
            <a:pPr marL="0" lvl="0" indent="0" algn="ctr" rtl="0">
              <a:lnSpc>
                <a:spcPct val="100000"/>
              </a:lnSpc>
              <a:spcBef>
                <a:spcPts val="0"/>
              </a:spcBef>
              <a:spcAft>
                <a:spcPts val="0"/>
              </a:spcAft>
              <a:buClr>
                <a:srgbClr val="0070C0"/>
              </a:buClr>
              <a:buSzPts val="3600"/>
              <a:buFont typeface="Calibri"/>
              <a:buNone/>
            </a:pPr>
            <a:r>
              <a:rPr lang="en-US" b="1">
                <a:solidFill>
                  <a:srgbClr val="0070C0"/>
                </a:solidFill>
                <a:latin typeface="Calibri"/>
                <a:ea typeface="Calibri"/>
                <a:cs typeface="Calibri"/>
                <a:sym typeface="Calibri"/>
              </a:rPr>
              <a:t>Lab description</a:t>
            </a:r>
            <a:endParaRPr b="1">
              <a:solidFill>
                <a:srgbClr val="0070C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p:nvPr/>
        </p:nvSpPr>
        <p:spPr>
          <a:xfrm>
            <a:off x="1219320" y="274680"/>
            <a:ext cx="10361880" cy="114156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Lab objective</a:t>
            </a:r>
            <a:endParaRPr sz="1800" b="0" i="0" u="none" strike="noStrike" cap="none">
              <a:solidFill>
                <a:srgbClr val="000000"/>
              </a:solidFill>
              <a:latin typeface="Arial"/>
              <a:ea typeface="Arial"/>
              <a:cs typeface="Arial"/>
              <a:sym typeface="Arial"/>
            </a:endParaRPr>
          </a:p>
        </p:txBody>
      </p:sp>
      <p:sp>
        <p:nvSpPr>
          <p:cNvPr id="148" name="Google Shape;148;p3"/>
          <p:cNvSpPr/>
          <p:nvPr/>
        </p:nvSpPr>
        <p:spPr>
          <a:xfrm>
            <a:off x="1219325" y="1447925"/>
            <a:ext cx="10485300" cy="457050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a:solidFill>
                  <a:srgbClr val="000000"/>
                </a:solidFill>
                <a:latin typeface="Calibri"/>
                <a:ea typeface="Calibri"/>
                <a:cs typeface="Calibri"/>
                <a:sym typeface="Calibri"/>
              </a:rPr>
              <a:t>You need to implement </a:t>
            </a:r>
            <a:r>
              <a:rPr lang="en-US" sz="2600" b="0" i="0" u="none" strike="noStrike" cap="none">
                <a:solidFill>
                  <a:srgbClr val="FF0000"/>
                </a:solidFill>
                <a:latin typeface="Calibri"/>
                <a:ea typeface="Calibri"/>
                <a:cs typeface="Calibri"/>
                <a:sym typeface="Calibri"/>
              </a:rPr>
              <a:t>a DDPM </a:t>
            </a:r>
            <a:r>
              <a:rPr lang="en-US" sz="2600" b="0" i="0" u="none" strike="noStrike" cap="none">
                <a:solidFill>
                  <a:srgbClr val="000000"/>
                </a:solidFill>
                <a:latin typeface="Calibri"/>
                <a:ea typeface="Calibri"/>
                <a:cs typeface="Calibri"/>
                <a:sym typeface="Calibri"/>
              </a:rPr>
              <a:t>to generate synthetic images according to multi-label conditions</a:t>
            </a:r>
            <a:endParaRPr sz="1800" b="0" i="0" u="none" strike="noStrike" cap="none">
              <a:solidFill>
                <a:srgbClr val="000000"/>
              </a:solidFill>
              <a:latin typeface="Arial"/>
              <a:ea typeface="Arial"/>
              <a:cs typeface="Arial"/>
              <a:sym typeface="Arial"/>
            </a:endParaRPr>
          </a:p>
        </p:txBody>
      </p:sp>
      <p:pic>
        <p:nvPicPr>
          <p:cNvPr id="149" name="Google Shape;149;p3"/>
          <p:cNvPicPr preferRelativeResize="0"/>
          <p:nvPr/>
        </p:nvPicPr>
        <p:blipFill rotWithShape="1">
          <a:blip r:embed="rId3">
            <a:alphaModFix/>
          </a:blip>
          <a:srcRect/>
          <a:stretch/>
        </p:blipFill>
        <p:spPr>
          <a:xfrm>
            <a:off x="5394826" y="2011875"/>
            <a:ext cx="3145100" cy="4384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4df1959d47_0_6"/>
          <p:cNvSpPr/>
          <p:nvPr/>
        </p:nvSpPr>
        <p:spPr>
          <a:xfrm>
            <a:off x="1219320" y="274680"/>
            <a:ext cx="103620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File Descriptions</a:t>
            </a:r>
            <a:endParaRPr sz="1800" b="0" i="0" u="none" strike="noStrike" cap="none">
              <a:solidFill>
                <a:srgbClr val="000000"/>
              </a:solidFill>
              <a:latin typeface="Arial"/>
              <a:ea typeface="Arial"/>
              <a:cs typeface="Arial"/>
              <a:sym typeface="Arial"/>
            </a:endParaRPr>
          </a:p>
        </p:txBody>
      </p:sp>
      <p:sp>
        <p:nvSpPr>
          <p:cNvPr id="155" name="Google Shape;155;g34df1959d47_0_6"/>
          <p:cNvSpPr/>
          <p:nvPr/>
        </p:nvSpPr>
        <p:spPr>
          <a:xfrm>
            <a:off x="1219325" y="1447925"/>
            <a:ext cx="10485300" cy="4570500"/>
          </a:xfrm>
          <a:prstGeom prst="rect">
            <a:avLst/>
          </a:prstGeom>
          <a:noFill/>
          <a:ln>
            <a:noFill/>
          </a:ln>
        </p:spPr>
        <p:txBody>
          <a:bodyPr spcFirstLastPara="1" wrap="square" lIns="90000" tIns="45000" rIns="90000" bIns="45000" anchor="t" anchorCtr="0">
            <a:noAutofit/>
          </a:bodyPr>
          <a:lstStyle/>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dirty="0">
                <a:solidFill>
                  <a:srgbClr val="000000"/>
                </a:solidFill>
                <a:latin typeface="Calibri"/>
                <a:ea typeface="Calibri"/>
                <a:cs typeface="Calibri"/>
                <a:sym typeface="Calibri"/>
              </a:rPr>
              <a:t>You can download </a:t>
            </a:r>
            <a:r>
              <a:rPr lang="en-US" sz="2600" b="0" i="0" u="none" strike="noStrike" cap="none" dirty="0" err="1">
                <a:solidFill>
                  <a:srgbClr val="000000"/>
                </a:solidFill>
                <a:latin typeface="Calibri"/>
                <a:ea typeface="Calibri"/>
                <a:cs typeface="Calibri"/>
                <a:sym typeface="Calibri"/>
              </a:rPr>
              <a:t>file.zip</a:t>
            </a:r>
            <a:r>
              <a:rPr lang="en-US" sz="2600" b="0" i="0" u="none" strike="noStrike" cap="none" dirty="0">
                <a:solidFill>
                  <a:srgbClr val="000000"/>
                </a:solidFill>
                <a:latin typeface="Calibri"/>
                <a:ea typeface="Calibri"/>
                <a:cs typeface="Calibri"/>
                <a:sym typeface="Calibri"/>
              </a:rPr>
              <a:t> from e3 or </a:t>
            </a:r>
            <a:r>
              <a:rPr lang="en-US" sz="2600" b="0" i="0" u="none" strike="noStrike" cap="none" dirty="0" err="1">
                <a:solidFill>
                  <a:srgbClr val="000000"/>
                </a:solidFill>
                <a:latin typeface="Calibri"/>
                <a:ea typeface="Calibri"/>
                <a:cs typeface="Calibri"/>
                <a:sym typeface="Calibri"/>
              </a:rPr>
              <a:t>ntu</a:t>
            </a:r>
            <a:r>
              <a:rPr lang="en-US" sz="2600" b="0" i="0" u="none" strike="noStrike" cap="none" dirty="0">
                <a:solidFill>
                  <a:srgbClr val="000000"/>
                </a:solidFill>
                <a:latin typeface="Calibri"/>
                <a:ea typeface="Calibri"/>
                <a:cs typeface="Calibri"/>
                <a:sym typeface="Calibri"/>
              </a:rPr>
              <a:t> cool, except </a:t>
            </a:r>
            <a:r>
              <a:rPr lang="en-US" sz="2600" b="0" i="0" u="none" strike="noStrike" cap="none" dirty="0" err="1">
                <a:solidFill>
                  <a:srgbClr val="000000"/>
                </a:solidFill>
                <a:latin typeface="Calibri"/>
                <a:ea typeface="Calibri"/>
                <a:cs typeface="Calibri"/>
                <a:sym typeface="Calibri"/>
              </a:rPr>
              <a:t>iclevr.zip</a:t>
            </a:r>
            <a:r>
              <a:rPr lang="en-US" sz="2600" b="0" i="0" u="none" strike="noStrike" cap="none" dirty="0">
                <a:solidFill>
                  <a:srgbClr val="000000"/>
                </a:solidFill>
                <a:latin typeface="Calibri"/>
                <a:ea typeface="Calibri"/>
                <a:cs typeface="Calibri"/>
                <a:sym typeface="Calibri"/>
              </a:rPr>
              <a:t>, from the open-source Google Drive (</a:t>
            </a:r>
            <a:r>
              <a:rPr lang="en-US" sz="2600" b="0" i="0" u="sng" strike="noStrike" cap="none" dirty="0">
                <a:solidFill>
                  <a:schemeClr val="hlink"/>
                </a:solidFill>
                <a:latin typeface="Calibri"/>
                <a:ea typeface="Calibri"/>
                <a:cs typeface="Calibri"/>
                <a:sym typeface="Calibri"/>
                <a:hlinkClick r:id="rId3"/>
              </a:rPr>
              <a:t>link</a:t>
            </a:r>
            <a:r>
              <a:rPr lang="en-US" sz="2600" b="0" i="0" u="none" strike="noStrike" cap="none" dirty="0">
                <a:solidFill>
                  <a:srgbClr val="000000"/>
                </a:solidFill>
                <a:latin typeface="Calibri"/>
                <a:ea typeface="Calibri"/>
                <a:cs typeface="Calibri"/>
                <a:sym typeface="Calibri"/>
              </a:rPr>
              <a:t>). </a:t>
            </a:r>
            <a:endParaRPr sz="2600" b="0" i="0" u="none" strike="noStrike" cap="none" dirty="0">
              <a:solidFill>
                <a:srgbClr val="000000"/>
              </a:solidFill>
              <a:latin typeface="Calibri"/>
              <a:ea typeface="Calibri"/>
              <a:cs typeface="Calibri"/>
              <a:sym typeface="Calibri"/>
            </a:endParaRPr>
          </a:p>
          <a:p>
            <a:pPr marL="457200" marR="0" lvl="0" indent="-393700" algn="l" rtl="0">
              <a:lnSpc>
                <a:spcPct val="100000"/>
              </a:lnSpc>
              <a:spcBef>
                <a:spcPts val="0"/>
              </a:spcBef>
              <a:spcAft>
                <a:spcPts val="0"/>
              </a:spcAft>
              <a:buClr>
                <a:srgbClr val="D34817"/>
              </a:buClr>
              <a:buSzPts val="2600"/>
              <a:buFont typeface="Calibri"/>
              <a:buChar char="●"/>
            </a:pPr>
            <a:r>
              <a:rPr lang="en-US" sz="2600" b="0" i="0" u="none" strike="noStrike" cap="none" dirty="0">
                <a:solidFill>
                  <a:srgbClr val="000000"/>
                </a:solidFill>
                <a:latin typeface="Calibri"/>
                <a:ea typeface="Calibri"/>
                <a:cs typeface="Calibri"/>
                <a:sym typeface="Calibri"/>
              </a:rPr>
              <a:t>There are 7 files in the </a:t>
            </a:r>
            <a:r>
              <a:rPr lang="en-US" sz="2600" b="0" i="0" u="none" strike="noStrike" cap="none" dirty="0" err="1">
                <a:solidFill>
                  <a:srgbClr val="000000"/>
                </a:solidFill>
                <a:latin typeface="Calibri"/>
                <a:ea typeface="Calibri"/>
                <a:cs typeface="Calibri"/>
                <a:sym typeface="Calibri"/>
              </a:rPr>
              <a:t>file.zip</a:t>
            </a:r>
            <a:r>
              <a:rPr lang="en-US" sz="2600" b="0" i="0" u="none" strike="noStrike" cap="none" dirty="0">
                <a:solidFill>
                  <a:srgbClr val="000000"/>
                </a:solidFill>
                <a:latin typeface="Calibri"/>
                <a:ea typeface="Calibri"/>
                <a:cs typeface="Calibri"/>
                <a:sym typeface="Calibri"/>
              </a:rPr>
              <a:t>: </a:t>
            </a:r>
            <a:r>
              <a:rPr lang="en-US" sz="2600" b="0" i="0" u="none" strike="noStrike" cap="none" dirty="0" err="1">
                <a:solidFill>
                  <a:srgbClr val="000000"/>
                </a:solidFill>
                <a:latin typeface="Calibri"/>
                <a:ea typeface="Calibri"/>
                <a:cs typeface="Calibri"/>
                <a:sym typeface="Calibri"/>
              </a:rPr>
              <a:t>readme.txt</a:t>
            </a:r>
            <a:r>
              <a:rPr lang="en-US" sz="2600" b="0" i="0" u="none" strike="noStrike" cap="none" dirty="0">
                <a:solidFill>
                  <a:srgbClr val="000000"/>
                </a:solidFill>
                <a:latin typeface="Calibri"/>
                <a:ea typeface="Calibri"/>
                <a:cs typeface="Calibri"/>
                <a:sym typeface="Calibri"/>
              </a:rPr>
              <a:t>, </a:t>
            </a:r>
            <a:r>
              <a:rPr lang="en-US" sz="2600" b="0" i="0" u="none" strike="noStrike" cap="none" dirty="0" err="1">
                <a:solidFill>
                  <a:srgbClr val="000000"/>
                </a:solidFill>
                <a:latin typeface="Calibri"/>
                <a:ea typeface="Calibri"/>
                <a:cs typeface="Calibri"/>
                <a:sym typeface="Calibri"/>
              </a:rPr>
              <a:t>train.json</a:t>
            </a:r>
            <a:r>
              <a:rPr lang="en-US" sz="2600" b="0" i="0" u="none" strike="noStrike" cap="none" dirty="0">
                <a:solidFill>
                  <a:srgbClr val="000000"/>
                </a:solidFill>
                <a:latin typeface="Calibri"/>
                <a:ea typeface="Calibri"/>
                <a:cs typeface="Calibri"/>
                <a:sym typeface="Calibri"/>
              </a:rPr>
              <a:t>, </a:t>
            </a:r>
            <a:r>
              <a:rPr lang="en-US" sz="2600" b="0" i="0" u="none" strike="noStrike" cap="none" dirty="0" err="1">
                <a:solidFill>
                  <a:srgbClr val="000000"/>
                </a:solidFill>
                <a:latin typeface="Calibri"/>
                <a:ea typeface="Calibri"/>
                <a:cs typeface="Calibri"/>
                <a:sym typeface="Calibri"/>
              </a:rPr>
              <a:t>test.json</a:t>
            </a:r>
            <a:r>
              <a:rPr lang="en-US" sz="2600" b="0" i="0" u="none" strike="noStrike" cap="none" dirty="0">
                <a:solidFill>
                  <a:srgbClr val="000000"/>
                </a:solidFill>
                <a:latin typeface="Calibri"/>
                <a:ea typeface="Calibri"/>
                <a:cs typeface="Calibri"/>
                <a:sym typeface="Calibri"/>
              </a:rPr>
              <a:t>, </a:t>
            </a:r>
            <a:r>
              <a:rPr lang="en-US" sz="2600" b="0" i="0" u="none" strike="noStrike" cap="none" dirty="0" err="1">
                <a:solidFill>
                  <a:srgbClr val="000000"/>
                </a:solidFill>
                <a:latin typeface="Calibri"/>
                <a:ea typeface="Calibri"/>
                <a:cs typeface="Calibri"/>
                <a:sym typeface="Calibri"/>
              </a:rPr>
              <a:t>new_test.json</a:t>
            </a:r>
            <a:r>
              <a:rPr lang="en-US" sz="2600" b="0" i="0" u="none" strike="noStrike" cap="none" dirty="0">
                <a:solidFill>
                  <a:srgbClr val="000000"/>
                </a:solidFill>
                <a:latin typeface="Calibri"/>
                <a:ea typeface="Calibri"/>
                <a:cs typeface="Calibri"/>
                <a:sym typeface="Calibri"/>
              </a:rPr>
              <a:t>, </a:t>
            </a:r>
            <a:r>
              <a:rPr lang="en-US" sz="2600" b="0" i="0" u="none" strike="noStrike" cap="none" dirty="0" err="1">
                <a:solidFill>
                  <a:srgbClr val="000000"/>
                </a:solidFill>
                <a:latin typeface="Calibri"/>
                <a:ea typeface="Calibri"/>
                <a:cs typeface="Calibri"/>
                <a:sym typeface="Calibri"/>
              </a:rPr>
              <a:t>object.json</a:t>
            </a:r>
            <a:r>
              <a:rPr lang="en-US" sz="2600" b="0" i="0" u="none" strike="noStrike" cap="none" dirty="0">
                <a:solidFill>
                  <a:srgbClr val="000000"/>
                </a:solidFill>
                <a:latin typeface="Calibri"/>
                <a:ea typeface="Calibri"/>
                <a:cs typeface="Calibri"/>
                <a:sym typeface="Calibri"/>
              </a:rPr>
              <a:t>, </a:t>
            </a:r>
            <a:r>
              <a:rPr lang="en-US" sz="2600" b="0" i="0" u="none" strike="noStrike" cap="none" dirty="0" err="1">
                <a:solidFill>
                  <a:srgbClr val="000000"/>
                </a:solidFill>
                <a:latin typeface="Calibri"/>
                <a:ea typeface="Calibri"/>
                <a:cs typeface="Calibri"/>
                <a:sym typeface="Calibri"/>
              </a:rPr>
              <a:t>evaluator.py</a:t>
            </a:r>
            <a:r>
              <a:rPr lang="en-US" sz="2600" b="0" i="0" u="none" strike="noStrike" cap="none" dirty="0">
                <a:solidFill>
                  <a:srgbClr val="000000"/>
                </a:solidFill>
                <a:latin typeface="Calibri"/>
                <a:ea typeface="Calibri"/>
                <a:cs typeface="Calibri"/>
                <a:sym typeface="Calibri"/>
              </a:rPr>
              <a:t>, and </a:t>
            </a:r>
            <a:r>
              <a:rPr lang="en-US" sz="2600" b="0" i="0" u="none" strike="noStrike" cap="none" dirty="0" err="1">
                <a:solidFill>
                  <a:srgbClr val="000000"/>
                </a:solidFill>
                <a:latin typeface="Calibri"/>
                <a:ea typeface="Calibri"/>
                <a:cs typeface="Calibri"/>
                <a:sym typeface="Calibri"/>
              </a:rPr>
              <a:t>checkpoint.pth</a:t>
            </a:r>
            <a:r>
              <a:rPr lang="en-US" sz="2600" b="0" i="0" u="none" strike="noStrike" cap="none" dirty="0">
                <a:solidFill>
                  <a:srgbClr val="000000"/>
                </a:solidFill>
                <a:latin typeface="Calibri"/>
                <a:ea typeface="Calibri"/>
                <a:cs typeface="Calibri"/>
                <a:sym typeface="Calibri"/>
              </a:rPr>
              <a:t>. All the details of the dataset are in the </a:t>
            </a:r>
            <a:r>
              <a:rPr lang="en-US" sz="2600" b="0" i="0" u="none" strike="noStrike" cap="none" dirty="0" err="1">
                <a:solidFill>
                  <a:srgbClr val="000000"/>
                </a:solidFill>
                <a:latin typeface="Calibri"/>
                <a:ea typeface="Calibri"/>
                <a:cs typeface="Calibri"/>
                <a:sym typeface="Calibri"/>
              </a:rPr>
              <a:t>readme.txt</a:t>
            </a:r>
            <a:r>
              <a:rPr lang="en-US" sz="26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p:nvPr/>
        </p:nvSpPr>
        <p:spPr>
          <a:xfrm>
            <a:off x="1219320" y="274680"/>
            <a:ext cx="10361880" cy="114156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Requirements</a:t>
            </a:r>
            <a:endParaRPr sz="1800" b="0" i="0" u="none" strike="noStrike" cap="none">
              <a:solidFill>
                <a:srgbClr val="000000"/>
              </a:solidFill>
              <a:latin typeface="Arial"/>
              <a:ea typeface="Arial"/>
              <a:cs typeface="Arial"/>
              <a:sym typeface="Arial"/>
            </a:endParaRPr>
          </a:p>
        </p:txBody>
      </p:sp>
      <p:sp>
        <p:nvSpPr>
          <p:cNvPr id="161" name="Google Shape;161;p5"/>
          <p:cNvSpPr/>
          <p:nvPr/>
        </p:nvSpPr>
        <p:spPr>
          <a:xfrm>
            <a:off x="1219257" y="1416255"/>
            <a:ext cx="10362000" cy="4600800"/>
          </a:xfrm>
          <a:prstGeom prst="rect">
            <a:avLst/>
          </a:prstGeom>
          <a:noFill/>
          <a:ln>
            <a:noFill/>
          </a:ln>
        </p:spPr>
        <p:txBody>
          <a:bodyPr spcFirstLastPara="1" wrap="square" lIns="90000" tIns="45000" rIns="90000" bIns="45000" anchor="t" anchorCtr="0">
            <a:noAutofit/>
          </a:bodyPr>
          <a:lstStyle/>
          <a:p>
            <a:pPr marL="457200" marR="0" lvl="0" indent="-406400" algn="l" rtl="0">
              <a:lnSpc>
                <a:spcPct val="115000"/>
              </a:lnSpc>
              <a:spcBef>
                <a:spcPts val="0"/>
              </a:spcBef>
              <a:spcAft>
                <a:spcPts val="0"/>
              </a:spcAft>
              <a:buClr>
                <a:srgbClr val="D34817"/>
              </a:buClr>
              <a:buSzPts val="2800"/>
              <a:buFont typeface="Calibri"/>
              <a:buChar char="●"/>
            </a:pPr>
            <a:r>
              <a:rPr lang="en-US" sz="2800" b="0" i="0" u="none" strike="noStrike" cap="none">
                <a:solidFill>
                  <a:srgbClr val="000000"/>
                </a:solidFill>
                <a:latin typeface="Calibri"/>
                <a:ea typeface="Calibri"/>
                <a:cs typeface="Calibri"/>
                <a:sym typeface="Calibri"/>
              </a:rPr>
              <a:t>Design and train your models</a:t>
            </a:r>
            <a:endParaRPr sz="2800" b="0" i="0" u="none" strike="noStrike" cap="none">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Implement a conditional DDPM</a:t>
            </a:r>
            <a:endParaRPr sz="2400" b="0" i="0" u="none" strike="noStrike" cap="none">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You can use </a:t>
            </a:r>
            <a:r>
              <a:rPr lang="en-US" sz="2400" b="0" i="0" u="none" strike="noStrike" cap="none">
                <a:solidFill>
                  <a:srgbClr val="FF0000"/>
                </a:solidFill>
                <a:latin typeface="Calibri"/>
                <a:ea typeface="Calibri"/>
                <a:cs typeface="Calibri"/>
                <a:sym typeface="Calibri"/>
              </a:rPr>
              <a:t>any architecture you like</a:t>
            </a:r>
            <a:endParaRPr sz="2400" b="0" i="0" u="none" strike="noStrike" cap="none">
              <a:solidFill>
                <a:srgbClr val="FF0000"/>
              </a:solidFill>
              <a:latin typeface="Calibri"/>
              <a:ea typeface="Calibri"/>
              <a:cs typeface="Calibri"/>
              <a:sym typeface="Calibri"/>
            </a:endParaRPr>
          </a:p>
          <a:p>
            <a:pPr marL="914400" marR="0" lvl="0" indent="0" algn="l" rtl="0">
              <a:lnSpc>
                <a:spcPct val="115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a:t>
            </a:r>
            <a:r>
              <a:rPr lang="en-US" sz="2400" b="0" i="0" u="none" strike="noStrike" cap="none">
                <a:solidFill>
                  <a:schemeClr val="dk1"/>
                </a:solidFill>
                <a:latin typeface="Times New Roman"/>
                <a:ea typeface="Times New Roman"/>
                <a:cs typeface="Times New Roman"/>
                <a:sym typeface="Times New Roman"/>
              </a:rPr>
              <a:t>Feel free to use any library that helps your work, but you need to mention the implementation details and include the reference in your report)</a:t>
            </a:r>
            <a:endParaRPr sz="2400" b="0" i="0" u="none" strike="noStrike" cap="none">
              <a:solidFill>
                <a:schemeClr val="dk1"/>
              </a:solidFill>
              <a:latin typeface="Calibri"/>
              <a:ea typeface="Calibri"/>
              <a:cs typeface="Calibri"/>
              <a:sym typeface="Calibri"/>
            </a:endParaRPr>
          </a:p>
          <a:p>
            <a:pPr marL="457200" marR="0" lvl="0" indent="-406400" algn="l" rtl="0">
              <a:lnSpc>
                <a:spcPct val="115000"/>
              </a:lnSpc>
              <a:spcBef>
                <a:spcPts val="0"/>
              </a:spcBef>
              <a:spcAft>
                <a:spcPts val="0"/>
              </a:spcAft>
              <a:buClr>
                <a:srgbClr val="D34817"/>
              </a:buClr>
              <a:buSzPts val="2800"/>
              <a:buFont typeface="Calibri"/>
              <a:buChar char="●"/>
            </a:pPr>
            <a:r>
              <a:rPr lang="en-US" sz="2800" b="0" i="0" u="none" strike="noStrike" cap="none">
                <a:solidFill>
                  <a:srgbClr val="000000"/>
                </a:solidFill>
                <a:latin typeface="Calibri"/>
                <a:ea typeface="Calibri"/>
                <a:cs typeface="Calibri"/>
                <a:sym typeface="Calibri"/>
              </a:rPr>
              <a:t>Synthesis image and evaluate the results</a:t>
            </a:r>
            <a:endParaRPr sz="2800" b="0" i="0" u="none" strike="noStrike" cap="none">
              <a:solidFill>
                <a:srgbClr val="00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Show the synthetic images in grids </a:t>
            </a:r>
            <a:r>
              <a:rPr lang="en-US" sz="2400" b="0" i="0" u="none" strike="noStrike" cap="none">
                <a:solidFill>
                  <a:srgbClr val="FF0000"/>
                </a:solidFill>
                <a:latin typeface="Calibri"/>
                <a:ea typeface="Calibri"/>
                <a:cs typeface="Calibri"/>
                <a:sym typeface="Calibri"/>
              </a:rPr>
              <a:t>(for test.json, new_test.json)</a:t>
            </a:r>
            <a:endParaRPr sz="2400" b="0" i="0" u="none" strike="noStrike" cap="none">
              <a:solidFill>
                <a:srgbClr val="FF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Show the denoising process in a grid for sampling from your DDPM </a:t>
            </a:r>
            <a:endParaRPr sz="2400" b="0" i="0" u="none" strike="noStrike" cap="none">
              <a:solidFill>
                <a:srgbClr val="000000"/>
              </a:solidFill>
              <a:latin typeface="Calibri"/>
              <a:ea typeface="Calibri"/>
              <a:cs typeface="Calibri"/>
              <a:sym typeface="Calibri"/>
            </a:endParaRPr>
          </a:p>
          <a:p>
            <a:pPr marL="914400" marR="0" lvl="0" indent="0" algn="l" rtl="0">
              <a:lnSpc>
                <a:spcPct val="115000"/>
              </a:lnSpc>
              <a:spcBef>
                <a:spcPts val="0"/>
              </a:spcBef>
              <a:spcAft>
                <a:spcPts val="0"/>
              </a:spcAft>
              <a:buClr>
                <a:srgbClr val="000000"/>
              </a:buClr>
              <a:buSzPts val="2400"/>
              <a:buFont typeface="Arial"/>
              <a:buNone/>
            </a:pPr>
            <a:r>
              <a:rPr lang="en-US" sz="2400" b="0" i="0" u="none" strike="noStrike" cap="none">
                <a:solidFill>
                  <a:srgbClr val="FF0000"/>
                </a:solidFill>
                <a:latin typeface="Calibri"/>
                <a:ea typeface="Calibri"/>
                <a:cs typeface="Calibri"/>
                <a:sym typeface="Calibri"/>
              </a:rPr>
              <a:t>(with the label set ["red sphere", "cyan cylinder", "cyan cube"])</a:t>
            </a:r>
            <a:endParaRPr sz="2400" b="0" i="0" u="none" strike="noStrike" cap="none">
              <a:solidFill>
                <a:srgbClr val="FF0000"/>
              </a:solidFill>
              <a:latin typeface="Calibri"/>
              <a:ea typeface="Calibri"/>
              <a:cs typeface="Calibri"/>
              <a:sym typeface="Calibri"/>
            </a:endParaRPr>
          </a:p>
          <a:p>
            <a:pPr marL="914400" marR="0" lvl="1" indent="-381000" algn="l" rtl="0">
              <a:lnSpc>
                <a:spcPct val="115000"/>
              </a:lnSpc>
              <a:spcBef>
                <a:spcPts val="0"/>
              </a:spcBef>
              <a:spcAft>
                <a:spcPts val="0"/>
              </a:spcAft>
              <a:buClr>
                <a:srgbClr val="000000"/>
              </a:buClr>
              <a:buSzPts val="2400"/>
              <a:buFont typeface="Calibri"/>
              <a:buChar char="○"/>
            </a:pPr>
            <a:r>
              <a:rPr lang="en-US" sz="2400" b="0" i="0" u="none" strike="noStrike" cap="none">
                <a:solidFill>
                  <a:srgbClr val="000000"/>
                </a:solidFill>
                <a:latin typeface="Calibri"/>
                <a:ea typeface="Calibri"/>
                <a:cs typeface="Calibri"/>
                <a:sym typeface="Calibri"/>
              </a:rPr>
              <a:t>Evaluate your model with the classification accuracies from the provided evaluator </a:t>
            </a:r>
            <a:r>
              <a:rPr lang="en-US" sz="2400" b="0" i="0" u="none" strike="noStrike" cap="none">
                <a:solidFill>
                  <a:srgbClr val="FF0000"/>
                </a:solidFill>
                <a:latin typeface="Calibri"/>
                <a:ea typeface="Calibri"/>
                <a:cs typeface="Calibri"/>
                <a:sym typeface="Calibri"/>
              </a:rPr>
              <a:t>(for test.json, new_test.json)</a:t>
            </a:r>
            <a:endParaRPr sz="2400" b="0" i="0" u="none" strike="noStrike" cap="none">
              <a:solidFill>
                <a:srgbClr val="FF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34df1959d47_0_13"/>
          <p:cNvSpPr/>
          <p:nvPr/>
        </p:nvSpPr>
        <p:spPr>
          <a:xfrm>
            <a:off x="1219320" y="274680"/>
            <a:ext cx="103620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Requirements</a:t>
            </a:r>
            <a:endParaRPr sz="1800" b="0" i="0" u="none" strike="noStrike" cap="none">
              <a:solidFill>
                <a:srgbClr val="000000"/>
              </a:solidFill>
              <a:latin typeface="Arial"/>
              <a:ea typeface="Arial"/>
              <a:cs typeface="Arial"/>
              <a:sym typeface="Arial"/>
            </a:endParaRPr>
          </a:p>
        </p:txBody>
      </p:sp>
      <p:pic>
        <p:nvPicPr>
          <p:cNvPr id="167" name="Google Shape;167;g34df1959d47_0_13"/>
          <p:cNvPicPr preferRelativeResize="0"/>
          <p:nvPr/>
        </p:nvPicPr>
        <p:blipFill rotWithShape="1">
          <a:blip r:embed="rId3">
            <a:alphaModFix/>
          </a:blip>
          <a:srcRect/>
          <a:stretch/>
        </p:blipFill>
        <p:spPr>
          <a:xfrm>
            <a:off x="1506750" y="4336755"/>
            <a:ext cx="8877300" cy="885825"/>
          </a:xfrm>
          <a:prstGeom prst="rect">
            <a:avLst/>
          </a:prstGeom>
          <a:noFill/>
          <a:ln>
            <a:noFill/>
          </a:ln>
        </p:spPr>
      </p:pic>
      <p:sp>
        <p:nvSpPr>
          <p:cNvPr id="168" name="Google Shape;168;g34df1959d47_0_13"/>
          <p:cNvSpPr/>
          <p:nvPr/>
        </p:nvSpPr>
        <p:spPr>
          <a:xfrm>
            <a:off x="915007" y="1297155"/>
            <a:ext cx="10362000" cy="4600800"/>
          </a:xfrm>
          <a:prstGeom prst="rect">
            <a:avLst/>
          </a:prstGeom>
          <a:noFill/>
          <a:ln>
            <a:noFill/>
          </a:ln>
        </p:spPr>
        <p:txBody>
          <a:bodyPr spcFirstLastPara="1" wrap="square" lIns="90000" tIns="45000" rIns="90000" bIns="45000" anchor="t" anchorCtr="0">
            <a:noAutofit/>
          </a:bodyPr>
          <a:lstStyle/>
          <a:p>
            <a:pPr marL="457200" marR="0" lvl="0" indent="-406400" algn="l" rtl="0">
              <a:lnSpc>
                <a:spcPct val="115000"/>
              </a:lnSpc>
              <a:spcBef>
                <a:spcPts val="0"/>
              </a:spcBef>
              <a:spcAft>
                <a:spcPts val="0"/>
              </a:spcAft>
              <a:buClr>
                <a:srgbClr val="D34817"/>
              </a:buClr>
              <a:buSzPts val="2800"/>
              <a:buFont typeface="Calibri"/>
              <a:buChar char="●"/>
            </a:pPr>
            <a:r>
              <a:rPr lang="en-US" sz="2400" b="0" i="0" u="none" strike="noStrike" cap="none">
                <a:solidFill>
                  <a:schemeClr val="dk1"/>
                </a:solidFill>
                <a:latin typeface="Calibri"/>
                <a:ea typeface="Calibri"/>
                <a:cs typeface="Calibri"/>
                <a:sym typeface="Calibri"/>
              </a:rPr>
              <a:t>Synthetic images in grids</a:t>
            </a:r>
            <a:endParaRPr sz="28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800"/>
              <a:buFont typeface="Arial"/>
              <a:buNone/>
            </a:pPr>
            <a:endParaRPr sz="2800" b="0" i="0" u="none" strike="noStrike" cap="none">
              <a:solidFill>
                <a:srgbClr val="000000"/>
              </a:solidFill>
              <a:latin typeface="Calibri"/>
              <a:ea typeface="Calibri"/>
              <a:cs typeface="Calibri"/>
              <a:sym typeface="Calibri"/>
            </a:endParaRPr>
          </a:p>
          <a:p>
            <a:pPr marL="914400" marR="0" lvl="0" indent="0" algn="l" rtl="0">
              <a:lnSpc>
                <a:spcPct val="115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a:p>
            <a:pPr marL="457200" marR="0" lvl="0" indent="-406400" algn="l" rtl="0">
              <a:lnSpc>
                <a:spcPct val="115000"/>
              </a:lnSpc>
              <a:spcBef>
                <a:spcPts val="0"/>
              </a:spcBef>
              <a:spcAft>
                <a:spcPts val="0"/>
              </a:spcAft>
              <a:buClr>
                <a:srgbClr val="D34817"/>
              </a:buClr>
              <a:buSzPts val="2800"/>
              <a:buFont typeface="Calibri"/>
              <a:buChar char="●"/>
            </a:pPr>
            <a:r>
              <a:rPr lang="en-US" sz="2800" b="0" i="0" u="none" strike="noStrike" cap="none">
                <a:solidFill>
                  <a:srgbClr val="000000"/>
                </a:solidFill>
                <a:latin typeface="Calibri"/>
                <a:ea typeface="Calibri"/>
                <a:cs typeface="Calibri"/>
                <a:sym typeface="Calibri"/>
              </a:rPr>
              <a:t>Denoising process</a:t>
            </a:r>
            <a:endParaRPr sz="2400" b="0" i="0" u="none" strike="noStrike" cap="none">
              <a:solidFill>
                <a:srgbClr val="FF0000"/>
              </a:solidFill>
              <a:latin typeface="Calibri"/>
              <a:ea typeface="Calibri"/>
              <a:cs typeface="Calibri"/>
              <a:sym typeface="Calibri"/>
            </a:endParaRPr>
          </a:p>
        </p:txBody>
      </p:sp>
      <p:pic>
        <p:nvPicPr>
          <p:cNvPr id="169" name="Google Shape;169;g34df1959d47_0_13"/>
          <p:cNvPicPr preferRelativeResize="0"/>
          <p:nvPr/>
        </p:nvPicPr>
        <p:blipFill rotWithShape="1">
          <a:blip r:embed="rId4">
            <a:alphaModFix/>
          </a:blip>
          <a:srcRect/>
          <a:stretch/>
        </p:blipFill>
        <p:spPr>
          <a:xfrm>
            <a:off x="4820125" y="611001"/>
            <a:ext cx="6977775" cy="3532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71dc8c5e98_0_212"/>
          <p:cNvSpPr/>
          <p:nvPr/>
        </p:nvSpPr>
        <p:spPr>
          <a:xfrm>
            <a:off x="1219320" y="274680"/>
            <a:ext cx="10362000" cy="1141500"/>
          </a:xfrm>
          <a:prstGeom prst="rect">
            <a:avLst/>
          </a:prstGeom>
          <a:noFill/>
          <a:ln>
            <a:noFill/>
          </a:ln>
        </p:spPr>
        <p:txBody>
          <a:bodyPr spcFirstLastPara="1" wrap="square" lIns="90000" tIns="45000" rIns="90000" bIns="91425" anchor="b"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070C0"/>
                </a:solidFill>
                <a:latin typeface="Calibri"/>
                <a:ea typeface="Calibri"/>
                <a:cs typeface="Calibri"/>
                <a:sym typeface="Calibri"/>
              </a:rPr>
              <a:t>Dataset</a:t>
            </a:r>
            <a:endParaRPr sz="1800" b="0" i="0" u="none" strike="noStrike" cap="none">
              <a:solidFill>
                <a:srgbClr val="000000"/>
              </a:solidFill>
              <a:latin typeface="Arial"/>
              <a:ea typeface="Arial"/>
              <a:cs typeface="Arial"/>
              <a:sym typeface="Arial"/>
            </a:endParaRPr>
          </a:p>
        </p:txBody>
      </p:sp>
      <p:sp>
        <p:nvSpPr>
          <p:cNvPr id="175" name="Google Shape;175;g271dc8c5e98_0_212"/>
          <p:cNvSpPr/>
          <p:nvPr/>
        </p:nvSpPr>
        <p:spPr>
          <a:xfrm>
            <a:off x="1219325" y="1447926"/>
            <a:ext cx="10362000" cy="3331500"/>
          </a:xfrm>
          <a:prstGeom prst="rect">
            <a:avLst/>
          </a:prstGeom>
          <a:noFill/>
          <a:ln>
            <a:noFill/>
          </a:ln>
        </p:spPr>
        <p:txBody>
          <a:bodyPr spcFirstLastPara="1" wrap="square" lIns="90000" tIns="45000" rIns="90000" bIns="45000" anchor="t" anchorCtr="0">
            <a:noAutofit/>
          </a:bodyPr>
          <a:lstStyle/>
          <a:p>
            <a:pPr marL="457200" marR="0" lvl="0" indent="-381635" algn="l" rtl="0">
              <a:lnSpc>
                <a:spcPct val="115000"/>
              </a:lnSpc>
              <a:spcBef>
                <a:spcPts val="0"/>
              </a:spcBef>
              <a:spcAft>
                <a:spcPts val="0"/>
              </a:spcAft>
              <a:buClr>
                <a:srgbClr val="D34817"/>
              </a:buClr>
              <a:buSzPts val="2410"/>
              <a:buFont typeface="Calibri"/>
              <a:buChar char="●"/>
            </a:pPr>
            <a:r>
              <a:rPr lang="en-US" sz="2410" b="0" i="0" u="none" strike="noStrike" cap="none">
                <a:solidFill>
                  <a:srgbClr val="000000"/>
                </a:solidFill>
                <a:latin typeface="Calibri"/>
                <a:ea typeface="Calibri"/>
                <a:cs typeface="Calibri"/>
                <a:sym typeface="Calibri"/>
              </a:rPr>
              <a:t>Provided files</a:t>
            </a:r>
            <a:endParaRPr sz="1800" b="0" i="0" u="none" strike="noStrike" cap="none">
              <a:solidFill>
                <a:srgbClr val="000000"/>
              </a:solidFill>
              <a:latin typeface="Arial"/>
              <a:ea typeface="Arial"/>
              <a:cs typeface="Arial"/>
              <a:sym typeface="Arial"/>
            </a:endParaRPr>
          </a:p>
          <a:p>
            <a:pPr marL="914400" marR="0" lvl="1" indent="-381635" algn="l" rtl="0">
              <a:lnSpc>
                <a:spcPct val="115000"/>
              </a:lnSpc>
              <a:spcBef>
                <a:spcPts val="0"/>
              </a:spcBef>
              <a:spcAft>
                <a:spcPts val="0"/>
              </a:spcAft>
              <a:buClr>
                <a:schemeClr val="dk1"/>
              </a:buClr>
              <a:buSzPts val="2410"/>
              <a:buFont typeface="Calibri"/>
              <a:buChar char="○"/>
            </a:pPr>
            <a:r>
              <a:rPr lang="en-US" sz="2220" b="0" i="0" u="none" strike="noStrike" cap="none">
                <a:solidFill>
                  <a:srgbClr val="000000"/>
                </a:solidFill>
                <a:latin typeface="Calibri"/>
                <a:ea typeface="Calibri"/>
                <a:cs typeface="Calibri"/>
                <a:sym typeface="Calibri"/>
              </a:rPr>
              <a:t>readme.txt, train.json, test.json, new_</a:t>
            </a:r>
            <a:r>
              <a:rPr lang="en-US" sz="2220" b="0" i="0" u="none" strike="noStrike" cap="none">
                <a:solidFill>
                  <a:schemeClr val="dk1"/>
                </a:solidFill>
                <a:latin typeface="Calibri"/>
                <a:ea typeface="Calibri"/>
                <a:cs typeface="Calibri"/>
                <a:sym typeface="Calibri"/>
              </a:rPr>
              <a:t>test.json, </a:t>
            </a:r>
            <a:r>
              <a:rPr lang="en-US" sz="2220" b="0" i="0" u="none" strike="noStrike" cap="none">
                <a:solidFill>
                  <a:srgbClr val="000000"/>
                </a:solidFill>
                <a:latin typeface="Calibri"/>
                <a:ea typeface="Calibri"/>
                <a:cs typeface="Calibri"/>
                <a:sym typeface="Calibri"/>
              </a:rPr>
              <a:t>object.json, iclevr.zip</a:t>
            </a:r>
            <a:endParaRPr sz="1400" b="0" i="0" u="none" strike="noStrike" cap="none">
              <a:solidFill>
                <a:srgbClr val="000000"/>
              </a:solidFill>
              <a:latin typeface="Arial"/>
              <a:ea typeface="Arial"/>
              <a:cs typeface="Arial"/>
              <a:sym typeface="Arial"/>
            </a:endParaRPr>
          </a:p>
          <a:p>
            <a:pPr marL="457200" marR="0" lvl="0" indent="-381635" algn="l" rtl="0">
              <a:lnSpc>
                <a:spcPct val="115000"/>
              </a:lnSpc>
              <a:spcBef>
                <a:spcPts val="0"/>
              </a:spcBef>
              <a:spcAft>
                <a:spcPts val="0"/>
              </a:spcAft>
              <a:buClr>
                <a:srgbClr val="D34817"/>
              </a:buClr>
              <a:buSzPts val="2410"/>
              <a:buFont typeface="Calibri"/>
              <a:buChar char="●"/>
            </a:pPr>
            <a:r>
              <a:rPr lang="en-US" sz="2410" b="0" i="0" u="none" strike="noStrike" cap="none">
                <a:solidFill>
                  <a:srgbClr val="000000"/>
                </a:solidFill>
                <a:latin typeface="Calibri"/>
                <a:ea typeface="Calibri"/>
                <a:cs typeface="Calibri"/>
                <a:sym typeface="Calibri"/>
              </a:rPr>
              <a:t>object.json</a:t>
            </a:r>
            <a:endParaRPr sz="2410" b="0" i="0" u="none" strike="noStrike" cap="none">
              <a:solidFill>
                <a:srgbClr val="000000"/>
              </a:solidFill>
              <a:latin typeface="Calibri"/>
              <a:ea typeface="Calibri"/>
              <a:cs typeface="Calibri"/>
              <a:sym typeface="Calibri"/>
            </a:endParaRPr>
          </a:p>
          <a:p>
            <a:pPr marL="914400" marR="0" lvl="1" indent="-381635" algn="l" rtl="0">
              <a:lnSpc>
                <a:spcPct val="115000"/>
              </a:lnSpc>
              <a:spcBef>
                <a:spcPts val="0"/>
              </a:spcBef>
              <a:spcAft>
                <a:spcPts val="0"/>
              </a:spcAft>
              <a:buClr>
                <a:schemeClr val="dk1"/>
              </a:buClr>
              <a:buSzPts val="2410"/>
              <a:buFont typeface="Calibri"/>
              <a:buChar char="○"/>
            </a:pPr>
            <a:r>
              <a:rPr lang="en-US" sz="2220" b="0" i="0" u="none" strike="noStrike" cap="none">
                <a:solidFill>
                  <a:schemeClr val="dk1"/>
                </a:solidFill>
                <a:latin typeface="Calibri"/>
                <a:ea typeface="Calibri"/>
                <a:cs typeface="Calibri"/>
                <a:sym typeface="Calibri"/>
              </a:rPr>
              <a:t>Dictionary of objects</a:t>
            </a:r>
            <a:endParaRPr sz="1800" b="0" i="0" u="none" strike="noStrike" cap="none">
              <a:solidFill>
                <a:schemeClr val="dk1"/>
              </a:solidFill>
              <a:latin typeface="Arial"/>
              <a:ea typeface="Arial"/>
              <a:cs typeface="Arial"/>
              <a:sym typeface="Arial"/>
            </a:endParaRPr>
          </a:p>
          <a:p>
            <a:pPr marL="914400" marR="0" lvl="1" indent="-381635" algn="l" rtl="0">
              <a:lnSpc>
                <a:spcPct val="115000"/>
              </a:lnSpc>
              <a:spcBef>
                <a:spcPts val="0"/>
              </a:spcBef>
              <a:spcAft>
                <a:spcPts val="0"/>
              </a:spcAft>
              <a:buClr>
                <a:schemeClr val="dk1"/>
              </a:buClr>
              <a:buSzPts val="2410"/>
              <a:buFont typeface="Calibri"/>
              <a:buChar char="○"/>
            </a:pPr>
            <a:r>
              <a:rPr lang="en-US" sz="2220" b="0" i="0" u="none" strike="noStrike" cap="none">
                <a:solidFill>
                  <a:schemeClr val="dk1"/>
                </a:solidFill>
                <a:latin typeface="Calibri"/>
                <a:ea typeface="Calibri"/>
                <a:cs typeface="Calibri"/>
                <a:sym typeface="Calibri"/>
              </a:rPr>
              <a:t>24 classes</a:t>
            </a:r>
            <a:endParaRPr sz="2410" b="0" i="0" u="none" strike="noStrike" cap="none">
              <a:solidFill>
                <a:srgbClr val="000000"/>
              </a:solidFill>
              <a:latin typeface="Calibri"/>
              <a:ea typeface="Calibri"/>
              <a:cs typeface="Calibri"/>
              <a:sym typeface="Calibri"/>
            </a:endParaRPr>
          </a:p>
          <a:p>
            <a:pPr marL="457200" marR="0" lvl="0" indent="-393700" algn="l" rtl="0">
              <a:lnSpc>
                <a:spcPct val="115000"/>
              </a:lnSpc>
              <a:spcBef>
                <a:spcPts val="0"/>
              </a:spcBef>
              <a:spcAft>
                <a:spcPts val="0"/>
              </a:spcAft>
              <a:buClr>
                <a:srgbClr val="D34817"/>
              </a:buClr>
              <a:buSzPts val="2600"/>
              <a:buFont typeface="Arial"/>
              <a:buChar char="●"/>
            </a:pPr>
            <a:r>
              <a:rPr lang="en-US" sz="2600" b="0" i="0" u="none" strike="noStrike" cap="none">
                <a:solidFill>
                  <a:schemeClr val="dk1"/>
                </a:solidFill>
                <a:latin typeface="Calibri"/>
                <a:ea typeface="Calibri"/>
                <a:cs typeface="Calibri"/>
                <a:sym typeface="Calibri"/>
              </a:rPr>
              <a:t>Example of labels: </a:t>
            </a:r>
            <a:endParaRPr sz="1800" b="0" i="0" u="none" strike="noStrike" cap="none">
              <a:solidFill>
                <a:schemeClr val="dk1"/>
              </a:solidFill>
              <a:latin typeface="Arial"/>
              <a:ea typeface="Arial"/>
              <a:cs typeface="Arial"/>
              <a:sym typeface="Arial"/>
            </a:endParaRPr>
          </a:p>
          <a:p>
            <a:pPr marL="914400" marR="0" lvl="1" indent="-368300" algn="l" rtl="0">
              <a:lnSpc>
                <a:spcPct val="115000"/>
              </a:lnSpc>
              <a:spcBef>
                <a:spcPts val="0"/>
              </a:spcBef>
              <a:spcAft>
                <a:spcPts val="0"/>
              </a:spcAft>
              <a:buClr>
                <a:schemeClr val="dk1"/>
              </a:buClr>
              <a:buSzPts val="2200"/>
              <a:buFont typeface="Arial"/>
              <a:buChar char="○"/>
            </a:pPr>
            <a:r>
              <a:rPr lang="en-US" sz="2200" b="0" i="0" u="none" strike="noStrike" cap="none">
                <a:solidFill>
                  <a:schemeClr val="dk1"/>
                </a:solidFill>
                <a:latin typeface="Calibri"/>
                <a:ea typeface="Calibri"/>
                <a:cs typeface="Calibri"/>
                <a:sym typeface="Calibri"/>
              </a:rPr>
              <a:t>[“cyan cylinder”, “red cube”], [“green sphere”], …</a:t>
            </a:r>
            <a:endParaRPr sz="2200" b="0" i="0" u="none" strike="noStrike" cap="none">
              <a:solidFill>
                <a:schemeClr val="dk1"/>
              </a:solidFill>
              <a:latin typeface="Calibri"/>
              <a:ea typeface="Calibri"/>
              <a:cs typeface="Calibri"/>
              <a:sym typeface="Calibri"/>
            </a:endParaRPr>
          </a:p>
          <a:p>
            <a:pPr marL="914400" marR="0" lvl="1" indent="-368300" algn="l" rtl="0">
              <a:lnSpc>
                <a:spcPct val="115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The same object will not appear twice in an image</a:t>
            </a:r>
            <a:endParaRPr sz="2200" b="0" i="0" u="none" strike="noStrike" cap="none">
              <a:solidFill>
                <a:schemeClr val="dk1"/>
              </a:solidFill>
              <a:latin typeface="Calibri"/>
              <a:ea typeface="Calibri"/>
              <a:cs typeface="Calibri"/>
              <a:sym typeface="Calibri"/>
            </a:endParaRPr>
          </a:p>
        </p:txBody>
      </p:sp>
      <p:pic>
        <p:nvPicPr>
          <p:cNvPr id="176" name="Google Shape;176;g271dc8c5e98_0_212"/>
          <p:cNvPicPr preferRelativeResize="0"/>
          <p:nvPr/>
        </p:nvPicPr>
        <p:blipFill rotWithShape="1">
          <a:blip r:embed="rId3">
            <a:alphaModFix/>
          </a:blip>
          <a:srcRect/>
          <a:stretch/>
        </p:blipFill>
        <p:spPr>
          <a:xfrm>
            <a:off x="9679320" y="5041480"/>
            <a:ext cx="2045160" cy="1533600"/>
          </a:xfrm>
          <a:prstGeom prst="rect">
            <a:avLst/>
          </a:prstGeom>
          <a:noFill/>
          <a:ln>
            <a:noFill/>
          </a:ln>
        </p:spPr>
      </p:pic>
      <p:pic>
        <p:nvPicPr>
          <p:cNvPr id="177" name="Google Shape;177;g271dc8c5e98_0_212"/>
          <p:cNvPicPr preferRelativeResize="0"/>
          <p:nvPr/>
        </p:nvPicPr>
        <p:blipFill rotWithShape="1">
          <a:blip r:embed="rId4">
            <a:alphaModFix/>
          </a:blip>
          <a:srcRect/>
          <a:stretch/>
        </p:blipFill>
        <p:spPr>
          <a:xfrm>
            <a:off x="7404120" y="5039680"/>
            <a:ext cx="2055960" cy="1541520"/>
          </a:xfrm>
          <a:prstGeom prst="rect">
            <a:avLst/>
          </a:prstGeom>
          <a:noFill/>
          <a:ln>
            <a:noFill/>
          </a:ln>
        </p:spPr>
      </p:pic>
      <p:pic>
        <p:nvPicPr>
          <p:cNvPr id="178" name="Google Shape;178;g271dc8c5e98_0_212"/>
          <p:cNvPicPr preferRelativeResize="0"/>
          <p:nvPr/>
        </p:nvPicPr>
        <p:blipFill rotWithShape="1">
          <a:blip r:embed="rId5">
            <a:alphaModFix/>
          </a:blip>
          <a:srcRect/>
          <a:stretch/>
        </p:blipFill>
        <p:spPr>
          <a:xfrm>
            <a:off x="5128560" y="5039680"/>
            <a:ext cx="2055960" cy="1541520"/>
          </a:xfrm>
          <a:prstGeom prst="rect">
            <a:avLst/>
          </a:prstGeom>
          <a:noFill/>
          <a:ln>
            <a:noFill/>
          </a:ln>
        </p:spPr>
      </p:pic>
      <p:pic>
        <p:nvPicPr>
          <p:cNvPr id="179" name="Google Shape;179;g271dc8c5e98_0_212"/>
          <p:cNvPicPr preferRelativeResize="0"/>
          <p:nvPr/>
        </p:nvPicPr>
        <p:blipFill rotWithShape="1">
          <a:blip r:embed="rId6">
            <a:alphaModFix/>
          </a:blip>
          <a:srcRect/>
          <a:stretch/>
        </p:blipFill>
        <p:spPr>
          <a:xfrm>
            <a:off x="2861280" y="5039680"/>
            <a:ext cx="2047680" cy="1535400"/>
          </a:xfrm>
          <a:prstGeom prst="rect">
            <a:avLst/>
          </a:prstGeom>
          <a:noFill/>
          <a:ln>
            <a:noFill/>
          </a:ln>
        </p:spPr>
      </p:pic>
      <p:pic>
        <p:nvPicPr>
          <p:cNvPr id="180" name="Google Shape;180;g271dc8c5e98_0_212"/>
          <p:cNvPicPr preferRelativeResize="0"/>
          <p:nvPr/>
        </p:nvPicPr>
        <p:blipFill rotWithShape="1">
          <a:blip r:embed="rId7">
            <a:alphaModFix/>
          </a:blip>
          <a:srcRect/>
          <a:stretch/>
        </p:blipFill>
        <p:spPr>
          <a:xfrm>
            <a:off x="527040" y="5039680"/>
            <a:ext cx="2047680" cy="15354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893</Words>
  <Application>Microsoft Macintosh PowerPoint</Application>
  <PresentationFormat>寬螢幕</PresentationFormat>
  <Paragraphs>137</Paragraphs>
  <Slides>20</Slides>
  <Notes>20</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20</vt:i4>
      </vt:variant>
    </vt:vector>
  </HeadingPairs>
  <TitlesOfParts>
    <vt:vector size="28" baseType="lpstr">
      <vt:lpstr>Arial</vt:lpstr>
      <vt:lpstr>Times New Roman</vt:lpstr>
      <vt:lpstr>Libre Franklin</vt:lpstr>
      <vt:lpstr>Calibri</vt:lpstr>
      <vt:lpstr>Libre Baskerville</vt:lpstr>
      <vt:lpstr>Times</vt:lpstr>
      <vt:lpstr>Office Theme</vt:lpstr>
      <vt:lpstr>Office Theme</vt:lpstr>
      <vt:lpstr>PowerPoint 簡報</vt:lpstr>
      <vt:lpstr>PowerPoint 簡報</vt:lpstr>
      <vt:lpstr>PowerPoint 簡報</vt:lpstr>
      <vt:lpstr>Lab description</vt:lpstr>
      <vt:lpstr>PowerPoint 簡報</vt:lpstr>
      <vt:lpstr>PowerPoint 簡報</vt:lpstr>
      <vt:lpstr>PowerPoint 簡報</vt:lpstr>
      <vt:lpstr>PowerPoint 簡報</vt:lpstr>
      <vt:lpstr>PowerPoint 簡報</vt:lpstr>
      <vt:lpstr>PowerPoint 簡報</vt:lpstr>
      <vt:lpstr>Implement a conditional DDPM</vt:lpstr>
      <vt:lpstr>PowerPoint 簡報</vt:lpstr>
      <vt:lpstr>PowerPoint 簡報</vt:lpstr>
      <vt:lpstr>PowerPoint 簡報</vt:lpstr>
      <vt:lpstr>PowerPoint 簡報</vt:lpstr>
      <vt:lpstr>Scoring criteria</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jiajun zhong</dc:creator>
  <cp:lastModifiedBy>賀弼 楊</cp:lastModifiedBy>
  <cp:revision>4</cp:revision>
  <dcterms:created xsi:type="dcterms:W3CDTF">2019-01-24T07:30:16Z</dcterms:created>
  <dcterms:modified xsi:type="dcterms:W3CDTF">2025-08-07T04:57:18Z</dcterms:modified>
</cp:coreProperties>
</file>