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82" r:id="rId4"/>
    <p:sldId id="311" r:id="rId5"/>
    <p:sldId id="313" r:id="rId6"/>
    <p:sldId id="336" r:id="rId7"/>
    <p:sldId id="334" r:id="rId8"/>
    <p:sldId id="337" r:id="rId9"/>
    <p:sldId id="338" r:id="rId10"/>
    <p:sldId id="339" r:id="rId11"/>
    <p:sldId id="349" r:id="rId12"/>
    <p:sldId id="351" r:id="rId13"/>
    <p:sldId id="350" r:id="rId14"/>
    <p:sldId id="341" r:id="rId15"/>
    <p:sldId id="342" r:id="rId16"/>
    <p:sldId id="343" r:id="rId17"/>
    <p:sldId id="347" r:id="rId18"/>
    <p:sldId id="346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entury" panose="02040604050505020304" pitchFamily="18" charset="0"/>
      <p:regular r:id="rId27"/>
    </p:embeddedFont>
    <p:embeddedFont>
      <p:font typeface="Fira Sans Light" panose="020B0403050000020004" pitchFamily="34" charset="0"/>
      <p:regular r:id="rId28"/>
      <p:italic r:id="rId29"/>
    </p:embeddedFont>
    <p:embeddedFont>
      <p:font typeface="Fira Sans Medium" panose="020B0603050000020004" pitchFamily="34" charset="0"/>
      <p:regular r:id="rId30"/>
      <p:italic r:id="rId31"/>
    </p:embeddedFont>
    <p:embeddedFont>
      <p:font typeface="微軟正黑體" panose="020B0604030504040204" pitchFamily="34" charset="-120"/>
      <p:regular r:id="rId32"/>
      <p:bold r:id="rId33"/>
    </p:embeddedFont>
    <p:embeddedFont>
      <p:font typeface="微軟正黑體" panose="020B0604030504040204" pitchFamily="34" charset="-120"/>
      <p:regular r:id="rId32"/>
      <p:bold r:id="rId3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04"/>
    <a:srgbClr val="000000"/>
    <a:srgbClr val="E7F3ED"/>
    <a:srgbClr val="F97373"/>
    <a:srgbClr val="150AF0"/>
    <a:srgbClr val="DB138A"/>
    <a:srgbClr val="51D3D9"/>
    <a:srgbClr val="5A919B"/>
    <a:srgbClr val="C8FF8C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1814" autoAdjust="0"/>
  </p:normalViewPr>
  <p:slideViewPr>
    <p:cSldViewPr>
      <p:cViewPr varScale="1">
        <p:scale>
          <a:sx n="53" d="100"/>
          <a:sy n="53" d="100"/>
        </p:scale>
        <p:origin x="9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2FD0-870A-5643-9D94-75B748AADD97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9239-8A72-5443-B862-1970C83934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904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大家好我們今要講解的主題是強化學習</a:t>
            </a:r>
            <a:r>
              <a:rPr lang="en-US" altLang="zh-TW" dirty="0"/>
              <a:t>reinforcement </a:t>
            </a:r>
            <a:r>
              <a:rPr lang="en-US" altLang="zh-TW" dirty="0" err="1"/>
              <a:t>learing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620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02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77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19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7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C9239-8A72-5443-B862-1970C83934E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925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378E8-EEE5-885F-0D5A-BB8954A1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22F5F-CE7F-5848-A367-77DB2B7A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2F54B-2A8C-EA3A-9EE8-2928B914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4634C-CDD8-2907-43CA-C9107C3E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01CA95-D464-9818-D48C-ED2B3DAE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DE1A1-0684-5AC5-24B7-CEA7CFA1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6BFD5-96DC-E0EA-3CEF-973D135D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87EAB-EAFF-51D1-9BDF-DC3C357E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53EA5-8E51-C79A-F414-E5237A27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D1E1D6-C474-C544-86F5-CB369B9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0A212B-8CBA-4CAF-9A38-A06501B9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DF9EB8-BCEF-C104-20BC-C9038A4A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B728B4-03F8-E3A5-85E8-DAEAC1C7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56B3E0-4E5E-8D73-FA6F-DFE7A47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59C5F3-5474-6BF0-D39A-80E947F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EB387-FAB6-B770-20EE-F4C3714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61C16-1868-42BD-6199-FA63D791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EB34A-8658-4FDA-E070-BFB90CAB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64DA1-CED1-BF30-FD4D-4A87548D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59BA9-C705-543A-B564-E94F9D7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75919-3406-17C7-174D-16B793A3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C12292-C1CC-7759-A847-6B8C727D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45582-0950-AD20-59FC-2AA58C95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CD720-654D-7F43-0063-AD49C63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84DD0-9872-DBC7-2571-699F4E3E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1E9AC-96A5-FBD3-5C59-2AFF273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846E8-8B96-3D87-00D8-1FDA9B3DA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58CF9-976E-DFC3-8BE6-38607A36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596774-C86F-48CB-8F7F-8609C67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E3B5C-6432-5198-2B0D-675B3B8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B528E7-0467-01E2-3BE2-A99EEC0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88236-12AC-0AD0-3543-2AA03D2E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8B07FA-C26C-D195-24C7-B93F46A8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B7BC5E-23DB-6383-04BA-BD5AE11B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7F8BF2-7AAD-B5E1-9751-E36A38E3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8FAB3-A892-96CD-6D0C-2B73A9E60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7269C8-5130-E241-47F3-B1403B69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16CEE1-5D7E-A4C2-FBB9-61989734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FAC0DF-3336-9145-02CE-D72A97C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CD99B-6F31-2F04-729D-5A79054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69781A-F542-7274-B5A6-7ECBE5F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F13DAC-1D93-A397-D119-853469DB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616DEC-BC63-A7B8-2BD3-5A21C9D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EDAFDC-6A9B-B3C2-06B5-B3E1E4C6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A26B37-FC46-2D09-7D04-175AF9D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4C799-7842-AF63-4F95-7639C80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EE3FE-07E7-3931-4D90-576FF316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D9FB3-B41F-B9BF-7631-E4D0AC5E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CC6AC7-B149-7A50-879B-410F4B0F4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73BD4-4A74-88F9-961B-123B490D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E547A-8336-53A8-0811-1AEAB6C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8CF624-3A32-2D3D-94F2-62D690BB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2EB0F-CAAF-C978-B5C3-24C623F1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79265C-0D3B-E36D-0F94-414F4FD69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EC60D5-FF9C-AAA8-4E7D-844A04B0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10AF0-9DCF-F224-169D-4BC8F716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306FF-4E2B-5A36-3E87-64642AFA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AF864E-6CD5-E57C-97F3-24033964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59C5B-9C65-F172-7B10-4F635400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6985-111E-DB04-A83F-C771E018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0B381A-887A-61E1-6ACC-7B9BF763D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1E5D0-4771-75C9-656F-F0579BEDE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E6D01-0BF0-AC15-6D97-3DACC9CDD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m0_52733659/article/details/123389190" TargetMode="External"/><Relationship Id="rId3" Type="http://schemas.openxmlformats.org/officeDocument/2006/relationships/hyperlink" Target="https://blog.csdn.net/qi_qiaolin/article/details/126917988" TargetMode="External"/><Relationship Id="rId7" Type="http://schemas.openxmlformats.org/officeDocument/2006/relationships/hyperlink" Target="https://www.oreilly.com/library/view/hands-on-reinforcement-learning/9781788836524/20659243-cadb-46f0-b5c3-3acadd590d67.xhtml" TargetMode="External"/><Relationship Id="rId2" Type="http://schemas.openxmlformats.org/officeDocument/2006/relationships/hyperlink" Target="https://plato.stanford.edu/entries/turing-tes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vmkRMvhCW5c&amp;t=845s&amp;ab_channel=ShusenWang" TargetMode="External"/><Relationship Id="rId5" Type="http://schemas.openxmlformats.org/officeDocument/2006/relationships/hyperlink" Target="https://blog.csdn.net/qq_39753778/article/details/104769492" TargetMode="External"/><Relationship Id="rId4" Type="http://schemas.openxmlformats.org/officeDocument/2006/relationships/hyperlink" Target="https://www.linkedin.com/pulse/historical-evolution-ai-marketing-syed-jasminar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5984" y="3129355"/>
            <a:ext cx="1155035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399"/>
              </a:lnSpc>
            </a:pPr>
            <a:r>
              <a:rPr lang="en" altLang="zh-TW" sz="130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  <a:cs typeface="Aharoni" panose="02010803020104030203" pitchFamily="2" charset="-79"/>
              </a:rPr>
              <a:t>Reinforcement Learning</a:t>
            </a:r>
            <a:endParaRPr lang="en-US" altLang="zh-TW" sz="13000" dirty="0">
              <a:solidFill>
                <a:srgbClr val="000000"/>
              </a:solidFill>
              <a:latin typeface="Century" panose="02040604050505020304" pitchFamily="18" charset="0"/>
              <a:cs typeface="Aharoni" panose="02010803020104030203" pitchFamily="2" charset="-79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5A919B"/>
            </a:solidFill>
            <a:ln>
              <a:solidFill>
                <a:srgbClr val="5A919B"/>
              </a:solidFill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  <a:solidFill>
            <a:srgbClr val="C8FF8C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  <a:solidFill>
            <a:srgbClr val="60D9CF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405212"/>
            <a:ext cx="3799619" cy="3290488"/>
            <a:chOff x="0" y="0"/>
            <a:chExt cx="3619627" cy="3134614"/>
          </a:xfrm>
          <a:solidFill>
            <a:srgbClr val="51D3D9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540F1F-AC97-0721-FCD8-C302BCBC7A01}"/>
              </a:ext>
            </a:extLst>
          </p:cNvPr>
          <p:cNvSpPr txBox="1"/>
          <p:nvPr/>
        </p:nvSpPr>
        <p:spPr>
          <a:xfrm>
            <a:off x="1537162" y="6169043"/>
            <a:ext cx="4381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B54A739-22CA-6242-2D16-9FFF94127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9" b="1784"/>
          <a:stretch/>
        </p:blipFill>
        <p:spPr>
          <a:xfrm>
            <a:off x="1317492" y="21508"/>
            <a:ext cx="6934200" cy="10381310"/>
          </a:xfrm>
          <a:prstGeom prst="rect">
            <a:avLst/>
          </a:prstGeom>
        </p:spPr>
      </p:pic>
      <p:pic>
        <p:nvPicPr>
          <p:cNvPr id="4" name="圖片 3" descr="一張含有 文字, 螢幕擷取畫面, 字型, 黑色 的圖片&#10;&#10;自動產生的描述">
            <a:extLst>
              <a:ext uri="{FF2B5EF4-FFF2-40B4-BE49-F238E27FC236}">
                <a16:creationId xmlns:a16="http://schemas.microsoft.com/office/drawing/2014/main" id="{CF0D1A97-2F12-B689-D912-3D6004D1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9"/>
          <a:stretch/>
        </p:blipFill>
        <p:spPr>
          <a:xfrm>
            <a:off x="7848033" y="2011071"/>
            <a:ext cx="10291962" cy="71146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0676B55-7541-2C9B-0A0B-234A5F62DF7F}"/>
              </a:ext>
            </a:extLst>
          </p:cNvPr>
          <p:cNvSpPr txBox="1"/>
          <p:nvPr/>
        </p:nvSpPr>
        <p:spPr>
          <a:xfrm>
            <a:off x="7563469" y="5269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5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D9CD349-5F1E-6F50-B216-B555E3BB8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05" y="4330453"/>
            <a:ext cx="3507204" cy="1655400"/>
          </a:xfrm>
          <a:prstGeom prst="rect">
            <a:avLst/>
          </a:prstGeom>
        </p:spPr>
      </p:pic>
      <p:pic>
        <p:nvPicPr>
          <p:cNvPr id="10" name="圖片 9" descr="一張含有 水果, 蘋果, 紅色 的圖片&#10;&#10;自動產生的描述">
            <a:extLst>
              <a:ext uri="{FF2B5EF4-FFF2-40B4-BE49-F238E27FC236}">
                <a16:creationId xmlns:a16="http://schemas.microsoft.com/office/drawing/2014/main" id="{7E535B76-AB1D-21FF-3CD0-A8BECD8C8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4892834" y="96772"/>
            <a:ext cx="1644946" cy="2054577"/>
          </a:xfrm>
          <a:prstGeom prst="rect">
            <a:avLst/>
          </a:prstGeom>
        </p:spPr>
      </p:pic>
      <p:pic>
        <p:nvPicPr>
          <p:cNvPr id="15" name="圖片 14" descr="一張含有 螢幕擷取畫面, Rectangle, 藍色, 電子藍 的圖片&#10;&#10;自動產生的描述">
            <a:extLst>
              <a:ext uri="{FF2B5EF4-FFF2-40B4-BE49-F238E27FC236}">
                <a16:creationId xmlns:a16="http://schemas.microsoft.com/office/drawing/2014/main" id="{C2512E83-0736-A1BE-63C0-FCF5BF1B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35" y="1124061"/>
            <a:ext cx="4903902" cy="3506778"/>
          </a:xfrm>
          <a:prstGeom prst="rect">
            <a:avLst/>
          </a:prstGeom>
        </p:spPr>
      </p:pic>
      <p:pic>
        <p:nvPicPr>
          <p:cNvPr id="17" name="圖片 16" descr="一張含有 兒童藝術, 卡通, 美工圖案, Rectangle 的圖片&#10;&#10;自動產生的描述">
            <a:extLst>
              <a:ext uri="{FF2B5EF4-FFF2-40B4-BE49-F238E27FC236}">
                <a16:creationId xmlns:a16="http://schemas.microsoft.com/office/drawing/2014/main" id="{F5306591-A556-1489-9CB3-E4E2595D2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141469"/>
            <a:ext cx="4892937" cy="4667603"/>
          </a:xfrm>
          <a:prstGeom prst="rect">
            <a:avLst/>
          </a:prstGeom>
        </p:spPr>
      </p:pic>
      <p:pic>
        <p:nvPicPr>
          <p:cNvPr id="20" name="圖片 19" descr="一張含有 水果, 蘋果, 紅色 的圖片&#10;&#10;自動產生的描述">
            <a:extLst>
              <a:ext uri="{FF2B5EF4-FFF2-40B4-BE49-F238E27FC236}">
                <a16:creationId xmlns:a16="http://schemas.microsoft.com/office/drawing/2014/main" id="{09A51AE4-CCF1-BA26-7D18-CDAF9533AA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4892834" y="8099763"/>
            <a:ext cx="1644946" cy="2054577"/>
          </a:xfrm>
          <a:prstGeom prst="rect">
            <a:avLst/>
          </a:prstGeom>
        </p:spPr>
      </p:pic>
      <p:pic>
        <p:nvPicPr>
          <p:cNvPr id="21" name="圖片 20" descr="一張含有 水果, 蘋果, 紅色 的圖片&#10;&#10;自動產生的描述">
            <a:extLst>
              <a:ext uri="{FF2B5EF4-FFF2-40B4-BE49-F238E27FC236}">
                <a16:creationId xmlns:a16="http://schemas.microsoft.com/office/drawing/2014/main" id="{BDC3EC4D-7EDC-E6E7-CC0C-C121265F2F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9534032" y="4219820"/>
            <a:ext cx="1644946" cy="2054577"/>
          </a:xfrm>
          <a:prstGeom prst="rect">
            <a:avLst/>
          </a:prstGeom>
        </p:spPr>
      </p:pic>
      <p:pic>
        <p:nvPicPr>
          <p:cNvPr id="22" name="圖片 21" descr="一張含有 水果, 蘋果, 紅色 的圖片&#10;&#10;自動產生的描述">
            <a:extLst>
              <a:ext uri="{FF2B5EF4-FFF2-40B4-BE49-F238E27FC236}">
                <a16:creationId xmlns:a16="http://schemas.microsoft.com/office/drawing/2014/main" id="{12AABEEA-26E5-A3E7-3FAC-0560C9FA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369465" y="4114173"/>
            <a:ext cx="1644946" cy="2054577"/>
          </a:xfrm>
          <a:prstGeom prst="rect">
            <a:avLst/>
          </a:prstGeom>
        </p:spPr>
      </p:pic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411C80AD-57D5-C07D-D16C-2B82FBAD6013}"/>
              </a:ext>
            </a:extLst>
          </p:cNvPr>
          <p:cNvSpPr/>
          <p:nvPr/>
        </p:nvSpPr>
        <p:spPr>
          <a:xfrm rot="10800000">
            <a:off x="5296254" y="2194402"/>
            <a:ext cx="838105" cy="197951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249BD97-A4D7-48E6-2F61-AB57DB65809D}"/>
              </a:ext>
            </a:extLst>
          </p:cNvPr>
          <p:cNvSpPr/>
          <p:nvPr/>
        </p:nvSpPr>
        <p:spPr>
          <a:xfrm rot="16200000">
            <a:off x="8052089" y="4241462"/>
            <a:ext cx="838105" cy="180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7EFEEE7-231D-0AE6-1B30-7D506EA28A26}"/>
              </a:ext>
            </a:extLst>
          </p:cNvPr>
          <p:cNvSpPr/>
          <p:nvPr/>
        </p:nvSpPr>
        <p:spPr>
          <a:xfrm>
            <a:off x="5296253" y="6129476"/>
            <a:ext cx="838105" cy="197951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FB9CAD01-954A-7289-AADB-E7D34307C9F2}"/>
              </a:ext>
            </a:extLst>
          </p:cNvPr>
          <p:cNvSpPr/>
          <p:nvPr/>
        </p:nvSpPr>
        <p:spPr>
          <a:xfrm rot="5400000">
            <a:off x="2509299" y="4241469"/>
            <a:ext cx="838105" cy="180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6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157BAA2-F367-F2D5-9A63-99954069F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81"/>
          <a:stretch/>
        </p:blipFill>
        <p:spPr>
          <a:xfrm>
            <a:off x="522506" y="2628898"/>
            <a:ext cx="17242988" cy="5029205"/>
          </a:xfrm>
          <a:prstGeom prst="rect">
            <a:avLst/>
          </a:prstGeom>
        </p:spPr>
      </p:pic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928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F3C8C2-A0B6-A1C9-5168-3046E78C3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05"/>
          <a:stretch/>
        </p:blipFill>
        <p:spPr>
          <a:xfrm>
            <a:off x="403176" y="1545636"/>
            <a:ext cx="17481649" cy="7195729"/>
          </a:xfrm>
          <a:prstGeom prst="rect">
            <a:avLst/>
          </a:prstGeom>
        </p:spPr>
      </p:pic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9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" name="圖片 1" descr="一張含有 文字, 螢幕擷取畫面, 圖表, 地圖 的圖片&#10;&#10;自動產生的描述">
            <a:extLst>
              <a:ext uri="{FF2B5EF4-FFF2-40B4-BE49-F238E27FC236}">
                <a16:creationId xmlns:a16="http://schemas.microsoft.com/office/drawing/2014/main" id="{DB1BC8B5-27CE-A4F7-3DE2-DD3576BC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7" y="-374495"/>
            <a:ext cx="15558533" cy="11035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0B2526D-FB10-9C1B-FBE1-71E916CC9C7E}"/>
              </a:ext>
            </a:extLst>
          </p:cNvPr>
          <p:cNvSpPr txBox="1"/>
          <p:nvPr/>
        </p:nvSpPr>
        <p:spPr>
          <a:xfrm>
            <a:off x="783027" y="40539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遊戲架構</a:t>
            </a:r>
          </a:p>
        </p:txBody>
      </p:sp>
    </p:spTree>
    <p:extLst>
      <p:ext uri="{BB962C8B-B14F-4D97-AF65-F5344CB8AC3E}">
        <p14:creationId xmlns:p14="http://schemas.microsoft.com/office/powerpoint/2010/main" val="307035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B1D9113D-0A4B-A53F-EFA2-BFFDFD240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"/>
          <a:stretch/>
        </p:blipFill>
        <p:spPr>
          <a:xfrm>
            <a:off x="1596077" y="1807212"/>
            <a:ext cx="15603362" cy="73198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956150-BCDD-3CE5-A94A-E79E7175EBC8}"/>
              </a:ext>
            </a:extLst>
          </p:cNvPr>
          <p:cNvSpPr txBox="1"/>
          <p:nvPr/>
        </p:nvSpPr>
        <p:spPr>
          <a:xfrm>
            <a:off x="7766542" y="2899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訓練中</a:t>
            </a:r>
          </a:p>
        </p:txBody>
      </p:sp>
    </p:spTree>
    <p:extLst>
      <p:ext uri="{BB962C8B-B14F-4D97-AF65-F5344CB8AC3E}">
        <p14:creationId xmlns:p14="http://schemas.microsoft.com/office/powerpoint/2010/main" val="116794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956150-BCDD-3CE5-A94A-E79E7175EBC8}"/>
              </a:ext>
            </a:extLst>
          </p:cNvPr>
          <p:cNvSpPr txBox="1"/>
          <p:nvPr/>
        </p:nvSpPr>
        <p:spPr>
          <a:xfrm>
            <a:off x="6486863" y="41715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訓練量比較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A63C0D-ECC6-4D3E-BD6D-EFBE1971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69" y="2061319"/>
            <a:ext cx="7814231" cy="66470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E8C8F0F-7B13-B0DE-AB83-D86EB532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486" y="2061319"/>
            <a:ext cx="7745165" cy="6647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0E69C10-33D6-0E72-D500-5F45C2064B2D}"/>
              </a:ext>
            </a:extLst>
          </p:cNvPr>
          <p:cNvSpPr/>
          <p:nvPr/>
        </p:nvSpPr>
        <p:spPr>
          <a:xfrm>
            <a:off x="1750513" y="3051920"/>
            <a:ext cx="603831" cy="4924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D4B993-7AD7-9E25-D54A-FD66B29B24F1}"/>
              </a:ext>
            </a:extLst>
          </p:cNvPr>
          <p:cNvSpPr/>
          <p:nvPr/>
        </p:nvSpPr>
        <p:spPr>
          <a:xfrm>
            <a:off x="9792409" y="3051921"/>
            <a:ext cx="603831" cy="4924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CD7673C-198C-894A-775E-0C1E65DE897A}"/>
              </a:ext>
            </a:extLst>
          </p:cNvPr>
          <p:cNvSpPr/>
          <p:nvPr/>
        </p:nvSpPr>
        <p:spPr>
          <a:xfrm>
            <a:off x="7924800" y="7647885"/>
            <a:ext cx="603831" cy="4924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1141AC9-DF67-3776-E551-1817B29DE5FC}"/>
              </a:ext>
            </a:extLst>
          </p:cNvPr>
          <p:cNvSpPr/>
          <p:nvPr/>
        </p:nvSpPr>
        <p:spPr>
          <a:xfrm>
            <a:off x="15135200" y="7548680"/>
            <a:ext cx="603831" cy="4924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3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609600" y="10137398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258994" y="8732873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438929" y="8023990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5160622" y="-2156585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7029216" y="-7520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8103009" y="819723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90C34D-455C-F743-B1F2-8AA575AC3AC5}"/>
              </a:ext>
            </a:extLst>
          </p:cNvPr>
          <p:cNvSpPr txBox="1"/>
          <p:nvPr/>
        </p:nvSpPr>
        <p:spPr>
          <a:xfrm>
            <a:off x="7176647" y="0"/>
            <a:ext cx="4786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CABD45-A940-F2DE-DECA-555714F5C415}"/>
              </a:ext>
            </a:extLst>
          </p:cNvPr>
          <p:cNvSpPr txBox="1"/>
          <p:nvPr/>
        </p:nvSpPr>
        <p:spPr>
          <a:xfrm>
            <a:off x="1453237" y="1181100"/>
            <a:ext cx="16072762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kern="100" dirty="0">
                <a:solidFill>
                  <a:srgbClr val="202122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Turing test</a:t>
            </a:r>
            <a:r>
              <a:rPr lang="zh-TW" altLang="zh-TW" sz="3600" kern="100" dirty="0">
                <a:solidFill>
                  <a:srgbClr val="202122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圖靈測試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u="sng" kern="100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https://plato.stanford.edu/entries/turing-test/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人工智慧、機器學習、深度學習關係</a:t>
            </a:r>
          </a:p>
          <a:p>
            <a:r>
              <a:rPr lang="en-US" altLang="zh-TW" sz="3600" u="sng" kern="100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https://blog.csdn.net/qi_qiaolin/article/details/126917988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AI history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u="sng" kern="100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https://www.linkedin.com/pulse/historical-evolution-ai-marketing-syed-jasminara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u="sng" kern="100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5"/>
              </a:rPr>
              <a:t>https://blog.csdn.net/qq_39753778/article/details/104769492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強化學習</a:t>
            </a:r>
            <a:r>
              <a:rPr lang="zh-TW" altLang="en-US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介紹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u="sng" kern="100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6"/>
              </a:rPr>
              <a:t>https://www.youtube.com/watch?v=vmkRMvhCW5c&amp;t=845s&amp;ab_channel=ShusenWang</a:t>
            </a:r>
            <a:endParaRPr lang="en-US" altLang="zh-TW" sz="3600" u="sng" kern="100" dirty="0">
              <a:solidFill>
                <a:srgbClr val="0563C1"/>
              </a:solidFill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強化學習流程圖</a:t>
            </a:r>
            <a:endParaRPr lang="en-US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https://www.oreilly.com/library/view/hands-on-reinforcement-learning/9781788836524/20659243-cadb-46f0-b5c3-3acadd590d67.xhtml</a:t>
            </a:r>
            <a:endParaRPr lang="en-US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kern="100" dirty="0"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強化學習遊戲設計</a:t>
            </a:r>
            <a:endParaRPr lang="en-US" altLang="zh-TW" sz="3600" kern="100" dirty="0"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effectLst/>
                <a:latin typeface="Century" panose="020406040505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8"/>
              </a:rPr>
              <a:t>https://blog.csdn.net/m0_52733659/article/details/123389190</a:t>
            </a:r>
            <a:endParaRPr lang="zh-TW" altLang="zh-TW" sz="3600" kern="100" dirty="0">
              <a:effectLst/>
              <a:latin typeface="Century" panose="020406040505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8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5A919B"/>
            </a:solidFill>
            <a:ln>
              <a:solidFill>
                <a:srgbClr val="5A919B"/>
              </a:solidFill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  <a:solidFill>
            <a:srgbClr val="C8FF8C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  <a:solidFill>
            <a:srgbClr val="60D9CF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405212"/>
            <a:ext cx="3799619" cy="3290488"/>
            <a:chOff x="0" y="0"/>
            <a:chExt cx="3619627" cy="3134614"/>
          </a:xfrm>
          <a:solidFill>
            <a:srgbClr val="51D3D9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540F1F-AC97-0721-FCD8-C302BCBC7A01}"/>
              </a:ext>
            </a:extLst>
          </p:cNvPr>
          <p:cNvSpPr txBox="1"/>
          <p:nvPr/>
        </p:nvSpPr>
        <p:spPr>
          <a:xfrm>
            <a:off x="1537162" y="6169043"/>
            <a:ext cx="4381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4131133F-B844-A91E-0D3C-AE6AF8D3F232}"/>
              </a:ext>
            </a:extLst>
          </p:cNvPr>
          <p:cNvSpPr txBox="1">
            <a:spLocks/>
          </p:cNvSpPr>
          <p:nvPr/>
        </p:nvSpPr>
        <p:spPr>
          <a:xfrm>
            <a:off x="5077786" y="2916659"/>
            <a:ext cx="8132427" cy="4453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0" dirty="0">
                <a:latin typeface="Century" panose="02040604050505020304" pitchFamily="18" charset="0"/>
              </a:rPr>
              <a:t>THANKYOU</a:t>
            </a:r>
          </a:p>
        </p:txBody>
      </p:sp>
      <p:pic>
        <p:nvPicPr>
          <p:cNvPr id="18" name="Picture 2" descr="月輪鸚鵡(日常大字貼) | 光頭賣- 最大的LINE貼圖代購網| 全館通通降五元VIP儲值300送40">
            <a:extLst>
              <a:ext uri="{FF2B5EF4-FFF2-40B4-BE49-F238E27FC236}">
                <a16:creationId xmlns:a16="http://schemas.microsoft.com/office/drawing/2014/main" id="{281AC52A-20AA-E216-7884-2A962D28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9860" y="5372100"/>
            <a:ext cx="5722709" cy="49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9102638" y="1307477"/>
            <a:ext cx="8298906" cy="2582758"/>
            <a:chOff x="-35339" y="-401016"/>
            <a:chExt cx="11065208" cy="3443677"/>
          </a:xfrm>
        </p:grpSpPr>
        <p:sp>
          <p:nvSpPr>
            <p:cNvPr id="12" name="TextBox 12"/>
            <p:cNvSpPr txBox="1"/>
            <p:nvPr/>
          </p:nvSpPr>
          <p:spPr>
            <a:xfrm>
              <a:off x="-35339" y="-401016"/>
              <a:ext cx="11029869" cy="3443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4400" b="1" dirty="0"/>
                <a:t>人工智慧</a:t>
              </a:r>
              <a:r>
                <a:rPr lang="en-US" altLang="zh-TW" sz="4400" b="1" dirty="0">
                  <a:latin typeface="Century" panose="02040604050505020304" pitchFamily="18" charset="0"/>
                </a:rPr>
                <a:t>(Artificial Intelligence)</a:t>
              </a:r>
            </a:p>
            <a:p>
              <a:pPr>
                <a:spcBef>
                  <a:spcPct val="0"/>
                </a:spcBef>
              </a:pPr>
              <a:r>
                <a:rPr lang="zh-TW" altLang="en-US" sz="4400" dirty="0"/>
                <a:t>對人類思維的信息過程模擬，通過機器模擬人類認知能力的技術。</a:t>
              </a:r>
              <a:endParaRPr lang="en-US" altLang="zh-TW" sz="4400" dirty="0"/>
            </a:p>
            <a:p>
              <a:pPr>
                <a:lnSpc>
                  <a:spcPts val="4320"/>
                </a:lnSpc>
                <a:spcBef>
                  <a:spcPct val="0"/>
                </a:spcBef>
              </a:pPr>
              <a:endParaRPr lang="en-US" sz="3600" dirty="0">
                <a:solidFill>
                  <a:srgbClr val="000000"/>
                </a:solidFill>
                <a:latin typeface="Fira Sans Medium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72892"/>
              <a:ext cx="11029869" cy="928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endParaRPr lang="en-US" altLang="zh-TW" sz="3600" dirty="0"/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endParaRPr lang="en-US" sz="2000" dirty="0">
                <a:solidFill>
                  <a:srgbClr val="000000"/>
                </a:solidFill>
                <a:latin typeface="Fira Sans Light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29142" y="3647597"/>
            <a:ext cx="8272402" cy="2582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zh-TW" altLang="en-US" sz="4400" b="1" dirty="0"/>
              <a:t>機器學習</a:t>
            </a:r>
            <a:r>
              <a:rPr lang="en-US" altLang="zh-TW" sz="4400" b="1" dirty="0">
                <a:latin typeface="Century" panose="02040604050505020304" pitchFamily="18" charset="0"/>
              </a:rPr>
              <a:t>(Machine Learning)</a:t>
            </a:r>
          </a:p>
          <a:p>
            <a:r>
              <a:rPr lang="zh-TW" altLang="en-US" sz="4400" dirty="0"/>
              <a:t>研究電腦如何模擬獲實現人類學習的行為。</a:t>
            </a:r>
            <a:endParaRPr lang="en-US" altLang="zh-TW" sz="4400" dirty="0"/>
          </a:p>
          <a:p>
            <a:pPr>
              <a:lnSpc>
                <a:spcPts val="432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29142" y="6038834"/>
            <a:ext cx="8272402" cy="393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zh-TW" altLang="en-US" sz="4400" b="1" dirty="0"/>
              <a:t>深度學習</a:t>
            </a:r>
            <a:r>
              <a:rPr lang="en-US" altLang="zh-TW" sz="4400" b="1" dirty="0">
                <a:latin typeface="Century" panose="02040604050505020304" pitchFamily="18" charset="0"/>
              </a:rPr>
              <a:t>(Deeping Learning)</a:t>
            </a:r>
          </a:p>
          <a:p>
            <a:r>
              <a:rPr lang="zh-TW" altLang="en-US" sz="4400" dirty="0"/>
              <a:t>是機器學習領域的一個研究方向，利用深度的神經網路，將模型處理得更為複雜，從而使模型對數據的理解更加深入。</a:t>
            </a:r>
          </a:p>
          <a:p>
            <a:pPr>
              <a:lnSpc>
                <a:spcPts val="432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9129142" y="3378424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129142" y="5787706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1D7143-0208-F119-A63D-383F94D075AC}"/>
              </a:ext>
            </a:extLst>
          </p:cNvPr>
          <p:cNvSpPr txBox="1"/>
          <p:nvPr/>
        </p:nvSpPr>
        <p:spPr>
          <a:xfrm>
            <a:off x="3070897" y="3407207"/>
            <a:ext cx="268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(AI)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86EA312-D886-E011-D42B-2E54E50D432F}"/>
              </a:ext>
            </a:extLst>
          </p:cNvPr>
          <p:cNvSpPr txBox="1"/>
          <p:nvPr/>
        </p:nvSpPr>
        <p:spPr>
          <a:xfrm>
            <a:off x="2812187" y="5208761"/>
            <a:ext cx="325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</a:t>
            </a:r>
            <a:r>
              <a:rPr kumimoji="1" lang="zh-TW" altLang="en-US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Ｍ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L)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AE353F-A73F-45F3-7F8B-B981F22EC556}"/>
              </a:ext>
            </a:extLst>
          </p:cNvPr>
          <p:cNvSpPr txBox="1"/>
          <p:nvPr/>
        </p:nvSpPr>
        <p:spPr>
          <a:xfrm>
            <a:off x="5684112" y="5569354"/>
            <a:ext cx="305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(DL)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858F8AC-4818-1F9F-4F91-FB3612AF5A6B}"/>
              </a:ext>
            </a:extLst>
          </p:cNvPr>
          <p:cNvSpPr txBox="1"/>
          <p:nvPr/>
        </p:nvSpPr>
        <p:spPr>
          <a:xfrm>
            <a:off x="3867152" y="3243904"/>
            <a:ext cx="268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(AI)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0060431-5390-8395-FB82-A0C12C9ECF01}"/>
              </a:ext>
            </a:extLst>
          </p:cNvPr>
          <p:cNvSpPr txBox="1"/>
          <p:nvPr/>
        </p:nvSpPr>
        <p:spPr>
          <a:xfrm>
            <a:off x="3608442" y="5045458"/>
            <a:ext cx="325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</a:t>
            </a:r>
            <a:r>
              <a:rPr kumimoji="1" lang="zh-TW" altLang="en-US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Ｍ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L)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A6F794C-B214-9E66-9670-42ED39BBB961}"/>
              </a:ext>
            </a:extLst>
          </p:cNvPr>
          <p:cNvSpPr txBox="1"/>
          <p:nvPr/>
        </p:nvSpPr>
        <p:spPr>
          <a:xfrm>
            <a:off x="3753404" y="7245409"/>
            <a:ext cx="305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</a:t>
            </a:r>
            <a:r>
              <a:rPr kumimoji="1" lang="en-US" altLang="zh-TW" sz="36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(DL)</a:t>
            </a:r>
            <a:endParaRPr kumimoji="1" lang="zh-TW" altLang="en-US" sz="36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FD7C4D96-02C1-DF59-0C84-CD3B1F711908}"/>
              </a:ext>
            </a:extLst>
          </p:cNvPr>
          <p:cNvSpPr/>
          <p:nvPr/>
        </p:nvSpPr>
        <p:spPr>
          <a:xfrm>
            <a:off x="-1003949" y="-1469223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0" y="0"/>
                </a:moveTo>
                <a:lnTo>
                  <a:pt x="4527674" y="0"/>
                </a:lnTo>
                <a:lnTo>
                  <a:pt x="4527674" y="4734260"/>
                </a:lnTo>
                <a:lnTo>
                  <a:pt x="0" y="473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CB0677C2-3C3C-8F5E-0707-00168E4194FC}"/>
              </a:ext>
            </a:extLst>
          </p:cNvPr>
          <p:cNvSpPr/>
          <p:nvPr/>
        </p:nvSpPr>
        <p:spPr>
          <a:xfrm>
            <a:off x="634584" y="1952752"/>
            <a:ext cx="7920000" cy="7920000"/>
          </a:xfrm>
          <a:prstGeom prst="ellipse">
            <a:avLst/>
          </a:prstGeom>
          <a:solidFill>
            <a:srgbClr val="5A9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9FAD338-98E1-5399-E799-2F69DB9928C2}"/>
              </a:ext>
            </a:extLst>
          </p:cNvPr>
          <p:cNvSpPr/>
          <p:nvPr/>
        </p:nvSpPr>
        <p:spPr>
          <a:xfrm>
            <a:off x="1307152" y="3415963"/>
            <a:ext cx="6480000" cy="6480000"/>
          </a:xfrm>
          <a:prstGeom prst="ellipse">
            <a:avLst/>
          </a:prstGeom>
          <a:solidFill>
            <a:srgbClr val="51D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36E641A-1EBF-939B-5E22-DAEA298F1470}"/>
              </a:ext>
            </a:extLst>
          </p:cNvPr>
          <p:cNvSpPr/>
          <p:nvPr/>
        </p:nvSpPr>
        <p:spPr>
          <a:xfrm>
            <a:off x="2027153" y="4834575"/>
            <a:ext cx="5040000" cy="504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20CEFED-2B10-26C4-9F43-438FC664795D}"/>
              </a:ext>
            </a:extLst>
          </p:cNvPr>
          <p:cNvSpPr txBox="1"/>
          <p:nvPr/>
        </p:nvSpPr>
        <p:spPr>
          <a:xfrm>
            <a:off x="2860062" y="2387618"/>
            <a:ext cx="399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人工智慧</a:t>
            </a:r>
            <a:r>
              <a:rPr kumimoji="1" lang="en-US" altLang="zh-TW" sz="48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(AI)</a:t>
            </a:r>
            <a:endParaRPr kumimoji="1" lang="zh-TW" altLang="en-US" sz="48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561762C-7790-C8FB-5488-49702927F374}"/>
              </a:ext>
            </a:extLst>
          </p:cNvPr>
          <p:cNvSpPr txBox="1"/>
          <p:nvPr/>
        </p:nvSpPr>
        <p:spPr>
          <a:xfrm>
            <a:off x="2566726" y="4025869"/>
            <a:ext cx="396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</a:t>
            </a:r>
            <a:r>
              <a:rPr kumimoji="1" lang="en-US" altLang="zh-TW" sz="48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</a:t>
            </a:r>
            <a:r>
              <a:rPr kumimoji="1" lang="zh-TW" altLang="en-US" sz="48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Ｍ</a:t>
            </a:r>
            <a:r>
              <a:rPr kumimoji="1" lang="en-US" altLang="zh-TW" sz="48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L)</a:t>
            </a:r>
            <a:endParaRPr kumimoji="1" lang="zh-TW" altLang="en-US" sz="48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2892775-FAD6-D3F5-A266-980992202E46}"/>
              </a:ext>
            </a:extLst>
          </p:cNvPr>
          <p:cNvSpPr txBox="1"/>
          <p:nvPr/>
        </p:nvSpPr>
        <p:spPr>
          <a:xfrm>
            <a:off x="2650640" y="5787779"/>
            <a:ext cx="379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</a:t>
            </a:r>
            <a:r>
              <a:rPr kumimoji="1" lang="en-US" altLang="zh-TW" sz="4800" dirty="0">
                <a:solidFill>
                  <a:schemeClr val="bg1"/>
                </a:solidFill>
                <a:latin typeface="Century" panose="02040604050505020304" pitchFamily="18" charset="0"/>
                <a:ea typeface="Microsoft JhengHei" panose="020B0604030504040204" pitchFamily="34" charset="-120"/>
              </a:rPr>
              <a:t>(DL)</a:t>
            </a:r>
            <a:endParaRPr kumimoji="1" lang="zh-TW" altLang="en-US" sz="4800" dirty="0">
              <a:solidFill>
                <a:schemeClr val="bg1"/>
              </a:solidFill>
              <a:latin typeface="Century" panose="02040604050505020304" pitchFamily="18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57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 animBg="1"/>
      <p:bldP spid="22" grpId="0" animBg="1"/>
      <p:bldP spid="39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黑色, 文字, 字型 的圖片&#10;&#10;自動產生的描述">
            <a:extLst>
              <a:ext uri="{FF2B5EF4-FFF2-40B4-BE49-F238E27FC236}">
                <a16:creationId xmlns:a16="http://schemas.microsoft.com/office/drawing/2014/main" id="{5700370E-0AE6-38AD-66B9-C5AD2253B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11" y="2330803"/>
            <a:ext cx="3600000" cy="3600000"/>
          </a:xfrm>
          <a:prstGeom prst="rect">
            <a:avLst/>
          </a:prstGeom>
        </p:spPr>
      </p:pic>
      <p:pic>
        <p:nvPicPr>
          <p:cNvPr id="5" name="圖片 4" descr="一張含有 藝術 的圖片&#10;&#10;自動產生的描述">
            <a:extLst>
              <a:ext uri="{FF2B5EF4-FFF2-40B4-BE49-F238E27FC236}">
                <a16:creationId xmlns:a16="http://schemas.microsoft.com/office/drawing/2014/main" id="{A6AE7C22-398F-F4AB-2F52-93F5A40FEE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84" y="6086192"/>
            <a:ext cx="3680856" cy="3600000"/>
          </a:xfrm>
          <a:prstGeom prst="rect">
            <a:avLst/>
          </a:prstGeom>
        </p:spPr>
      </p:pic>
      <p:pic>
        <p:nvPicPr>
          <p:cNvPr id="6" name="圖片 5" descr="一張含有 螢幕擷取畫面, 設計, 黑色, 印刷術 的圖片&#10;&#10;自動產生的描述">
            <a:extLst>
              <a:ext uri="{FF2B5EF4-FFF2-40B4-BE49-F238E27FC236}">
                <a16:creationId xmlns:a16="http://schemas.microsoft.com/office/drawing/2014/main" id="{E85AE12C-A0B4-F027-D2D6-4BF62B07C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29" y="2330803"/>
            <a:ext cx="3288965" cy="3600000"/>
          </a:xfrm>
          <a:prstGeom prst="rect">
            <a:avLst/>
          </a:prstGeom>
        </p:spPr>
      </p:pic>
      <p:pic>
        <p:nvPicPr>
          <p:cNvPr id="16" name="圖片 15" descr="一張含有 螢幕擷取畫面, 鮮豔, 光線, 圓形 的圖片&#10;&#10;自動產生的描述">
            <a:extLst>
              <a:ext uri="{FF2B5EF4-FFF2-40B4-BE49-F238E27FC236}">
                <a16:creationId xmlns:a16="http://schemas.microsoft.com/office/drawing/2014/main" id="{FA1A35E0-E1C2-010E-DCD8-7820CFF1E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8" y="6086192"/>
            <a:ext cx="3453992" cy="3600000"/>
          </a:xfrm>
          <a:prstGeom prst="rect">
            <a:avLst/>
          </a:prstGeom>
        </p:spPr>
      </p:pic>
      <p:pic>
        <p:nvPicPr>
          <p:cNvPr id="18" name="圖片 17" descr="一張含有 螢幕擷取畫面, 圖形, 鮮豔, 圓形 的圖片&#10;&#10;自動產生的描述">
            <a:extLst>
              <a:ext uri="{FF2B5EF4-FFF2-40B4-BE49-F238E27FC236}">
                <a16:creationId xmlns:a16="http://schemas.microsoft.com/office/drawing/2014/main" id="{281AB2C0-5306-F768-DBD1-91C3C08C9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93" y="4461118"/>
            <a:ext cx="3267626" cy="360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E6665C1-BF7F-8B10-20AE-EAB93C3D24AF}"/>
              </a:ext>
            </a:extLst>
          </p:cNvPr>
          <p:cNvSpPr/>
          <p:nvPr/>
        </p:nvSpPr>
        <p:spPr>
          <a:xfrm>
            <a:off x="2891298" y="876300"/>
            <a:ext cx="12505403" cy="882454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E3E7611-3497-5095-00F5-A1E55D7717A5}"/>
              </a:ext>
            </a:extLst>
          </p:cNvPr>
          <p:cNvCxnSpPr>
            <a:cxnSpLocks/>
          </p:cNvCxnSpPr>
          <p:nvPr/>
        </p:nvCxnSpPr>
        <p:spPr>
          <a:xfrm>
            <a:off x="10891921" y="876300"/>
            <a:ext cx="0" cy="88098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F8455D3-381E-C0F3-A6B7-93C14440AC42}"/>
              </a:ext>
            </a:extLst>
          </p:cNvPr>
          <p:cNvCxnSpPr>
            <a:cxnSpLocks/>
          </p:cNvCxnSpPr>
          <p:nvPr/>
        </p:nvCxnSpPr>
        <p:spPr>
          <a:xfrm flipH="1">
            <a:off x="2935298" y="2278049"/>
            <a:ext cx="124614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8973805-4ADD-3D3E-BBAD-C0A38C9CFC53}"/>
              </a:ext>
            </a:extLst>
          </p:cNvPr>
          <p:cNvSpPr txBox="1"/>
          <p:nvPr/>
        </p:nvSpPr>
        <p:spPr>
          <a:xfrm>
            <a:off x="4524382" y="1024967"/>
            <a:ext cx="4326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監督式學習</a:t>
            </a:r>
            <a:b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(Supervised Learning)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061C019-0AFE-5786-D326-C5587BAFA892}"/>
              </a:ext>
            </a:extLst>
          </p:cNvPr>
          <p:cNvSpPr txBox="1"/>
          <p:nvPr/>
        </p:nvSpPr>
        <p:spPr>
          <a:xfrm>
            <a:off x="10813394" y="1024967"/>
            <a:ext cx="4583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非監督式學習</a:t>
            </a:r>
            <a:b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Unspervised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Learning)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AF53476-CF58-0FC5-1B9B-978BA5500DDD}"/>
              </a:ext>
            </a:extLst>
          </p:cNvPr>
          <p:cNvSpPr/>
          <p:nvPr/>
        </p:nvSpPr>
        <p:spPr>
          <a:xfrm>
            <a:off x="5961930" y="4679637"/>
            <a:ext cx="2285877" cy="2030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A67745E-F373-8FD3-7A1F-D3D68175FF14}"/>
              </a:ext>
            </a:extLst>
          </p:cNvPr>
          <p:cNvSpPr txBox="1"/>
          <p:nvPr/>
        </p:nvSpPr>
        <p:spPr>
          <a:xfrm>
            <a:off x="6266409" y="4638150"/>
            <a:ext cx="185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2531-E41E-870D-D2F6-57843119AB86}"/>
              </a:ext>
            </a:extLst>
          </p:cNvPr>
          <p:cNvSpPr txBox="1"/>
          <p:nvPr/>
        </p:nvSpPr>
        <p:spPr>
          <a:xfrm>
            <a:off x="4898326" y="-19435"/>
            <a:ext cx="8767767" cy="1954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altLang="zh-TW" sz="5400" spc="-84" dirty="0">
                <a:solidFill>
                  <a:srgbClr val="000000"/>
                </a:solidFill>
                <a:latin typeface="Century" panose="020406040505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Machine Learning</a:t>
            </a:r>
            <a:r>
              <a:rPr lang="zh-TW" altLang="en-US" sz="5400" spc="-84" dirty="0">
                <a:solidFill>
                  <a:srgbClr val="000000"/>
                </a:solidFill>
                <a:latin typeface="Century" panose="020406040505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5400" spc="-84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機器學習</a:t>
            </a:r>
            <a:endParaRPr lang="en-US" altLang="zh-TW" sz="5400" spc="-84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ts val="7800"/>
              </a:lnSpc>
              <a:spcBef>
                <a:spcPct val="0"/>
              </a:spcBef>
            </a:pPr>
            <a:endParaRPr lang="en-US" sz="6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D5823FA-2D1D-63F9-90D4-80787FA10837}"/>
              </a:ext>
            </a:extLst>
          </p:cNvPr>
          <p:cNvSpPr/>
          <p:nvPr/>
        </p:nvSpPr>
        <p:spPr>
          <a:xfrm>
            <a:off x="12163783" y="4725762"/>
            <a:ext cx="2285877" cy="2030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F0E15-C4C4-887B-B7F3-601AE4714064}"/>
              </a:ext>
            </a:extLst>
          </p:cNvPr>
          <p:cNvSpPr txBox="1"/>
          <p:nvPr/>
        </p:nvSpPr>
        <p:spPr>
          <a:xfrm>
            <a:off x="12468262" y="4794165"/>
            <a:ext cx="185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特徵分群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D13B85-0765-545E-B317-044B18CED471}"/>
              </a:ext>
            </a:extLst>
          </p:cNvPr>
          <p:cNvSpPr txBox="1"/>
          <p:nvPr/>
        </p:nvSpPr>
        <p:spPr>
          <a:xfrm>
            <a:off x="5107495" y="4602734"/>
            <a:ext cx="9818824" cy="22159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有訓練資料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D10098C8-E2F5-3728-1F26-DCF5A1CD8B4A}"/>
              </a:ext>
            </a:extLst>
          </p:cNvPr>
          <p:cNvGrpSpPr/>
          <p:nvPr/>
        </p:nvGrpSpPr>
        <p:grpSpPr>
          <a:xfrm>
            <a:off x="1669227" y="9841581"/>
            <a:ext cx="2977778" cy="2578770"/>
            <a:chOff x="0" y="0"/>
            <a:chExt cx="3619627" cy="3134614"/>
          </a:xfrm>
          <a:solidFill>
            <a:srgbClr val="51D3D9"/>
          </a:solidFill>
        </p:grpSpPr>
        <p:sp>
          <p:nvSpPr>
            <p:cNvPr id="3" name="Freeform 26">
              <a:extLst>
                <a:ext uri="{FF2B5EF4-FFF2-40B4-BE49-F238E27FC236}">
                  <a16:creationId xmlns:a16="http://schemas.microsoft.com/office/drawing/2014/main" id="{A6449854-6C74-1298-35DA-5B0B652A977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FB3C85A1-27D6-F4D0-C3C9-3865CD433CE2}"/>
              </a:ext>
            </a:extLst>
          </p:cNvPr>
          <p:cNvGrpSpPr/>
          <p:nvPr/>
        </p:nvGrpSpPr>
        <p:grpSpPr>
          <a:xfrm>
            <a:off x="-1079106" y="8243013"/>
            <a:ext cx="3485333" cy="2887953"/>
            <a:chOff x="0" y="0"/>
            <a:chExt cx="3619627" cy="3134614"/>
          </a:xfrm>
          <a:solidFill>
            <a:srgbClr val="5A919B"/>
          </a:solidFill>
        </p:grpSpPr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D176E104-852F-40D2-C32C-F7928A61EB3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B094A5D8-FC6F-1C87-BF4C-49848A248E92}"/>
              </a:ext>
            </a:extLst>
          </p:cNvPr>
          <p:cNvGrpSpPr/>
          <p:nvPr/>
        </p:nvGrpSpPr>
        <p:grpSpPr>
          <a:xfrm>
            <a:off x="-1309002" y="7261709"/>
            <a:ext cx="2481390" cy="2148895"/>
            <a:chOff x="0" y="0"/>
            <a:chExt cx="3619627" cy="3134614"/>
          </a:xfrm>
          <a:solidFill>
            <a:srgbClr val="C8FF8C"/>
          </a:solidFill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55111DF2-A5E7-DD4A-38D2-8851C1F0475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5" name="Group 25">
            <a:extLst>
              <a:ext uri="{FF2B5EF4-FFF2-40B4-BE49-F238E27FC236}">
                <a16:creationId xmlns:a16="http://schemas.microsoft.com/office/drawing/2014/main" id="{D5EFD1B5-9530-A070-711F-FAB9229401DE}"/>
              </a:ext>
            </a:extLst>
          </p:cNvPr>
          <p:cNvGrpSpPr/>
          <p:nvPr/>
        </p:nvGrpSpPr>
        <p:grpSpPr>
          <a:xfrm>
            <a:off x="13396207" y="9850064"/>
            <a:ext cx="2977778" cy="2578770"/>
            <a:chOff x="0" y="0"/>
            <a:chExt cx="3619627" cy="3134614"/>
          </a:xfrm>
          <a:solidFill>
            <a:srgbClr val="51D3D9"/>
          </a:solidFill>
        </p:grpSpPr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490E5C70-89E0-FC93-573E-BE9EA268E7B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" name="Group 27">
            <a:extLst>
              <a:ext uri="{FF2B5EF4-FFF2-40B4-BE49-F238E27FC236}">
                <a16:creationId xmlns:a16="http://schemas.microsoft.com/office/drawing/2014/main" id="{D5509B58-04E6-BD2A-E8F0-6AAE5CE750D2}"/>
              </a:ext>
            </a:extLst>
          </p:cNvPr>
          <p:cNvGrpSpPr/>
          <p:nvPr/>
        </p:nvGrpSpPr>
        <p:grpSpPr>
          <a:xfrm>
            <a:off x="15636985" y="8251496"/>
            <a:ext cx="3485333" cy="2887953"/>
            <a:chOff x="0" y="0"/>
            <a:chExt cx="3619627" cy="3134614"/>
          </a:xfrm>
          <a:solidFill>
            <a:srgbClr val="5A919B"/>
          </a:solidFill>
        </p:grpSpPr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70E7C726-B768-70C4-2C8B-884FF43B442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2" name="Group 29">
            <a:extLst>
              <a:ext uri="{FF2B5EF4-FFF2-40B4-BE49-F238E27FC236}">
                <a16:creationId xmlns:a16="http://schemas.microsoft.com/office/drawing/2014/main" id="{24058722-E764-8E26-A2B9-A2B90070F5DA}"/>
              </a:ext>
            </a:extLst>
          </p:cNvPr>
          <p:cNvGrpSpPr/>
          <p:nvPr/>
        </p:nvGrpSpPr>
        <p:grpSpPr>
          <a:xfrm>
            <a:off x="16870824" y="7270192"/>
            <a:ext cx="2481390" cy="2148895"/>
            <a:chOff x="0" y="0"/>
            <a:chExt cx="3619627" cy="3134614"/>
          </a:xfrm>
          <a:solidFill>
            <a:srgbClr val="C8FF8C"/>
          </a:solidFill>
        </p:grpSpPr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4D590CA-CCA1-526B-FF4E-F63253DCD16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50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11" grpId="0" animBg="1"/>
      <p:bldP spid="12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481491F2-1C6B-6243-BB7A-2F0B8C7D3519}"/>
              </a:ext>
            </a:extLst>
          </p:cNvPr>
          <p:cNvSpPr txBox="1"/>
          <p:nvPr/>
        </p:nvSpPr>
        <p:spPr>
          <a:xfrm>
            <a:off x="125440" y="3415535"/>
            <a:ext cx="18037119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2000" spc="-84" dirty="0">
                <a:solidFill>
                  <a:srgbClr val="000000"/>
                </a:solidFill>
                <a:latin typeface="Century" panose="020406040505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Reinforcement Learning</a:t>
            </a:r>
          </a:p>
          <a:p>
            <a:pPr algn="ctr">
              <a:spcBef>
                <a:spcPct val="0"/>
              </a:spcBef>
            </a:pPr>
            <a:r>
              <a:rPr lang="zh-TW" altLang="en-US" sz="12000" spc="-84" dirty="0">
                <a:solidFill>
                  <a:srgbClr val="000000"/>
                </a:solidFill>
                <a:latin typeface="Century" panose="020406040505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強化學習</a:t>
            </a:r>
            <a:endParaRPr lang="en-US" sz="12000" spc="-60" dirty="0">
              <a:solidFill>
                <a:srgbClr val="000000"/>
              </a:solidFill>
              <a:latin typeface="Fira Sans Medium"/>
            </a:endParaRP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4FFC9DC2-3863-5FAC-3978-4AFC32BD9756}"/>
              </a:ext>
            </a:extLst>
          </p:cNvPr>
          <p:cNvGrpSpPr/>
          <p:nvPr/>
        </p:nvGrpSpPr>
        <p:grpSpPr>
          <a:xfrm>
            <a:off x="2819400" y="9234904"/>
            <a:ext cx="2977778" cy="2578770"/>
            <a:chOff x="0" y="0"/>
            <a:chExt cx="3619627" cy="3134614"/>
          </a:xfrm>
          <a:solidFill>
            <a:srgbClr val="51D3D9"/>
          </a:solidFill>
        </p:grpSpPr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DE4C6765-5D4E-4E2D-7D0A-C69AFA98FF3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13B30DE3-E256-0664-E5FD-59F6F52A7F39}"/>
              </a:ext>
            </a:extLst>
          </p:cNvPr>
          <p:cNvGrpSpPr/>
          <p:nvPr/>
        </p:nvGrpSpPr>
        <p:grpSpPr>
          <a:xfrm>
            <a:off x="-942442" y="7415639"/>
            <a:ext cx="4201515" cy="3638531"/>
            <a:chOff x="0" y="0"/>
            <a:chExt cx="3619627" cy="3134614"/>
          </a:xfrm>
          <a:solidFill>
            <a:srgbClr val="5A919B"/>
          </a:solidFill>
        </p:grpSpPr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D6C0CFCE-CE62-2C4F-FE1D-E528D7748101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7828748C-2AAF-D46B-FFC7-AF2DF410C175}"/>
              </a:ext>
            </a:extLst>
          </p:cNvPr>
          <p:cNvGrpSpPr/>
          <p:nvPr/>
        </p:nvGrpSpPr>
        <p:grpSpPr>
          <a:xfrm>
            <a:off x="-1115255" y="6419527"/>
            <a:ext cx="2481390" cy="2148895"/>
            <a:chOff x="0" y="0"/>
            <a:chExt cx="3619627" cy="3134614"/>
          </a:xfrm>
          <a:solidFill>
            <a:srgbClr val="C8FF8C"/>
          </a:solidFill>
        </p:grpSpPr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972142D8-8A9C-6E15-75B4-38576E1D00C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3" name="Group 25">
            <a:extLst>
              <a:ext uri="{FF2B5EF4-FFF2-40B4-BE49-F238E27FC236}">
                <a16:creationId xmlns:a16="http://schemas.microsoft.com/office/drawing/2014/main" id="{E2F6BF82-A5B6-82D1-99D0-CD56E40BDE23}"/>
              </a:ext>
            </a:extLst>
          </p:cNvPr>
          <p:cNvGrpSpPr/>
          <p:nvPr/>
        </p:nvGrpSpPr>
        <p:grpSpPr>
          <a:xfrm rot="10800000">
            <a:off x="12725400" y="-1714500"/>
            <a:ext cx="2977778" cy="2578770"/>
            <a:chOff x="0" y="0"/>
            <a:chExt cx="3619627" cy="3134614"/>
          </a:xfrm>
          <a:solidFill>
            <a:srgbClr val="51D3D9"/>
          </a:solidFill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E6CEC4D2-6307-248E-1B75-B90B49C9AC6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5" name="Group 27">
            <a:extLst>
              <a:ext uri="{FF2B5EF4-FFF2-40B4-BE49-F238E27FC236}">
                <a16:creationId xmlns:a16="http://schemas.microsoft.com/office/drawing/2014/main" id="{F2DAB516-B838-469B-C95A-807BF2105D7F}"/>
              </a:ext>
            </a:extLst>
          </p:cNvPr>
          <p:cNvGrpSpPr/>
          <p:nvPr/>
        </p:nvGrpSpPr>
        <p:grpSpPr>
          <a:xfrm rot="10800000">
            <a:off x="15263505" y="-954996"/>
            <a:ext cx="4201515" cy="3638531"/>
            <a:chOff x="0" y="0"/>
            <a:chExt cx="3619627" cy="3134614"/>
          </a:xfrm>
          <a:solidFill>
            <a:srgbClr val="5A919B"/>
          </a:solidFill>
        </p:grpSpPr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034E31E4-9064-DE47-96E6-62E3AE4778F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AF752A5B-BB74-1011-2AFA-727C06E8F201}"/>
              </a:ext>
            </a:extLst>
          </p:cNvPr>
          <p:cNvGrpSpPr/>
          <p:nvPr/>
        </p:nvGrpSpPr>
        <p:grpSpPr>
          <a:xfrm rot="10800000">
            <a:off x="17156443" y="1530752"/>
            <a:ext cx="2481390" cy="2148895"/>
            <a:chOff x="0" y="0"/>
            <a:chExt cx="3619627" cy="3134614"/>
          </a:xfrm>
          <a:solidFill>
            <a:srgbClr val="C8FF8C"/>
          </a:solidFill>
        </p:grpSpPr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A8FDE427-C8CC-8174-8C40-09CDDD79F7A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83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谷歌贪吃蛇252分打满_哔哩哔哩_bilibili">
            <a:extLst>
              <a:ext uri="{FF2B5EF4-FFF2-40B4-BE49-F238E27FC236}">
                <a16:creationId xmlns:a16="http://schemas.microsoft.com/office/drawing/2014/main" id="{A960AB6B-76B4-3A90-A8FE-BC21CB1C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t="15637" r="4854" b="4596"/>
          <a:stretch/>
        </p:blipFill>
        <p:spPr bwMode="auto">
          <a:xfrm>
            <a:off x="9025656" y="2103355"/>
            <a:ext cx="8521381" cy="752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群組 1027">
            <a:extLst>
              <a:ext uri="{FF2B5EF4-FFF2-40B4-BE49-F238E27FC236}">
                <a16:creationId xmlns:a16="http://schemas.microsoft.com/office/drawing/2014/main" id="{E5E340D7-565D-A24F-4CF3-E3721623FA87}"/>
              </a:ext>
            </a:extLst>
          </p:cNvPr>
          <p:cNvGrpSpPr/>
          <p:nvPr/>
        </p:nvGrpSpPr>
        <p:grpSpPr>
          <a:xfrm>
            <a:off x="11542748" y="599945"/>
            <a:ext cx="3251200" cy="1231106"/>
            <a:chOff x="11951984" y="755629"/>
            <a:chExt cx="3251200" cy="1231106"/>
          </a:xfrm>
          <a:solidFill>
            <a:srgbClr val="51D3D9"/>
          </a:solidFill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AAC57396-6C51-278C-A8F9-C2CAA6B40F3E}"/>
                </a:ext>
              </a:extLst>
            </p:cNvPr>
            <p:cNvSpPr/>
            <p:nvPr/>
          </p:nvSpPr>
          <p:spPr>
            <a:xfrm>
              <a:off x="11951984" y="755629"/>
              <a:ext cx="3200400" cy="1231106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2165A7D-3093-269B-B432-A6BC87DD1FC6}"/>
                </a:ext>
              </a:extLst>
            </p:cNvPr>
            <p:cNvSpPr txBox="1"/>
            <p:nvPr/>
          </p:nvSpPr>
          <p:spPr>
            <a:xfrm>
              <a:off x="12115800" y="851237"/>
              <a:ext cx="30873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Century" panose="02040604050505020304" pitchFamily="18" charset="0"/>
                  <a:ea typeface="微軟正黑體" panose="020B0604030504040204" pitchFamily="34" charset="-120"/>
                </a:rPr>
                <a:t>state, S</a:t>
              </a:r>
              <a:endPara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7AE7DB45-9270-CB04-16A0-F2C5381A7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0" t="30487" r="15993" b="21814"/>
          <a:stretch/>
        </p:blipFill>
        <p:spPr>
          <a:xfrm>
            <a:off x="2209800" y="5143500"/>
            <a:ext cx="3171586" cy="144780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D71CF45-3E2E-F68D-2A76-69CB5E236D9E}"/>
              </a:ext>
            </a:extLst>
          </p:cNvPr>
          <p:cNvSpPr/>
          <p:nvPr/>
        </p:nvSpPr>
        <p:spPr>
          <a:xfrm>
            <a:off x="5518003" y="5414030"/>
            <a:ext cx="1273119" cy="952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2F998BF6-4B51-3AF8-A9BD-BD6297AAD0DA}"/>
              </a:ext>
            </a:extLst>
          </p:cNvPr>
          <p:cNvSpPr/>
          <p:nvPr/>
        </p:nvSpPr>
        <p:spPr>
          <a:xfrm rot="5400000">
            <a:off x="3058197" y="6844276"/>
            <a:ext cx="1309648" cy="108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8E1C943-951F-6053-E042-4CD1922D8697}"/>
              </a:ext>
            </a:extLst>
          </p:cNvPr>
          <p:cNvSpPr/>
          <p:nvPr/>
        </p:nvSpPr>
        <p:spPr>
          <a:xfrm rot="16200000">
            <a:off x="3068079" y="3586528"/>
            <a:ext cx="1309648" cy="108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484F5ABA-BEF4-7203-FD99-C91A1356DD94}"/>
              </a:ext>
            </a:extLst>
          </p:cNvPr>
          <p:cNvSpPr txBox="1"/>
          <p:nvPr/>
        </p:nvSpPr>
        <p:spPr>
          <a:xfrm>
            <a:off x="2979902" y="2132251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上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EAFBAFCE-89B2-A13C-1D96-920530D922DB}"/>
              </a:ext>
            </a:extLst>
          </p:cNvPr>
          <p:cNvSpPr txBox="1"/>
          <p:nvPr/>
        </p:nvSpPr>
        <p:spPr>
          <a:xfrm>
            <a:off x="3157781" y="8124730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下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0C88756-A8A3-9397-7081-DE79D2ACB95C}"/>
              </a:ext>
            </a:extLst>
          </p:cNvPr>
          <p:cNvSpPr txBox="1"/>
          <p:nvPr/>
        </p:nvSpPr>
        <p:spPr>
          <a:xfrm>
            <a:off x="6791122" y="5274727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右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304A2337-120F-DA6C-C5ED-BEF6BBF545ED}"/>
              </a:ext>
            </a:extLst>
          </p:cNvPr>
          <p:cNvSpPr/>
          <p:nvPr/>
        </p:nvSpPr>
        <p:spPr>
          <a:xfrm rot="13069853">
            <a:off x="4956680" y="6573910"/>
            <a:ext cx="2135355" cy="846973"/>
          </a:xfrm>
          <a:prstGeom prst="rightArrow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050" name="Picture 2" descr="机器人- 科技图标">
            <a:extLst>
              <a:ext uri="{FF2B5EF4-FFF2-40B4-BE49-F238E27FC236}">
                <a16:creationId xmlns:a16="http://schemas.microsoft.com/office/drawing/2014/main" id="{C156C65C-06A3-2A0D-0F05-06A6E92B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10" y="5480367"/>
            <a:ext cx="5117465" cy="51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9F8A7225-0671-F468-BC0B-D9C59525F555}"/>
              </a:ext>
            </a:extLst>
          </p:cNvPr>
          <p:cNvGrpSpPr/>
          <p:nvPr/>
        </p:nvGrpSpPr>
        <p:grpSpPr>
          <a:xfrm>
            <a:off x="2133600" y="612707"/>
            <a:ext cx="3733800" cy="2034600"/>
            <a:chOff x="11951984" y="755629"/>
            <a:chExt cx="3251200" cy="2034600"/>
          </a:xfrm>
          <a:solidFill>
            <a:srgbClr val="51D3D9"/>
          </a:solidFill>
        </p:grpSpPr>
        <p:sp>
          <p:nvSpPr>
            <p:cNvPr id="1032" name="矩形: 圓角 1031">
              <a:extLst>
                <a:ext uri="{FF2B5EF4-FFF2-40B4-BE49-F238E27FC236}">
                  <a16:creationId xmlns:a16="http://schemas.microsoft.com/office/drawing/2014/main" id="{86E7C254-8451-99AA-7ED9-E81668DF7641}"/>
                </a:ext>
              </a:extLst>
            </p:cNvPr>
            <p:cNvSpPr/>
            <p:nvPr/>
          </p:nvSpPr>
          <p:spPr>
            <a:xfrm>
              <a:off x="11951984" y="755629"/>
              <a:ext cx="3200400" cy="1231106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3" name="文字方塊 1032">
              <a:extLst>
                <a:ext uri="{FF2B5EF4-FFF2-40B4-BE49-F238E27FC236}">
                  <a16:creationId xmlns:a16="http://schemas.microsoft.com/office/drawing/2014/main" id="{02D9795B-1581-984E-F8FE-C60ACB86748F}"/>
                </a:ext>
              </a:extLst>
            </p:cNvPr>
            <p:cNvSpPr txBox="1"/>
            <p:nvPr/>
          </p:nvSpPr>
          <p:spPr>
            <a:xfrm>
              <a:off x="12115800" y="851237"/>
              <a:ext cx="308738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Century" panose="02040604050505020304" pitchFamily="18" charset="0"/>
                  <a:ea typeface="微軟正黑體" panose="020B0604030504040204" pitchFamily="34" charset="-120"/>
                </a:rPr>
                <a:t>action, A</a:t>
              </a:r>
              <a:endPara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34" name="群組 1033">
            <a:extLst>
              <a:ext uri="{FF2B5EF4-FFF2-40B4-BE49-F238E27FC236}">
                <a16:creationId xmlns:a16="http://schemas.microsoft.com/office/drawing/2014/main" id="{4C41AD8E-F6AD-F921-2450-A97314E64867}"/>
              </a:ext>
            </a:extLst>
          </p:cNvPr>
          <p:cNvGrpSpPr/>
          <p:nvPr/>
        </p:nvGrpSpPr>
        <p:grpSpPr>
          <a:xfrm>
            <a:off x="7756254" y="4010453"/>
            <a:ext cx="2538804" cy="1231106"/>
            <a:chOff x="11951984" y="755629"/>
            <a:chExt cx="3251200" cy="1231106"/>
          </a:xfrm>
          <a:solidFill>
            <a:srgbClr val="51D3D9"/>
          </a:solidFill>
        </p:grpSpPr>
        <p:sp>
          <p:nvSpPr>
            <p:cNvPr id="1035" name="矩形: 圓角 1034">
              <a:extLst>
                <a:ext uri="{FF2B5EF4-FFF2-40B4-BE49-F238E27FC236}">
                  <a16:creationId xmlns:a16="http://schemas.microsoft.com/office/drawing/2014/main" id="{7B1ED946-5D71-0F95-BDDC-D8AC07075397}"/>
                </a:ext>
              </a:extLst>
            </p:cNvPr>
            <p:cNvSpPr/>
            <p:nvPr/>
          </p:nvSpPr>
          <p:spPr>
            <a:xfrm>
              <a:off x="11951984" y="755629"/>
              <a:ext cx="3200400" cy="1231106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6" name="文字方塊 1035">
              <a:extLst>
                <a:ext uri="{FF2B5EF4-FFF2-40B4-BE49-F238E27FC236}">
                  <a16:creationId xmlns:a16="http://schemas.microsoft.com/office/drawing/2014/main" id="{400C7CFC-2345-3C64-9988-7848F781763B}"/>
                </a:ext>
              </a:extLst>
            </p:cNvPr>
            <p:cNvSpPr txBox="1"/>
            <p:nvPr/>
          </p:nvSpPr>
          <p:spPr>
            <a:xfrm>
              <a:off x="12115800" y="851237"/>
              <a:ext cx="30873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Century" panose="02040604050505020304" pitchFamily="18" charset="0"/>
                  <a:ea typeface="微軟正黑體" panose="020B0604030504040204" pitchFamily="34" charset="-120"/>
                </a:rPr>
                <a:t>agent</a:t>
              </a:r>
              <a:endPara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9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7AE7DB45-9270-CB04-16A0-F2C5381A7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0" t="30487" r="15993" b="21814"/>
          <a:stretch/>
        </p:blipFill>
        <p:spPr>
          <a:xfrm>
            <a:off x="329618" y="4412751"/>
            <a:ext cx="3171586" cy="144780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D71CF45-3E2E-F68D-2A76-69CB5E236D9E}"/>
              </a:ext>
            </a:extLst>
          </p:cNvPr>
          <p:cNvSpPr/>
          <p:nvPr/>
        </p:nvSpPr>
        <p:spPr>
          <a:xfrm>
            <a:off x="3637821" y="4683281"/>
            <a:ext cx="1273119" cy="952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2F998BF6-4B51-3AF8-A9BD-BD6297AAD0DA}"/>
              </a:ext>
            </a:extLst>
          </p:cNvPr>
          <p:cNvSpPr/>
          <p:nvPr/>
        </p:nvSpPr>
        <p:spPr>
          <a:xfrm rot="5400000">
            <a:off x="1178015" y="6113527"/>
            <a:ext cx="1309648" cy="108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8E1C943-951F-6053-E042-4CD1922D8697}"/>
              </a:ext>
            </a:extLst>
          </p:cNvPr>
          <p:cNvSpPr/>
          <p:nvPr/>
        </p:nvSpPr>
        <p:spPr>
          <a:xfrm rot="16200000">
            <a:off x="1187897" y="2855779"/>
            <a:ext cx="1309648" cy="108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484F5ABA-BEF4-7203-FD99-C91A1356DD94}"/>
              </a:ext>
            </a:extLst>
          </p:cNvPr>
          <p:cNvSpPr txBox="1"/>
          <p:nvPr/>
        </p:nvSpPr>
        <p:spPr>
          <a:xfrm>
            <a:off x="1099720" y="1401502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上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EAFBAFCE-89B2-A13C-1D96-920530D922DB}"/>
              </a:ext>
            </a:extLst>
          </p:cNvPr>
          <p:cNvSpPr txBox="1"/>
          <p:nvPr/>
        </p:nvSpPr>
        <p:spPr>
          <a:xfrm>
            <a:off x="1277599" y="7393981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下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0C88756-A8A3-9397-7081-DE79D2ACB95C}"/>
              </a:ext>
            </a:extLst>
          </p:cNvPr>
          <p:cNvSpPr txBox="1"/>
          <p:nvPr/>
        </p:nvSpPr>
        <p:spPr>
          <a:xfrm>
            <a:off x="4910940" y="4543978"/>
            <a:ext cx="1273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8000" spc="-60" dirty="0">
                <a:solidFill>
                  <a:srgbClr val="000000"/>
                </a:solidFill>
                <a:latin typeface="Fira Sans Medium"/>
              </a:rPr>
              <a:t>右</a:t>
            </a:r>
            <a:endParaRPr lang="en-US" sz="8000" spc="-60" dirty="0">
              <a:solidFill>
                <a:srgbClr val="000000"/>
              </a:solidFill>
              <a:latin typeface="Fira Sans Medium"/>
            </a:endParaRPr>
          </a:p>
        </p:txBody>
      </p:sp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C4C3F23F-C978-5850-1D8E-D113D44C2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/>
          <a:stretch/>
        </p:blipFill>
        <p:spPr bwMode="auto">
          <a:xfrm>
            <a:off x="6674117" y="1536198"/>
            <a:ext cx="8991600" cy="40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6EB0032F-3167-096F-9422-CB3AE0D6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88" y="8827052"/>
            <a:ext cx="10058400" cy="6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9F5FE59-9EC3-3852-10F3-455CCBFDFC78}"/>
              </a:ext>
            </a:extLst>
          </p:cNvPr>
          <p:cNvSpPr txBox="1"/>
          <p:nvPr/>
        </p:nvSpPr>
        <p:spPr>
          <a:xfrm>
            <a:off x="8029341" y="7676693"/>
            <a:ext cx="85344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Action-value function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CABD03-B35F-C84E-296A-0D05B83FFED0}"/>
              </a:ext>
            </a:extLst>
          </p:cNvPr>
          <p:cNvSpPr txBox="1"/>
          <p:nvPr/>
        </p:nvSpPr>
        <p:spPr>
          <a:xfrm>
            <a:off x="4963661" y="5646433"/>
            <a:ext cx="103014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未來獎勵總和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E2A8E5-3B3D-1F11-E961-6E25083FA5AB}"/>
              </a:ext>
            </a:extLst>
          </p:cNvPr>
          <p:cNvSpPr/>
          <p:nvPr/>
        </p:nvSpPr>
        <p:spPr>
          <a:xfrm>
            <a:off x="10114371" y="6689132"/>
            <a:ext cx="609600" cy="85286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B762DFF-EFA4-FE47-755E-6A63A9EB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71" y="6675614"/>
            <a:ext cx="10281765" cy="85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9464974-AFF9-5B8C-D1EA-307EAD3FEB6F}"/>
              </a:ext>
            </a:extLst>
          </p:cNvPr>
          <p:cNvGrpSpPr/>
          <p:nvPr/>
        </p:nvGrpSpPr>
        <p:grpSpPr>
          <a:xfrm>
            <a:off x="9350141" y="170396"/>
            <a:ext cx="3639551" cy="1231106"/>
            <a:chOff x="11951984" y="755629"/>
            <a:chExt cx="3251200" cy="1231106"/>
          </a:xfrm>
          <a:solidFill>
            <a:srgbClr val="51D3D9"/>
          </a:solidFill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2EC0317-6D10-5636-F042-7C3292CD6890}"/>
                </a:ext>
              </a:extLst>
            </p:cNvPr>
            <p:cNvSpPr/>
            <p:nvPr/>
          </p:nvSpPr>
          <p:spPr>
            <a:xfrm>
              <a:off x="11951984" y="755629"/>
              <a:ext cx="3200400" cy="1231106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1C82B3D-C94B-33C2-7AEE-D106C8E6CED3}"/>
                </a:ext>
              </a:extLst>
            </p:cNvPr>
            <p:cNvSpPr txBox="1"/>
            <p:nvPr/>
          </p:nvSpPr>
          <p:spPr>
            <a:xfrm>
              <a:off x="12115800" y="851237"/>
              <a:ext cx="30873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Century" panose="02040604050505020304" pitchFamily="18" charset="0"/>
                  <a:ea typeface="微軟正黑體" panose="020B0604030504040204" pitchFamily="34" charset="-120"/>
                </a:rPr>
                <a:t>Policy </a:t>
              </a:r>
              <a:r>
                <a:rPr lang="el-GR" altLang="zh-TW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π</a:t>
              </a:r>
              <a:endPara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076" name="Picture 4" descr="Επιχειρηματική Αβεβαιότητα. Τι μπορούμε να κάνουμε ;">
            <a:extLst>
              <a:ext uri="{FF2B5EF4-FFF2-40B4-BE49-F238E27FC236}">
                <a16:creationId xmlns:a16="http://schemas.microsoft.com/office/drawing/2014/main" id="{45B0FED6-031A-4BD3-12AD-5E1C7584D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"/>
          <a:stretch/>
        </p:blipFill>
        <p:spPr bwMode="auto">
          <a:xfrm>
            <a:off x="6615460" y="60580"/>
            <a:ext cx="9108913" cy="5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04B77E-BCDC-6F0F-1AC7-67AA4A2E3FF5}"/>
              </a:ext>
            </a:extLst>
          </p:cNvPr>
          <p:cNvSpPr txBox="1"/>
          <p:nvPr/>
        </p:nvSpPr>
        <p:spPr>
          <a:xfrm>
            <a:off x="9524781" y="5606121"/>
            <a:ext cx="103014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FF0000"/>
                </a:solidFill>
                <a:latin typeface="Century" panose="02040604050505020304" pitchFamily="18" charset="0"/>
                <a:ea typeface="微軟正黑體" panose="020B0604030504040204" pitchFamily="34" charset="-120"/>
              </a:rPr>
              <a:t>折扣</a:t>
            </a:r>
            <a:r>
              <a:rPr lang="en-US" altLang="zh-TW" sz="6000" dirty="0">
                <a:solidFill>
                  <a:srgbClr val="FF0000"/>
                </a:solidFill>
                <a:latin typeface="Century" panose="02040604050505020304" pitchFamily="18" charset="0"/>
                <a:ea typeface="微軟正黑體" panose="020B0604030504040204" pitchFamily="34" charset="-120"/>
              </a:rPr>
              <a:t>(0 ~ 1)</a:t>
            </a:r>
            <a:endParaRPr lang="zh-TW" altLang="en-US" sz="6000" dirty="0">
              <a:solidFill>
                <a:srgbClr val="FF0000"/>
              </a:solidFill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BBCCFAF-C2DF-CF46-FC8A-981E2792A21F}"/>
              </a:ext>
            </a:extLst>
          </p:cNvPr>
          <p:cNvCxnSpPr>
            <a:cxnSpLocks/>
          </p:cNvCxnSpPr>
          <p:nvPr/>
        </p:nvCxnSpPr>
        <p:spPr>
          <a:xfrm flipH="1">
            <a:off x="10723971" y="6388579"/>
            <a:ext cx="2017156" cy="4217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15AC8CF-1C2D-0F86-B954-77A8837DA86E}"/>
              </a:ext>
            </a:extLst>
          </p:cNvPr>
          <p:cNvSpPr/>
          <p:nvPr/>
        </p:nvSpPr>
        <p:spPr>
          <a:xfrm>
            <a:off x="13009993" y="6527400"/>
            <a:ext cx="930324" cy="10766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74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1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702C1DC-A3D1-54C5-B3D6-48D5F85D0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1595" r="7325"/>
          <a:stretch/>
        </p:blipFill>
        <p:spPr>
          <a:xfrm>
            <a:off x="3100436" y="8027308"/>
            <a:ext cx="3600000" cy="180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750081C-E237-4805-B327-A26518C794ED}"/>
              </a:ext>
            </a:extLst>
          </p:cNvPr>
          <p:cNvSpPr txBox="1"/>
          <p:nvPr/>
        </p:nvSpPr>
        <p:spPr>
          <a:xfrm>
            <a:off x="7086600" y="4389267"/>
            <a:ext cx="93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吃到食物 </a:t>
            </a:r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R = +1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2039B8-D64D-B76C-1BC1-C22773E40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86" r="3432" b="10514"/>
          <a:stretch/>
        </p:blipFill>
        <p:spPr>
          <a:xfrm>
            <a:off x="3078665" y="3997099"/>
            <a:ext cx="3578230" cy="180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406E61-B82B-11FE-AED4-37ACF44E0BAA}"/>
              </a:ext>
            </a:extLst>
          </p:cNvPr>
          <p:cNvSpPr txBox="1"/>
          <p:nvPr/>
        </p:nvSpPr>
        <p:spPr>
          <a:xfrm>
            <a:off x="7199616" y="8419477"/>
            <a:ext cx="93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目標達成 </a:t>
            </a:r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R = +100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113325-5AC3-FBEC-8A8F-ECC30DC9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644" r="6895" b="8364"/>
          <a:stretch/>
        </p:blipFill>
        <p:spPr>
          <a:xfrm>
            <a:off x="3035124" y="1867523"/>
            <a:ext cx="3621771" cy="180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F28848-45EF-04FC-FC12-83D33FA3DE7E}"/>
              </a:ext>
            </a:extLst>
          </p:cNvPr>
          <p:cNvSpPr txBox="1"/>
          <p:nvPr/>
        </p:nvSpPr>
        <p:spPr>
          <a:xfrm>
            <a:off x="6871984" y="2259691"/>
            <a:ext cx="93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未發生任何事 </a:t>
            </a:r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R = 0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1C5605-A7A4-07BC-DEE4-9D8EC7AB25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8" t="39740"/>
          <a:stretch/>
        </p:blipFill>
        <p:spPr>
          <a:xfrm>
            <a:off x="3078665" y="6095832"/>
            <a:ext cx="3578230" cy="180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75236BC-1188-E72E-B344-ABB12B983E34}"/>
              </a:ext>
            </a:extLst>
          </p:cNvPr>
          <p:cNvSpPr txBox="1"/>
          <p:nvPr/>
        </p:nvSpPr>
        <p:spPr>
          <a:xfrm>
            <a:off x="7086599" y="6488000"/>
            <a:ext cx="937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撞到自己 </a:t>
            </a:r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R = -100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CB1E62-1E20-CB55-1CFB-14D92A5E68CF}"/>
              </a:ext>
            </a:extLst>
          </p:cNvPr>
          <p:cNvGrpSpPr/>
          <p:nvPr/>
        </p:nvGrpSpPr>
        <p:grpSpPr>
          <a:xfrm>
            <a:off x="7188200" y="236307"/>
            <a:ext cx="3911600" cy="1231106"/>
            <a:chOff x="11951984" y="755629"/>
            <a:chExt cx="3251200" cy="1231106"/>
          </a:xfrm>
          <a:solidFill>
            <a:srgbClr val="51D3D9"/>
          </a:solidFill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5C90C6C-545A-13D2-5B95-C279399E0618}"/>
                </a:ext>
              </a:extLst>
            </p:cNvPr>
            <p:cNvSpPr/>
            <p:nvPr/>
          </p:nvSpPr>
          <p:spPr>
            <a:xfrm>
              <a:off x="11951984" y="755629"/>
              <a:ext cx="3200400" cy="1231106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33500E-A154-CA97-A798-9D857F909BE2}"/>
                </a:ext>
              </a:extLst>
            </p:cNvPr>
            <p:cNvSpPr txBox="1"/>
            <p:nvPr/>
          </p:nvSpPr>
          <p:spPr>
            <a:xfrm>
              <a:off x="12115800" y="851237"/>
              <a:ext cx="30873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Century" panose="02040604050505020304" pitchFamily="18" charset="0"/>
                  <a:ea typeface="微軟正黑體" panose="020B0604030504040204" pitchFamily="34" charset="-120"/>
                </a:rPr>
                <a:t>reward, R</a:t>
              </a:r>
              <a:endParaRPr lang="zh-TW" altLang="en-US" sz="6000" dirty="0">
                <a:latin typeface="Century" panose="02040604050505020304" pitchFamily="18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32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783027" y="9378484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085567" y="7973959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265502" y="7265076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1" name="Group 25">
            <a:extLst>
              <a:ext uri="{FF2B5EF4-FFF2-40B4-BE49-F238E27FC236}">
                <a16:creationId xmlns:a16="http://schemas.microsoft.com/office/drawing/2014/main" id="{DB41C3F9-DCD9-6685-3333-358836C9F24D}"/>
              </a:ext>
            </a:extLst>
          </p:cNvPr>
          <p:cNvGrpSpPr/>
          <p:nvPr/>
        </p:nvGrpSpPr>
        <p:grpSpPr>
          <a:xfrm rot="10800000">
            <a:off x="14793948" y="-1866900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1027" name="Freeform 26">
              <a:extLst>
                <a:ext uri="{FF2B5EF4-FFF2-40B4-BE49-F238E27FC236}">
                  <a16:creationId xmlns:a16="http://schemas.microsoft.com/office/drawing/2014/main" id="{FAEBE0FA-6684-D225-E7EE-BBBE11D7BC1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1EE88DC7-4810-C73E-895D-49BD595C8B06}"/>
              </a:ext>
            </a:extLst>
          </p:cNvPr>
          <p:cNvGrpSpPr/>
          <p:nvPr/>
        </p:nvGrpSpPr>
        <p:grpSpPr>
          <a:xfrm rot="10800000">
            <a:off x="16662542" y="-462374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1025" name="Freeform 28">
              <a:extLst>
                <a:ext uri="{FF2B5EF4-FFF2-40B4-BE49-F238E27FC236}">
                  <a16:creationId xmlns:a16="http://schemas.microsoft.com/office/drawing/2014/main" id="{5FC710B2-C68E-D550-722A-00BD783A7F3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9DCB651-8609-205C-66C1-3D37ED8ABF96}"/>
              </a:ext>
            </a:extLst>
          </p:cNvPr>
          <p:cNvGrpSpPr/>
          <p:nvPr/>
        </p:nvGrpSpPr>
        <p:grpSpPr>
          <a:xfrm rot="10800000">
            <a:off x="17736335" y="110940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1024" name="Freeform 30">
              <a:extLst>
                <a:ext uri="{FF2B5EF4-FFF2-40B4-BE49-F238E27FC236}">
                  <a16:creationId xmlns:a16="http://schemas.microsoft.com/office/drawing/2014/main" id="{9AAC2203-ED4A-BCB5-36CB-64FACDF1A6D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E9CCC6-3B20-01C5-46C7-97C62393FD73}"/>
              </a:ext>
            </a:extLst>
          </p:cNvPr>
          <p:cNvSpPr txBox="1"/>
          <p:nvPr/>
        </p:nvSpPr>
        <p:spPr>
          <a:xfrm>
            <a:off x="1656618" y="60157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國立高雄科技大學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1607DB-18BB-7D87-902E-1064D8E4A2FE}"/>
              </a:ext>
            </a:extLst>
          </p:cNvPr>
          <p:cNvSpPr txBox="1"/>
          <p:nvPr/>
        </p:nvSpPr>
        <p:spPr>
          <a:xfrm>
            <a:off x="2093250" y="851455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新左營高鐵站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9EA8D4-20FC-FB40-C78C-B8FAFFB69E52}"/>
              </a:ext>
            </a:extLst>
          </p:cNvPr>
          <p:cNvSpPr txBox="1"/>
          <p:nvPr/>
        </p:nvSpPr>
        <p:spPr>
          <a:xfrm>
            <a:off x="5324290" y="4794088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14min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82D59B13-29A9-8655-95BF-F73893EC028F}"/>
              </a:ext>
            </a:extLst>
          </p:cNvPr>
          <p:cNvSpPr/>
          <p:nvPr/>
        </p:nvSpPr>
        <p:spPr>
          <a:xfrm>
            <a:off x="4106199" y="3085437"/>
            <a:ext cx="775416" cy="5446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61A69D-C76C-7E93-5D94-0CABE4A2CDF5}"/>
              </a:ext>
            </a:extLst>
          </p:cNvPr>
          <p:cNvSpPr txBox="1"/>
          <p:nvPr/>
        </p:nvSpPr>
        <p:spPr>
          <a:xfrm>
            <a:off x="9345463" y="59673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國立高雄科技大學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D75B4E-999F-3BBA-F270-2A3E182CE6B7}"/>
              </a:ext>
            </a:extLst>
          </p:cNvPr>
          <p:cNvSpPr txBox="1"/>
          <p:nvPr/>
        </p:nvSpPr>
        <p:spPr>
          <a:xfrm>
            <a:off x="10277215" y="851455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新左營高鐵站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5445B01-C2B4-586A-C259-5245CE7AA466}"/>
              </a:ext>
            </a:extLst>
          </p:cNvPr>
          <p:cNvSpPr txBox="1"/>
          <p:nvPr/>
        </p:nvSpPr>
        <p:spPr>
          <a:xfrm>
            <a:off x="13166354" y="7156758"/>
            <a:ext cx="20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4min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367A6EF4-DA45-205E-9E60-C0275F875EF7}"/>
              </a:ext>
            </a:extLst>
          </p:cNvPr>
          <p:cNvSpPr/>
          <p:nvPr/>
        </p:nvSpPr>
        <p:spPr>
          <a:xfrm>
            <a:off x="12127854" y="6661877"/>
            <a:ext cx="775416" cy="1870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BE44909A-DC7E-615D-4B9F-5ED4E0B82A74}"/>
              </a:ext>
            </a:extLst>
          </p:cNvPr>
          <p:cNvSpPr/>
          <p:nvPr/>
        </p:nvSpPr>
        <p:spPr>
          <a:xfrm>
            <a:off x="12127854" y="1617240"/>
            <a:ext cx="775416" cy="37789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4CD25A-55EC-E0F5-0BC3-45F0A4EA9A4E}"/>
              </a:ext>
            </a:extLst>
          </p:cNvPr>
          <p:cNvSpPr txBox="1"/>
          <p:nvPr/>
        </p:nvSpPr>
        <p:spPr>
          <a:xfrm>
            <a:off x="12687180" y="552117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5C9BA0-D23B-F0C6-BC72-4DA858E99648}"/>
              </a:ext>
            </a:extLst>
          </p:cNvPr>
          <p:cNvSpPr txBox="1"/>
          <p:nvPr/>
        </p:nvSpPr>
        <p:spPr>
          <a:xfrm>
            <a:off x="13202904" y="2805340"/>
            <a:ext cx="20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8min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6" name="Picture 2" descr="摩托車圖標固體車輛和運輸圖標股票, 圖標股票, 圖標矢量, 圖標集向量圖案素材免費下載，PNG，EPS和AI素材下載- Pngtree">
            <a:extLst>
              <a:ext uri="{FF2B5EF4-FFF2-40B4-BE49-F238E27FC236}">
                <a16:creationId xmlns:a16="http://schemas.microsoft.com/office/drawing/2014/main" id="{CADDA43B-DD36-4139-834D-78CD976C1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063" y1="43750" x2="39063" y2="43750"/>
                        <a14:foregroundMark x1="37656" y1="51719" x2="37656" y2="51719"/>
                        <a14:foregroundMark x1="33125" y1="53125" x2="33438" y2="53125"/>
                        <a14:foregroundMark x1="33594" y1="55937" x2="33594" y2="55937"/>
                        <a14:foregroundMark x1="36406" y1="55781" x2="36406" y2="55781"/>
                        <a14:foregroundMark x1="38906" y1="55625" x2="38906" y2="55625"/>
                        <a14:foregroundMark x1="43438" y1="56094" x2="43438" y2="56094"/>
                        <a14:foregroundMark x1="46250" y1="50313" x2="46250" y2="50313"/>
                        <a14:foregroundMark x1="61406" y1="53125" x2="61719" y2="53125"/>
                        <a14:foregroundMark x1="63906" y1="55937" x2="63906" y2="55937"/>
                        <a14:foregroundMark x1="63438" y1="42500" x2="63438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35690" r="23947" b="34470"/>
          <a:stretch/>
        </p:blipFill>
        <p:spPr bwMode="auto">
          <a:xfrm>
            <a:off x="3156431" y="1573244"/>
            <a:ext cx="2674952" cy="15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摩托車圖標固體車輛和運輸圖標股票, 圖標股票, 圖標矢量, 圖標集向量圖案素材免費下載，PNG，EPS和AI素材下載- Pngtree">
            <a:extLst>
              <a:ext uri="{FF2B5EF4-FFF2-40B4-BE49-F238E27FC236}">
                <a16:creationId xmlns:a16="http://schemas.microsoft.com/office/drawing/2014/main" id="{BF7EBD44-4DD8-54F2-76EF-A0E5146DB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063" y1="43750" x2="39063" y2="43750"/>
                        <a14:foregroundMark x1="37656" y1="51719" x2="37656" y2="51719"/>
                        <a14:foregroundMark x1="33125" y1="53125" x2="33438" y2="53125"/>
                        <a14:foregroundMark x1="33594" y1="55937" x2="33594" y2="55937"/>
                        <a14:foregroundMark x1="36406" y1="55781" x2="36406" y2="55781"/>
                        <a14:foregroundMark x1="38906" y1="55625" x2="38906" y2="55625"/>
                        <a14:foregroundMark x1="43438" y1="56094" x2="43438" y2="56094"/>
                        <a14:foregroundMark x1="46250" y1="50313" x2="46250" y2="50313"/>
                        <a14:foregroundMark x1="61406" y1="53125" x2="61719" y2="53125"/>
                        <a14:foregroundMark x1="63906" y1="55937" x2="63906" y2="55937"/>
                        <a14:foregroundMark x1="63438" y1="42500" x2="63438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35690" r="23947" b="34470"/>
          <a:stretch/>
        </p:blipFill>
        <p:spPr bwMode="auto">
          <a:xfrm>
            <a:off x="10174615" y="1269236"/>
            <a:ext cx="2674952" cy="15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7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93827E-7 L -0.00026 0.383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918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5">
            <a:extLst>
              <a:ext uri="{FF2B5EF4-FFF2-40B4-BE49-F238E27FC236}">
                <a16:creationId xmlns:a16="http://schemas.microsoft.com/office/drawing/2014/main" id="{FF82D68C-FDC6-FC85-D8B1-273961134603}"/>
              </a:ext>
            </a:extLst>
          </p:cNvPr>
          <p:cNvGrpSpPr/>
          <p:nvPr/>
        </p:nvGrpSpPr>
        <p:grpSpPr>
          <a:xfrm>
            <a:off x="532933" y="10007977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B5C9FDC-2524-EB0F-BD7B-D1286C469F6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A96293CA-F47B-77DE-875D-ADDE9DD14A10}"/>
              </a:ext>
            </a:extLst>
          </p:cNvPr>
          <p:cNvGrpSpPr/>
          <p:nvPr/>
        </p:nvGrpSpPr>
        <p:grpSpPr>
          <a:xfrm>
            <a:off x="-1364368" y="8464070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30F4CF1-D5EA-EC97-612B-D2E0A5EF6F3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987A625-29CF-21C4-B895-565370AFD92E}"/>
              </a:ext>
            </a:extLst>
          </p:cNvPr>
          <p:cNvGrpSpPr/>
          <p:nvPr/>
        </p:nvGrpSpPr>
        <p:grpSpPr>
          <a:xfrm>
            <a:off x="-1307742" y="7742427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7439178-4F30-4D3A-E092-518A1A4946CA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4FD8AC6F-EE0D-A280-F7FD-CA5DA94C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86" y="1720007"/>
            <a:ext cx="15471093" cy="11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B1C776-73C2-CC48-6FA7-6A971264A990}"/>
              </a:ext>
            </a:extLst>
          </p:cNvPr>
          <p:cNvSpPr/>
          <p:nvPr/>
        </p:nvSpPr>
        <p:spPr>
          <a:xfrm>
            <a:off x="6740691" y="1660837"/>
            <a:ext cx="1384910" cy="1066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E3304-C11C-7650-207F-8AAC87F2CADA}"/>
              </a:ext>
            </a:extLst>
          </p:cNvPr>
          <p:cNvSpPr/>
          <p:nvPr/>
        </p:nvSpPr>
        <p:spPr>
          <a:xfrm>
            <a:off x="9258790" y="1734061"/>
            <a:ext cx="7668686" cy="1066800"/>
          </a:xfrm>
          <a:prstGeom prst="rect">
            <a:avLst/>
          </a:prstGeom>
          <a:noFill/>
          <a:ln w="76200">
            <a:solidFill>
              <a:srgbClr val="F22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A96B82-F3F2-5891-62AC-EC1428B0BA72}"/>
              </a:ext>
            </a:extLst>
          </p:cNvPr>
          <p:cNvSpPr txBox="1"/>
          <p:nvPr/>
        </p:nvSpPr>
        <p:spPr>
          <a:xfrm>
            <a:off x="2209963" y="281661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9F343E-C914-0AC8-8BA5-6E37C7A573D2}"/>
              </a:ext>
            </a:extLst>
          </p:cNvPr>
          <p:cNvSpPr txBox="1"/>
          <p:nvPr/>
        </p:nvSpPr>
        <p:spPr>
          <a:xfrm>
            <a:off x="9337405" y="283970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時序的差分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8FFB60-03FD-626E-D71B-D3D519873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4"/>
          <a:stretch/>
        </p:blipFill>
        <p:spPr bwMode="auto">
          <a:xfrm>
            <a:off x="2943569" y="5211947"/>
            <a:ext cx="12070080" cy="19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F2C1C8-85C5-9EB6-C6A9-E7A83D49FFFE}"/>
              </a:ext>
            </a:extLst>
          </p:cNvPr>
          <p:cNvSpPr/>
          <p:nvPr/>
        </p:nvSpPr>
        <p:spPr>
          <a:xfrm>
            <a:off x="7339455" y="5295222"/>
            <a:ext cx="2834346" cy="10192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109863-13AB-5547-DF5A-2F1666254215}"/>
              </a:ext>
            </a:extLst>
          </p:cNvPr>
          <p:cNvSpPr txBox="1"/>
          <p:nvPr/>
        </p:nvSpPr>
        <p:spPr>
          <a:xfrm>
            <a:off x="1894263" y="744840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學習率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2319A4-06A1-0D66-D3D8-C7486D1253F3}"/>
              </a:ext>
            </a:extLst>
          </p:cNvPr>
          <p:cNvSpPr txBox="1"/>
          <p:nvPr/>
        </p:nvSpPr>
        <p:spPr>
          <a:xfrm>
            <a:off x="6740691" y="442104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目前的數值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609C4A-502F-20A1-1F9F-FC0B44A83433}"/>
              </a:ext>
            </a:extLst>
          </p:cNvPr>
          <p:cNvSpPr/>
          <p:nvPr/>
        </p:nvSpPr>
        <p:spPr>
          <a:xfrm>
            <a:off x="2883368" y="6485526"/>
            <a:ext cx="514780" cy="6547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5BC6F1-3456-17A8-547E-17E07E56AAA4}"/>
              </a:ext>
            </a:extLst>
          </p:cNvPr>
          <p:cNvSpPr/>
          <p:nvPr/>
        </p:nvSpPr>
        <p:spPr>
          <a:xfrm>
            <a:off x="3647117" y="6314462"/>
            <a:ext cx="7629142" cy="9523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A37F82-1C3A-815F-039A-A90892209971}"/>
              </a:ext>
            </a:extLst>
          </p:cNvPr>
          <p:cNvSpPr txBox="1"/>
          <p:nvPr/>
        </p:nvSpPr>
        <p:spPr>
          <a:xfrm>
            <a:off x="5401146" y="739245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時序的差分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8F19849-DBEF-5506-FC81-7D00DB51B752}"/>
              </a:ext>
            </a:extLst>
          </p:cNvPr>
          <p:cNvSpPr/>
          <p:nvPr/>
        </p:nvSpPr>
        <p:spPr>
          <a:xfrm>
            <a:off x="7072057" y="145471"/>
            <a:ext cx="4502136" cy="1231106"/>
          </a:xfrm>
          <a:prstGeom prst="roundRect">
            <a:avLst/>
          </a:prstGeom>
          <a:solidFill>
            <a:srgbClr val="00D0A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3C3639-7C41-7135-6FAB-6BAA2AD38859}"/>
              </a:ext>
            </a:extLst>
          </p:cNvPr>
          <p:cNvSpPr txBox="1"/>
          <p:nvPr/>
        </p:nvSpPr>
        <p:spPr>
          <a:xfrm>
            <a:off x="7185073" y="273367"/>
            <a:ext cx="43891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Q Learning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92B80-EE15-1143-355A-04551244ADA6}"/>
              </a:ext>
            </a:extLst>
          </p:cNvPr>
          <p:cNvSpPr/>
          <p:nvPr/>
        </p:nvSpPr>
        <p:spPr>
          <a:xfrm>
            <a:off x="6404651" y="1523868"/>
            <a:ext cx="10678726" cy="8344948"/>
          </a:xfrm>
          <a:prstGeom prst="rect">
            <a:avLst/>
          </a:prstGeom>
          <a:noFill/>
          <a:ln w="76200">
            <a:solidFill>
              <a:srgbClr val="E687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5D017F-6C65-09F9-5BEA-0139338543AE}"/>
              </a:ext>
            </a:extLst>
          </p:cNvPr>
          <p:cNvSpPr/>
          <p:nvPr/>
        </p:nvSpPr>
        <p:spPr>
          <a:xfrm>
            <a:off x="1237788" y="1474474"/>
            <a:ext cx="4369713" cy="8394342"/>
          </a:xfrm>
          <a:prstGeom prst="rect">
            <a:avLst/>
          </a:prstGeom>
          <a:noFill/>
          <a:ln w="76200">
            <a:solidFill>
              <a:srgbClr val="E687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F780B8D-0A88-FA8D-4EE8-A3C37E07587A}"/>
              </a:ext>
            </a:extLst>
          </p:cNvPr>
          <p:cNvSpPr txBox="1"/>
          <p:nvPr/>
        </p:nvSpPr>
        <p:spPr>
          <a:xfrm>
            <a:off x="12726661" y="738899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A52F9FE-4005-B17A-BB98-AFDF9025534E}"/>
              </a:ext>
            </a:extLst>
          </p:cNvPr>
          <p:cNvSpPr/>
          <p:nvPr/>
        </p:nvSpPr>
        <p:spPr>
          <a:xfrm>
            <a:off x="12015057" y="6122888"/>
            <a:ext cx="2703175" cy="1143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E614AA2-1DC7-BCEE-5480-99267EC8BEE1}"/>
              </a:ext>
            </a:extLst>
          </p:cNvPr>
          <p:cNvSpPr txBox="1"/>
          <p:nvPr/>
        </p:nvSpPr>
        <p:spPr>
          <a:xfrm>
            <a:off x="11811000" y="8074472"/>
            <a:ext cx="20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4min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10E5E72B-AF11-8507-417C-6C7899C74D0E}"/>
              </a:ext>
            </a:extLst>
          </p:cNvPr>
          <p:cNvSpPr/>
          <p:nvPr/>
        </p:nvSpPr>
        <p:spPr>
          <a:xfrm>
            <a:off x="10959384" y="7863386"/>
            <a:ext cx="775416" cy="2005429"/>
          </a:xfrm>
          <a:prstGeom prst="downArrow">
            <a:avLst/>
          </a:prstGeom>
          <a:solidFill>
            <a:srgbClr val="F22A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8761167D-42CC-2CD5-404C-979C9D4972C2}"/>
              </a:ext>
            </a:extLst>
          </p:cNvPr>
          <p:cNvSpPr/>
          <p:nvPr/>
        </p:nvSpPr>
        <p:spPr>
          <a:xfrm>
            <a:off x="10924379" y="4155242"/>
            <a:ext cx="775416" cy="2582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BDE4117-D3D6-19FD-3094-0E31559E3BB0}"/>
              </a:ext>
            </a:extLst>
          </p:cNvPr>
          <p:cNvSpPr txBox="1"/>
          <p:nvPr/>
        </p:nvSpPr>
        <p:spPr>
          <a:xfrm>
            <a:off x="11811000" y="4635668"/>
            <a:ext cx="200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8min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7780940A-15BF-8A81-FD8C-C117D95EFA9A}"/>
              </a:ext>
            </a:extLst>
          </p:cNvPr>
          <p:cNvSpPr/>
          <p:nvPr/>
        </p:nvSpPr>
        <p:spPr>
          <a:xfrm>
            <a:off x="2555398" y="5318870"/>
            <a:ext cx="775416" cy="45704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2" descr="摩托車圖標固體車輛和運輸圖標股票, 圖標股票, 圖標矢量, 圖標集向量圖案素材免費下載，PNG，EPS和AI素材下載- Pngtree">
            <a:extLst>
              <a:ext uri="{FF2B5EF4-FFF2-40B4-BE49-F238E27FC236}">
                <a16:creationId xmlns:a16="http://schemas.microsoft.com/office/drawing/2014/main" id="{F3CA4729-ED7A-40A5-1347-788347AE4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063" y1="43750" x2="39063" y2="43750"/>
                        <a14:foregroundMark x1="37656" y1="51719" x2="37656" y2="51719"/>
                        <a14:foregroundMark x1="33125" y1="53125" x2="33438" y2="53125"/>
                        <a14:foregroundMark x1="33594" y1="55937" x2="33594" y2="55937"/>
                        <a14:foregroundMark x1="36406" y1="55781" x2="36406" y2="55781"/>
                        <a14:foregroundMark x1="38906" y1="55625" x2="38906" y2="55625"/>
                        <a14:foregroundMark x1="43438" y1="56094" x2="43438" y2="56094"/>
                        <a14:foregroundMark x1="46250" y1="50313" x2="46250" y2="50313"/>
                        <a14:foregroundMark x1="61406" y1="53125" x2="61719" y2="53125"/>
                        <a14:foregroundMark x1="63906" y1="55937" x2="63906" y2="55937"/>
                        <a14:foregroundMark x1="63438" y1="42500" x2="63438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35690" r="23947" b="34470"/>
          <a:stretch/>
        </p:blipFill>
        <p:spPr bwMode="auto">
          <a:xfrm>
            <a:off x="1605630" y="3787169"/>
            <a:ext cx="2674952" cy="15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摩托車圖標固體車輛和運輸圖標股票, 圖標股票, 圖標矢量, 圖標集向量圖案素材免費下載，PNG，EPS和AI素材下載- Pngtree">
            <a:extLst>
              <a:ext uri="{FF2B5EF4-FFF2-40B4-BE49-F238E27FC236}">
                <a16:creationId xmlns:a16="http://schemas.microsoft.com/office/drawing/2014/main" id="{A54BDB39-CEA9-B72C-621D-F56077A01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063" y1="43750" x2="39063" y2="43750"/>
                        <a14:foregroundMark x1="37656" y1="51719" x2="37656" y2="51719"/>
                        <a14:foregroundMark x1="33125" y1="53125" x2="33438" y2="53125"/>
                        <a14:foregroundMark x1="33594" y1="55937" x2="33594" y2="55937"/>
                        <a14:foregroundMark x1="36406" y1="55781" x2="36406" y2="55781"/>
                        <a14:foregroundMark x1="38906" y1="55625" x2="38906" y2="55625"/>
                        <a14:foregroundMark x1="43438" y1="56094" x2="43438" y2="56094"/>
                        <a14:foregroundMark x1="46250" y1="50313" x2="46250" y2="50313"/>
                        <a14:foregroundMark x1="61406" y1="53125" x2="61719" y2="53125"/>
                        <a14:foregroundMark x1="63906" y1="55937" x2="63906" y2="55937"/>
                        <a14:foregroundMark x1="63438" y1="42500" x2="63438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35690" r="23947" b="34470"/>
          <a:stretch/>
        </p:blipFill>
        <p:spPr bwMode="auto">
          <a:xfrm>
            <a:off x="9978848" y="6534702"/>
            <a:ext cx="2674952" cy="15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D01940-E8B6-76F1-E859-E6130EA9CF3C}"/>
              </a:ext>
            </a:extLst>
          </p:cNvPr>
          <p:cNvSpPr txBox="1"/>
          <p:nvPr/>
        </p:nvSpPr>
        <p:spPr>
          <a:xfrm>
            <a:off x="3178630" y="6712321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Century" panose="02040604050505020304" pitchFamily="18" charset="0"/>
                <a:ea typeface="微軟正黑體" panose="020B0604030504040204" pitchFamily="34" charset="-120"/>
              </a:rPr>
              <a:t>14min</a:t>
            </a:r>
            <a:endParaRPr lang="zh-TW" altLang="en-US" sz="6000" dirty="0">
              <a:latin typeface="Century" panose="020406040505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7" name="Group 25">
            <a:extLst>
              <a:ext uri="{FF2B5EF4-FFF2-40B4-BE49-F238E27FC236}">
                <a16:creationId xmlns:a16="http://schemas.microsoft.com/office/drawing/2014/main" id="{746DA9F0-29B1-2857-0A89-805E7F36C8D5}"/>
              </a:ext>
            </a:extLst>
          </p:cNvPr>
          <p:cNvGrpSpPr/>
          <p:nvPr/>
        </p:nvGrpSpPr>
        <p:grpSpPr>
          <a:xfrm rot="10800000">
            <a:off x="15166721" y="-2012502"/>
            <a:ext cx="2538804" cy="2306187"/>
            <a:chOff x="0" y="0"/>
            <a:chExt cx="3619627" cy="3134614"/>
          </a:xfrm>
          <a:solidFill>
            <a:srgbClr val="51D3D9"/>
          </a:solidFill>
        </p:grpSpPr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FC2E2C79-C8EB-B9F7-15F7-AEEB73DD7A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61106722-64E6-6B6B-5C80-A89CEDFBDEED}"/>
              </a:ext>
            </a:extLst>
          </p:cNvPr>
          <p:cNvGrpSpPr/>
          <p:nvPr/>
        </p:nvGrpSpPr>
        <p:grpSpPr>
          <a:xfrm rot="10800000">
            <a:off x="17064022" y="-468595"/>
            <a:ext cx="2538804" cy="2306187"/>
            <a:chOff x="0" y="0"/>
            <a:chExt cx="3619627" cy="3134614"/>
          </a:xfrm>
          <a:solidFill>
            <a:srgbClr val="5A919B"/>
          </a:solidFill>
        </p:grpSpPr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3C1C25DC-4E9C-57CB-4507-A803688FB32C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24CFA173-9A0F-E937-0D60-F3B36AC856F1}"/>
              </a:ext>
            </a:extLst>
          </p:cNvPr>
          <p:cNvGrpSpPr/>
          <p:nvPr/>
        </p:nvGrpSpPr>
        <p:grpSpPr>
          <a:xfrm rot="10800000">
            <a:off x="17901254" y="1115948"/>
            <a:ext cx="1644946" cy="1443287"/>
            <a:chOff x="0" y="0"/>
            <a:chExt cx="3619627" cy="3134614"/>
          </a:xfrm>
          <a:solidFill>
            <a:srgbClr val="C8FF8C"/>
          </a:solidFill>
        </p:grpSpPr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1EBDB040-7C3B-0E05-FB5D-58408A280C6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65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/>
      <p:bldP spid="10" grpId="0"/>
      <p:bldP spid="11" grpId="0" animBg="1"/>
      <p:bldP spid="12" grpId="0" animBg="1"/>
      <p:bldP spid="24" grpId="0"/>
      <p:bldP spid="29" grpId="0" animBg="1"/>
      <p:bldP spid="29" grpId="1" animBg="1"/>
      <p:bldP spid="30" grpId="0" animBg="1"/>
      <p:bldP spid="30" grpId="1" animBg="1"/>
      <p:bldP spid="31" grpId="0"/>
      <p:bldP spid="32" grpId="0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4471</TotalTime>
  <Words>411</Words>
  <Application>Microsoft Office PowerPoint</Application>
  <PresentationFormat>自訂</PresentationFormat>
  <Paragraphs>87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Times New Roman</vt:lpstr>
      <vt:lpstr>Calibri Light</vt:lpstr>
      <vt:lpstr>Century</vt:lpstr>
      <vt:lpstr>微軟正黑體</vt:lpstr>
      <vt:lpstr>Calibri</vt:lpstr>
      <vt:lpstr>Arial</vt:lpstr>
      <vt:lpstr>Fira Sans Light</vt:lpstr>
      <vt:lpstr>Fira Sans Medium</vt:lpstr>
      <vt:lpstr>微軟正黑體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C110152338</cp:lastModifiedBy>
  <cp:revision>138</cp:revision>
  <dcterms:created xsi:type="dcterms:W3CDTF">2006-08-16T00:00:00Z</dcterms:created>
  <dcterms:modified xsi:type="dcterms:W3CDTF">2023-12-02T12:01:11Z</dcterms:modified>
  <dc:identifier>DAF1VFxdlcM</dc:identifier>
</cp:coreProperties>
</file>