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4"/>
  </p:sldMasterIdLst>
  <p:notesMasterIdLst>
    <p:notesMasterId r:id="rId54"/>
  </p:notesMasterIdLst>
  <p:sldIdLst>
    <p:sldId id="256" r:id="rId5"/>
    <p:sldId id="314" r:id="rId6"/>
    <p:sldId id="292" r:id="rId7"/>
    <p:sldId id="297" r:id="rId8"/>
    <p:sldId id="298" r:id="rId9"/>
    <p:sldId id="299" r:id="rId10"/>
    <p:sldId id="293" r:id="rId11"/>
    <p:sldId id="294" r:id="rId12"/>
    <p:sldId id="295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3" r:id="rId22"/>
    <p:sldId id="331" r:id="rId23"/>
    <p:sldId id="311" r:id="rId24"/>
    <p:sldId id="312" r:id="rId25"/>
    <p:sldId id="308" r:id="rId26"/>
    <p:sldId id="309" r:id="rId27"/>
    <p:sldId id="315" r:id="rId28"/>
    <p:sldId id="316" r:id="rId29"/>
    <p:sldId id="317" r:id="rId30"/>
    <p:sldId id="326" r:id="rId31"/>
    <p:sldId id="320" r:id="rId32"/>
    <p:sldId id="319" r:id="rId33"/>
    <p:sldId id="266" r:id="rId34"/>
    <p:sldId id="318" r:id="rId35"/>
    <p:sldId id="264" r:id="rId36"/>
    <p:sldId id="267" r:id="rId37"/>
    <p:sldId id="325" r:id="rId38"/>
    <p:sldId id="310" r:id="rId39"/>
    <p:sldId id="321" r:id="rId40"/>
    <p:sldId id="322" r:id="rId41"/>
    <p:sldId id="323" r:id="rId42"/>
    <p:sldId id="330" r:id="rId43"/>
    <p:sldId id="324" r:id="rId44"/>
    <p:sldId id="327" r:id="rId45"/>
    <p:sldId id="328" r:id="rId46"/>
    <p:sldId id="332" r:id="rId47"/>
    <p:sldId id="336" r:id="rId48"/>
    <p:sldId id="335" r:id="rId49"/>
    <p:sldId id="334" r:id="rId50"/>
    <p:sldId id="333" r:id="rId51"/>
    <p:sldId id="329" r:id="rId52"/>
    <p:sldId id="26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363636"/>
    <a:srgbClr val="2B2B2B"/>
    <a:srgbClr val="2582C6"/>
    <a:srgbClr val="FFFF99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FFB5E-E3C9-7316-9C27-4ECA00EB47D4}" v="277" dt="2022-09-28T14:41:48.756"/>
    <p1510:client id="{5C285286-B28B-BD9D-776C-464963A21F5A}" v="286" dt="2022-09-28T14:23:49.106"/>
    <p1510:client id="{BA135644-24C0-4D41-B1F7-68621D306855}" v="1556" vWet="1558" dt="2022-09-28T14:38:53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预览及使用此模板前先下载英文</a:t>
            </a:r>
            <a:r>
              <a:rPr lang="en-US" altLang="zh-CN"/>
              <a:t>Segoe Script</a:t>
            </a:r>
            <a:r>
              <a:rPr lang="zh-CN" altLang="en-US"/>
              <a:t>、中文新蒂小丸子小学版字体，预览效果会更加美观！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62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7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30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3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9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7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9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B0B2-25C2-465E-A81B-CA14DF5CFA1A}" type="datetimeFigureOut">
              <a:rPr lang="zh-CN" altLang="en-US" smtClean="0"/>
              <a:pPr/>
              <a:t>2022/12/21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4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634509" y="1389588"/>
            <a:ext cx="8922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600" b="1" dirty="0">
                <a:solidFill>
                  <a:srgbClr val="00B0F0"/>
                </a:solidFill>
                <a:latin typeface="Segoe Script" panose="020B0504020000000003" pitchFamily="34" charset="0"/>
              </a:rPr>
              <a:t>FPGA</a:t>
            </a:r>
            <a:r>
              <a:rPr kumimoji="1" lang="zh-TW" altLang="en-US" sz="66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元件導論</a:t>
            </a:r>
            <a:endParaRPr kumimoji="1" lang="en-US" altLang="zh-TW" sz="66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kumimoji="1" lang="zh-TW" altLang="en-US" sz="66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r>
              <a:rPr kumimoji="1" lang="en-US" altLang="zh-TW" sz="66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sz="66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圖像傾斜校正</a:t>
            </a:r>
            <a:endParaRPr kumimoji="1" lang="en-US" altLang="zh-TW" sz="66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kumimoji="1" lang="zh-CN" altLang="en-US" sz="4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F24460-E9C0-8A3E-B904-084AA8A52A9F}"/>
              </a:ext>
            </a:extLst>
          </p:cNvPr>
          <p:cNvSpPr txBox="1"/>
          <p:nvPr/>
        </p:nvSpPr>
        <p:spPr>
          <a:xfrm>
            <a:off x="3048000" y="3685941"/>
            <a:ext cx="6096000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kumimoji="1" lang="en-US" altLang="zh-TW" sz="4400" b="1" dirty="0">
                <a:latin typeface="微軟正黑體"/>
                <a:ea typeface="微軟正黑體"/>
              </a:rPr>
              <a:t>C110152311 </a:t>
            </a:r>
            <a:r>
              <a:rPr kumimoji="1" lang="en-US" altLang="zh-TW" sz="4400" b="1" dirty="0" err="1">
                <a:latin typeface="微軟正黑體"/>
                <a:ea typeface="微軟正黑體"/>
              </a:rPr>
              <a:t>蘇弈嘉</a:t>
            </a:r>
            <a:endParaRPr lang="en-US" altLang="zh-TW" sz="4400" b="1" dirty="0">
              <a:latin typeface="微軟正黑體"/>
              <a:ea typeface="微軟正黑體"/>
            </a:endParaRPr>
          </a:p>
          <a:p>
            <a:pPr algn="ctr"/>
            <a:r>
              <a:rPr kumimoji="1" lang="en-US" altLang="zh-TW" sz="4400" b="1" dirty="0">
                <a:latin typeface="微軟正黑體"/>
                <a:ea typeface="微軟正黑體"/>
              </a:rPr>
              <a:t>C110152330 </a:t>
            </a:r>
            <a:r>
              <a:rPr kumimoji="1" lang="en-US" altLang="zh-TW" sz="4400" b="1" dirty="0" err="1">
                <a:latin typeface="微軟正黑體"/>
                <a:ea typeface="微軟正黑體"/>
              </a:rPr>
              <a:t>張恩僑</a:t>
            </a:r>
            <a:endParaRPr lang="en-US" altLang="zh-TW" sz="4400" b="1" dirty="0">
              <a:latin typeface="微軟正黑體"/>
              <a:ea typeface="微軟正黑體"/>
            </a:endParaRPr>
          </a:p>
          <a:p>
            <a:pPr algn="ctr"/>
            <a:r>
              <a:rPr kumimoji="1" lang="en-US" altLang="zh-TW" sz="4400" b="1" dirty="0">
                <a:latin typeface="微軟正黑體"/>
                <a:ea typeface="微軟正黑體"/>
              </a:rPr>
              <a:t>C110152334 </a:t>
            </a:r>
            <a:r>
              <a:rPr kumimoji="1" lang="en-US" altLang="zh-TW" sz="4400" b="1" dirty="0" err="1">
                <a:latin typeface="微軟正黑體"/>
                <a:ea typeface="微軟正黑體"/>
              </a:rPr>
              <a:t>徐崇皓</a:t>
            </a:r>
            <a:endParaRPr lang="en-US" altLang="zh-TW" sz="4400" b="1" dirty="0">
              <a:latin typeface="微軟正黑體"/>
              <a:ea typeface="微軟正黑體"/>
            </a:endParaRPr>
          </a:p>
          <a:p>
            <a:pPr algn="ctr"/>
            <a:r>
              <a:rPr kumimoji="1" lang="en-US" altLang="zh-TW" sz="4400" b="1" dirty="0">
                <a:latin typeface="微軟正黑體"/>
                <a:ea typeface="微軟正黑體"/>
              </a:rPr>
              <a:t>C110152338 陳科融</a:t>
            </a:r>
            <a:endParaRPr lang="en-US" altLang="zh-TW" sz="4000" b="1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104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F94091-EAEA-4F8D-1053-E8422730D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97" y="989048"/>
            <a:ext cx="9495005" cy="48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C54065F-BAFD-0643-ADEA-C11EDE9E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9" y="975970"/>
            <a:ext cx="6239746" cy="49060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81383B-9B3A-4E69-84BD-D50A64F0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26" y="2145160"/>
            <a:ext cx="5048955" cy="2781688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9268B769-361D-9189-1A9B-41E4B3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501" y="222436"/>
            <a:ext cx="5344997" cy="1507067"/>
          </a:xfrm>
        </p:spPr>
        <p:txBody>
          <a:bodyPr>
            <a:normAutofit/>
          </a:bodyPr>
          <a:lstStyle/>
          <a:p>
            <a:r>
              <a:rPr lang="en-US" altLang="zh-TW" cap="none" dirty="0" err="1"/>
              <a:t>Matlab</a:t>
            </a:r>
            <a:r>
              <a:rPr lang="en-US" altLang="zh-TW" cap="none" dirty="0"/>
              <a:t> Hough</a:t>
            </a:r>
            <a:r>
              <a:rPr lang="zh-TW" altLang="en-US" cap="none" dirty="0"/>
              <a:t>直線檢測 </a:t>
            </a:r>
          </a:p>
        </p:txBody>
      </p:sp>
    </p:spTree>
    <p:extLst>
      <p:ext uri="{BB962C8B-B14F-4D97-AF65-F5344CB8AC3E}">
        <p14:creationId xmlns:p14="http://schemas.microsoft.com/office/powerpoint/2010/main" val="39687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B4D57-E55E-3048-5D33-FA3F555B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78" y="0"/>
            <a:ext cx="5278844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增強直線</a:t>
            </a:r>
          </a:p>
        </p:txBody>
      </p:sp>
      <p:pic>
        <p:nvPicPr>
          <p:cNvPr id="7" name="圖片 6" descr="一張含有 文字, 餐具, 盤 的圖片&#10;&#10;自動產生的描述">
            <a:extLst>
              <a:ext uri="{FF2B5EF4-FFF2-40B4-BE49-F238E27FC236}">
                <a16:creationId xmlns:a16="http://schemas.microsoft.com/office/drawing/2014/main" id="{26F43D3C-8F00-AA3A-15A3-C1F470EE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78" y="1386794"/>
            <a:ext cx="8631644" cy="48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5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7DB42-BD82-6CF7-8799-70D8842D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040" y="0"/>
            <a:ext cx="470792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邊緣檢測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4D2C557-30A2-04B5-246C-A9BE16D3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1282"/>
            <a:ext cx="5645830" cy="365933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7F4F8AC-6D41-4532-5FC2-02BA9D4B3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3" y="1721282"/>
            <a:ext cx="5576726" cy="36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2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B8D43-6914-5B31-3A76-7B47510C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436" y="0"/>
            <a:ext cx="4359128" cy="1507067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SOBEL</a:t>
            </a:r>
            <a:endParaRPr lang="zh-TW" altLang="en-US" sz="6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B01075-09F6-3288-FEC3-D88EC2AD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5" y="1086952"/>
            <a:ext cx="10584635" cy="2424178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BCF282FA-1F75-AE24-5C26-97C77D64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19" y="3711372"/>
            <a:ext cx="6634745" cy="26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C5F6F2-6AA0-19AD-F547-E553BC8E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87" y="290347"/>
            <a:ext cx="8412178" cy="62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4EF6C9-F3F2-C2CD-C09E-BA471138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8" y="1213141"/>
            <a:ext cx="11454863" cy="44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051F9A-62F5-4F14-915E-CE58ED608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9" y="751149"/>
            <a:ext cx="11711622" cy="5355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69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2E4C9-B639-16C4-CE4C-2149895F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50" y="138509"/>
            <a:ext cx="5335929" cy="1909823"/>
          </a:xfrm>
        </p:spPr>
        <p:txBody>
          <a:bodyPr>
            <a:normAutofit/>
          </a:bodyPr>
          <a:lstStyle/>
          <a:p>
            <a:r>
              <a:rPr lang="en-US" altLang="zh-TW" sz="6000" dirty="0"/>
              <a:t>Sobel</a:t>
            </a:r>
            <a:r>
              <a:rPr lang="zh-TW" altLang="en-US" sz="6000" dirty="0"/>
              <a:t>順序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76AC24-13DD-78D1-AB9E-80FC6D38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6" y="1188299"/>
            <a:ext cx="8808626" cy="493634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97264D9-C1A9-B6F4-F330-6853C6015DB6}"/>
              </a:ext>
            </a:extLst>
          </p:cNvPr>
          <p:cNvSpPr/>
          <p:nvPr/>
        </p:nvSpPr>
        <p:spPr>
          <a:xfrm>
            <a:off x="1434019" y="998541"/>
            <a:ext cx="515333" cy="5373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14E811B0-ED21-11A7-CFA7-95B47429D3C4}"/>
              </a:ext>
            </a:extLst>
          </p:cNvPr>
          <p:cNvSpPr/>
          <p:nvPr/>
        </p:nvSpPr>
        <p:spPr>
          <a:xfrm rot="10800000">
            <a:off x="2437630" y="1173547"/>
            <a:ext cx="4000107" cy="53732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19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76D91A8-F44B-AD48-B189-FF09F00F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88" y="0"/>
            <a:ext cx="3779835" cy="15886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8E9E72-893E-8A72-CA44-EFD82BB2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4" y="1588626"/>
            <a:ext cx="8352637" cy="5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6D62A42-3450-361F-00FC-867D78F2D1D7}"/>
              </a:ext>
            </a:extLst>
          </p:cNvPr>
          <p:cNvSpPr txBox="1"/>
          <p:nvPr/>
        </p:nvSpPr>
        <p:spPr>
          <a:xfrm>
            <a:off x="204247" y="1166842"/>
            <a:ext cx="117835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組長：</a:t>
            </a:r>
            <a:endParaRPr lang="en-US" altLang="zh-TW" sz="3600" dirty="0"/>
          </a:p>
          <a:p>
            <a:r>
              <a:rPr lang="en-US" altLang="zh-TW" sz="3600" dirty="0"/>
              <a:t>C110152338 </a:t>
            </a:r>
            <a:r>
              <a:rPr lang="zh-TW" altLang="en-US" sz="3600" dirty="0"/>
              <a:t>陳科融 </a:t>
            </a:r>
            <a:r>
              <a:rPr lang="en-US" altLang="zh-TW" sz="3600" dirty="0"/>
              <a:t>(55%)</a:t>
            </a:r>
            <a:r>
              <a:rPr lang="zh-TW" altLang="en-US" sz="3600" dirty="0"/>
              <a:t>報告、</a:t>
            </a:r>
            <a:r>
              <a:rPr lang="en-US" altLang="zh-TW" sz="3600" dirty="0"/>
              <a:t>FPGA</a:t>
            </a:r>
            <a:r>
              <a:rPr lang="zh-TW" altLang="en-US" sz="3600" dirty="0"/>
              <a:t>架構設計、架構圖繪製、</a:t>
            </a:r>
            <a:r>
              <a:rPr lang="en-US" altLang="zh-TW" sz="3600" dirty="0" err="1"/>
              <a:t>matlab</a:t>
            </a:r>
            <a:r>
              <a:rPr lang="zh-TW" altLang="en-US" sz="3600" dirty="0"/>
              <a:t>程式撰寫、演算法分析 </a:t>
            </a:r>
            <a:endParaRPr lang="en-US" altLang="zh-TW" sz="3600" dirty="0"/>
          </a:p>
          <a:p>
            <a:r>
              <a:rPr lang="zh-TW" altLang="en-US" sz="3600" dirty="0"/>
              <a:t>組員： </a:t>
            </a:r>
            <a:endParaRPr lang="en-US" altLang="zh-TW" sz="3600" dirty="0"/>
          </a:p>
          <a:p>
            <a:r>
              <a:rPr lang="en-US" altLang="zh-TW" sz="3600" dirty="0"/>
              <a:t>C110152334 </a:t>
            </a:r>
            <a:r>
              <a:rPr lang="zh-TW" altLang="en-US" sz="3600" dirty="0"/>
              <a:t>徐崇皓</a:t>
            </a:r>
            <a:r>
              <a:rPr lang="en-US" altLang="zh-TW" sz="3600" dirty="0"/>
              <a:t>(35%) </a:t>
            </a:r>
            <a:r>
              <a:rPr lang="zh-TW" altLang="en-US" sz="3600" dirty="0"/>
              <a:t>架構設計、</a:t>
            </a:r>
            <a:r>
              <a:rPr lang="en-US" altLang="zh-TW" sz="3600" dirty="0"/>
              <a:t>python</a:t>
            </a:r>
            <a:r>
              <a:rPr lang="zh-TW" altLang="en-US" sz="3600" dirty="0"/>
              <a:t>程式撰寫、分析電路架構</a:t>
            </a:r>
            <a:endParaRPr lang="en-US" altLang="zh-TW" sz="3600" dirty="0"/>
          </a:p>
          <a:p>
            <a:r>
              <a:rPr lang="en-US" altLang="zh-TW" sz="3600" dirty="0"/>
              <a:t>C110152311 </a:t>
            </a:r>
            <a:r>
              <a:rPr lang="zh-TW" altLang="en-US" sz="3600" dirty="0"/>
              <a:t>蘇弈嘉</a:t>
            </a:r>
            <a:r>
              <a:rPr lang="en-US" altLang="zh-TW" sz="3600" dirty="0"/>
              <a:t>(10%) </a:t>
            </a:r>
            <a:r>
              <a:rPr lang="zh-TW" altLang="en-US" sz="3600" dirty="0"/>
              <a:t>報告製作、電路架構討論 </a:t>
            </a:r>
            <a:endParaRPr lang="en-US" altLang="zh-TW" sz="3600" dirty="0"/>
          </a:p>
          <a:p>
            <a:r>
              <a:rPr lang="en-US" altLang="zh-TW" sz="3600" dirty="0"/>
              <a:t>C110152330 </a:t>
            </a:r>
            <a:r>
              <a:rPr lang="zh-TW" altLang="en-US" sz="3600" dirty="0"/>
              <a:t>張恩僑</a:t>
            </a:r>
            <a:r>
              <a:rPr lang="en-US" altLang="zh-TW" sz="3600" dirty="0"/>
              <a:t>(0%)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71513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35BED-0B24-92F2-A724-75DEC7DF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32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二值化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9C0DA5-D1DA-C488-AC3F-79606837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63" y="1224435"/>
            <a:ext cx="9624274" cy="48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35BED-0B24-92F2-A724-75DEC7DF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32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二值化順序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9C0DA5-D1DA-C488-AC3F-79606837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63" y="1224435"/>
            <a:ext cx="9624274" cy="4895235"/>
          </a:xfrm>
          <a:prstGeom prst="rect">
            <a:avLst/>
          </a:prstGeom>
        </p:spPr>
      </p:pic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2F54A1A-FBEC-539F-9551-72D9EE8B5DBB}"/>
              </a:ext>
            </a:extLst>
          </p:cNvPr>
          <p:cNvSpPr/>
          <p:nvPr/>
        </p:nvSpPr>
        <p:spPr>
          <a:xfrm>
            <a:off x="6787298" y="5524944"/>
            <a:ext cx="4000107" cy="53732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9753BB2-664F-CA9F-E363-8FC054137481}"/>
              </a:ext>
            </a:extLst>
          </p:cNvPr>
          <p:cNvSpPr/>
          <p:nvPr/>
        </p:nvSpPr>
        <p:spPr>
          <a:xfrm>
            <a:off x="10787405" y="5844619"/>
            <a:ext cx="515333" cy="5373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48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BCA1D-0635-AD58-D204-397F5CDA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4697"/>
            <a:ext cx="8534400" cy="1507067"/>
          </a:xfrm>
        </p:spPr>
        <p:txBody>
          <a:bodyPr/>
          <a:lstStyle/>
          <a:p>
            <a:pPr algn="ctr"/>
            <a:r>
              <a:rPr lang="zh-TW" altLang="en-US" dirty="0"/>
              <a:t>檢測直線端點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9C8257-76E7-BFE2-5C2A-12CC5BE8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38" y="1582655"/>
            <a:ext cx="6887536" cy="4591691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E775412-129E-F80B-E04D-D0421387813C}"/>
              </a:ext>
            </a:extLst>
          </p:cNvPr>
          <p:cNvSpPr/>
          <p:nvPr/>
        </p:nvSpPr>
        <p:spPr>
          <a:xfrm>
            <a:off x="7343480" y="2526384"/>
            <a:ext cx="575035" cy="5633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DCE0E5D-279C-656E-0FC8-78A0ECF5B92C}"/>
              </a:ext>
            </a:extLst>
          </p:cNvPr>
          <p:cNvSpPr/>
          <p:nvPr/>
        </p:nvSpPr>
        <p:spPr>
          <a:xfrm>
            <a:off x="3583756" y="3791147"/>
            <a:ext cx="575035" cy="5633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52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E64FF0-C5D0-29E7-A13D-DBA4ED30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27" y="387284"/>
            <a:ext cx="9125146" cy="608343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6394407-D0C3-0DED-DCCE-DF3EC82EB205}"/>
              </a:ext>
            </a:extLst>
          </p:cNvPr>
          <p:cNvCxnSpPr>
            <a:cxnSpLocks/>
          </p:cNvCxnSpPr>
          <p:nvPr/>
        </p:nvCxnSpPr>
        <p:spPr>
          <a:xfrm>
            <a:off x="2381840" y="1065228"/>
            <a:ext cx="7412609" cy="0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25BE19F-EFCE-3E33-0DB2-427CAE9230CC}"/>
              </a:ext>
            </a:extLst>
          </p:cNvPr>
          <p:cNvCxnSpPr>
            <a:cxnSpLocks/>
          </p:cNvCxnSpPr>
          <p:nvPr/>
        </p:nvCxnSpPr>
        <p:spPr>
          <a:xfrm>
            <a:off x="2381840" y="1641835"/>
            <a:ext cx="7412609" cy="0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F3F2F45-D5F0-C8D0-4558-9B40A25883AD}"/>
              </a:ext>
            </a:extLst>
          </p:cNvPr>
          <p:cNvCxnSpPr>
            <a:cxnSpLocks/>
          </p:cNvCxnSpPr>
          <p:nvPr/>
        </p:nvCxnSpPr>
        <p:spPr>
          <a:xfrm>
            <a:off x="2381840" y="2132029"/>
            <a:ext cx="4971067" cy="0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4EF9BAFE-439C-2090-1D91-39B27F9170B3}"/>
              </a:ext>
            </a:extLst>
          </p:cNvPr>
          <p:cNvSpPr/>
          <p:nvPr/>
        </p:nvSpPr>
        <p:spPr>
          <a:xfrm>
            <a:off x="1699967" y="461213"/>
            <a:ext cx="515333" cy="5373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81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212EDB2-1E08-176C-83C3-EF528739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1" y="1764709"/>
            <a:ext cx="11269648" cy="42296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D158D2-1AC8-4BB3-D75A-BDC404A2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" y="435969"/>
            <a:ext cx="11880139" cy="8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4D94C1-312F-D1E3-A9D9-161AA1B3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84" y="1824709"/>
            <a:ext cx="6056629" cy="472984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15F5AD-442D-A83E-2F32-1281F33A50B6}"/>
              </a:ext>
            </a:extLst>
          </p:cNvPr>
          <p:cNvSpPr txBox="1"/>
          <p:nvPr/>
        </p:nvSpPr>
        <p:spPr>
          <a:xfrm>
            <a:off x="2332855" y="303448"/>
            <a:ext cx="7526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sz="48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x' = cos(θ) * x - sin(θ) * y</a:t>
            </a:r>
            <a:br>
              <a:rPr lang="es-ES" altLang="zh-TW" sz="4800" dirty="0">
                <a:solidFill>
                  <a:schemeClr val="accent5"/>
                </a:solidFill>
              </a:rPr>
            </a:br>
            <a:r>
              <a:rPr lang="es-ES" altLang="zh-TW" sz="48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y' = sin(θ) * x + cos(θ) * y</a:t>
            </a:r>
            <a:endParaRPr lang="zh-TW" alt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7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0B88CF0-1EC0-1984-9DDF-5F46315E2193}"/>
              </a:ext>
            </a:extLst>
          </p:cNvPr>
          <p:cNvSpPr txBox="1"/>
          <p:nvPr/>
        </p:nvSpPr>
        <p:spPr>
          <a:xfrm>
            <a:off x="1378827" y="355407"/>
            <a:ext cx="1021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TW" sz="6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x' = cos(θ) * x - sin(θ) * y</a:t>
            </a:r>
            <a:br>
              <a:rPr lang="es-ES" altLang="zh-TW" sz="6000" dirty="0">
                <a:solidFill>
                  <a:schemeClr val="accent5"/>
                </a:solidFill>
              </a:rPr>
            </a:br>
            <a:r>
              <a:rPr lang="es-ES" altLang="zh-TW" sz="6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y' = sin(θ) * x + cos(θ) * y</a:t>
            </a:r>
            <a:endParaRPr lang="zh-TW" altLang="en-US" sz="6000" dirty="0">
              <a:solidFill>
                <a:schemeClr val="accent5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9C91DF-2D16-9097-1E1F-B7C6A9552FE2}"/>
              </a:ext>
            </a:extLst>
          </p:cNvPr>
          <p:cNvSpPr txBox="1"/>
          <p:nvPr/>
        </p:nvSpPr>
        <p:spPr>
          <a:xfrm>
            <a:off x="1378827" y="3804873"/>
            <a:ext cx="95546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TW" sz="6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x' = cos(θ) (x -  </a:t>
            </a:r>
            <a:r>
              <a:rPr lang="es-ES" altLang="zh-TW" sz="6000" dirty="0">
                <a:solidFill>
                  <a:schemeClr val="accent5"/>
                </a:solidFill>
                <a:latin typeface="arial" panose="020B0604020202020204" pitchFamily="34" charset="0"/>
              </a:rPr>
              <a:t>tan</a:t>
            </a:r>
            <a:r>
              <a:rPr lang="es-ES" altLang="zh-TW" sz="6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(θ) * y )</a:t>
            </a:r>
            <a:br>
              <a:rPr lang="es-ES" altLang="zh-TW" sz="6000" dirty="0">
                <a:solidFill>
                  <a:schemeClr val="accent5"/>
                </a:solidFill>
              </a:rPr>
            </a:br>
            <a:r>
              <a:rPr lang="es-ES" altLang="zh-TW" sz="60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y' = cos(θ) (y + tan(θ) * x )</a:t>
            </a:r>
            <a:endParaRPr lang="zh-TW" altLang="en-US" sz="6000" dirty="0">
              <a:solidFill>
                <a:schemeClr val="accent5"/>
              </a:solidFill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151908C0-C8B8-13E1-D823-36CF780B3BD6}"/>
              </a:ext>
            </a:extLst>
          </p:cNvPr>
          <p:cNvSpPr/>
          <p:nvPr/>
        </p:nvSpPr>
        <p:spPr>
          <a:xfrm>
            <a:off x="5307291" y="2294399"/>
            <a:ext cx="788709" cy="15696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30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95F237-84A9-D923-CF0D-8C27F6FD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4" y="1728647"/>
            <a:ext cx="11876371" cy="40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7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F1742-3ABD-10D3-895B-24EAE715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95" y="311519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建表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D7DC6B-CB90-65E7-7BA1-AB9C5AE9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77" y="87870"/>
            <a:ext cx="7568258" cy="66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9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8C23CD-6623-E6F8-382A-17B5B33EF574}"/>
              </a:ext>
            </a:extLst>
          </p:cNvPr>
          <p:cNvSpPr/>
          <p:nvPr/>
        </p:nvSpPr>
        <p:spPr>
          <a:xfrm>
            <a:off x="2471647" y="4258981"/>
            <a:ext cx="919508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由於在做運算時，比如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x=16 , y=-90</a:t>
            </a: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做下方運算，會導致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變得更大，所以需要先開一個</a:t>
            </a:r>
            <a:r>
              <a:rPr lang="zh-TW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比較大的空間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進行計算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3432D2-A27B-F846-BEBB-BF5EEAB8F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16913" r="-43" b="-54"/>
          <a:stretch/>
        </p:blipFill>
        <p:spPr bwMode="auto">
          <a:xfrm>
            <a:off x="1175611" y="1057371"/>
            <a:ext cx="4430265" cy="30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6EE133-F77E-9DE4-F58B-AD913383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07" b="93421" l="9784" r="89784">
                        <a14:foregroundMark x1="22878" y1="10338" x2="20576" y2="7707"/>
                        <a14:foregroundMark x1="39424" y1="66729" x2="42590" y2="67857"/>
                        <a14:foregroundMark x1="61151" y1="83647" x2="58417" y2="85338"/>
                        <a14:foregroundMark x1="58849" y1="93421" x2="63309" y2="93233"/>
                        <a14:foregroundMark x1="21727" y1="35150" x2="26475" y2="43233"/>
                        <a14:foregroundMark x1="18705" y1="9774" x2="20576" y2="31203"/>
                        <a14:foregroundMark x1="20576" y1="31203" x2="28201" y2="50752"/>
                        <a14:foregroundMark x1="28201" y1="50752" x2="57698" y2="70489"/>
                        <a14:foregroundMark x1="57698" y1="70489" x2="73094" y2="71241"/>
                        <a14:foregroundMark x1="73094" y1="71241" x2="63741" y2="54511"/>
                        <a14:foregroundMark x1="63741" y1="54511" x2="74964" y2="69549"/>
                        <a14:foregroundMark x1="74964" y1="69549" x2="62734" y2="84774"/>
                        <a14:foregroundMark x1="62734" y1="84774" x2="76259" y2="77632"/>
                        <a14:foregroundMark x1="76259" y1="77632" x2="74820" y2="70113"/>
                        <a14:foregroundMark x1="65468" y1="85714" x2="60000" y2="896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39" y="3816723"/>
            <a:ext cx="2533081" cy="19389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30F8A-63A5-66BA-3CB7-0379AC31AB9A}"/>
              </a:ext>
            </a:extLst>
          </p:cNvPr>
          <p:cNvSpPr/>
          <p:nvPr/>
        </p:nvSpPr>
        <p:spPr>
          <a:xfrm>
            <a:off x="761105" y="2840195"/>
            <a:ext cx="5038165" cy="6993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11C0F9-E47B-C2CB-EFD6-54D570AF4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382" y="2112075"/>
            <a:ext cx="5169700" cy="65810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27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22EF5-9DE4-27A8-9BFA-4B272A9A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63" y="845144"/>
            <a:ext cx="11092676" cy="1507067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accent5"/>
                </a:solidFill>
              </a:rPr>
              <a:t>  原始圖片                傾斜校正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E7572F-7C11-AD31-51C3-0C7DF4CC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59" y="2150952"/>
            <a:ext cx="5849108" cy="31083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F74046A-74EE-2726-0F90-64662BDB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5" y="2150952"/>
            <a:ext cx="5529808" cy="31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44612E33-693F-2D13-8E64-281C2325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6" y="1053261"/>
            <a:ext cx="2770845" cy="2133809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C4422034-C14A-1149-FDC9-7F0EFB999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6" r="1774"/>
          <a:stretch/>
        </p:blipFill>
        <p:spPr>
          <a:xfrm>
            <a:off x="3188580" y="1007985"/>
            <a:ext cx="3152543" cy="213380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C25B39E5-1B12-0166-3178-783B46B41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23" y="1077376"/>
            <a:ext cx="2939229" cy="2129494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B4735FC-D1D5-4AF1-5D41-23DB0553B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097" y="1117090"/>
            <a:ext cx="2550985" cy="200614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2B457E06-E37D-D8C2-C808-BA213BCDF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72" y="3335867"/>
            <a:ext cx="2485637" cy="213381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3991743-D53F-972B-3CE7-E03117916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937" y="2973117"/>
            <a:ext cx="3291425" cy="279887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8A1DE567-9EE5-0FC0-C6AA-221715542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150" y="3036745"/>
            <a:ext cx="2949913" cy="266896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52903325-CFAE-8168-069E-FD5F6BFAA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8097" y="3186867"/>
            <a:ext cx="2556486" cy="229487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4D335804-63BF-08BA-0CC8-790D50C3C1CB}"/>
              </a:ext>
            </a:extLst>
          </p:cNvPr>
          <p:cNvSpPr/>
          <p:nvPr/>
        </p:nvSpPr>
        <p:spPr>
          <a:xfrm>
            <a:off x="4044652" y="-8052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運作原理圖</a:t>
            </a:r>
          </a:p>
        </p:txBody>
      </p:sp>
    </p:spTree>
    <p:extLst>
      <p:ext uri="{BB962C8B-B14F-4D97-AF65-F5344CB8AC3E}">
        <p14:creationId xmlns:p14="http://schemas.microsoft.com/office/powerpoint/2010/main" val="17395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55D107-1C4C-40A9-1F8D-EB39C47D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43" y="212165"/>
            <a:ext cx="6653734" cy="64336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224B91-63E7-9BC8-77F4-BD090EA1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98" y="1797057"/>
            <a:ext cx="4571839" cy="38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6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8C6A56-939D-460F-0A8E-AFC2EA28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03" y="1990378"/>
            <a:ext cx="7792000" cy="40960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9BE8D4-E5A0-2BEF-AA78-D37623C355D9}"/>
              </a:ext>
            </a:extLst>
          </p:cNvPr>
          <p:cNvSpPr/>
          <p:nvPr/>
        </p:nvSpPr>
        <p:spPr>
          <a:xfrm>
            <a:off x="1001597" y="1031731"/>
            <a:ext cx="101854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將資料放入，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負數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需要補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2’s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補數的關係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DCE15-46DC-DD5A-2BBB-01C92301169C}"/>
              </a:ext>
            </a:extLst>
          </p:cNvPr>
          <p:cNvSpPr/>
          <p:nvPr/>
        </p:nvSpPr>
        <p:spPr>
          <a:xfrm>
            <a:off x="4016189" y="3529084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DE712D-AFCF-9329-3417-F2A435669796}"/>
              </a:ext>
            </a:extLst>
          </p:cNvPr>
          <p:cNvSpPr/>
          <p:nvPr/>
        </p:nvSpPr>
        <p:spPr>
          <a:xfrm>
            <a:off x="4016189" y="5409816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5EE76-F116-E58C-2620-6FFDE1F38860}"/>
              </a:ext>
            </a:extLst>
          </p:cNvPr>
          <p:cNvSpPr/>
          <p:nvPr/>
        </p:nvSpPr>
        <p:spPr>
          <a:xfrm>
            <a:off x="1330073" y="1824694"/>
            <a:ext cx="2040943" cy="44064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en-US" altLang="zh-TW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6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1AB999-6245-44CB-581F-3089B8EFE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9"/>
          <a:stretch/>
        </p:blipFill>
        <p:spPr>
          <a:xfrm>
            <a:off x="950479" y="733438"/>
            <a:ext cx="8602275" cy="865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2C99C9-B938-935F-F8C6-B0BB7EE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5" y="1793141"/>
            <a:ext cx="5839640" cy="41915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1D5E82-65C6-728B-96C5-EBE93C062C56}"/>
              </a:ext>
            </a:extLst>
          </p:cNvPr>
          <p:cNvSpPr/>
          <p:nvPr/>
        </p:nvSpPr>
        <p:spPr>
          <a:xfrm>
            <a:off x="5080382" y="5276840"/>
            <a:ext cx="75034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跑完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個表即可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217870-4275-AC5C-79EF-1E2C71808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884"/>
          <a:stretch/>
        </p:blipFill>
        <p:spPr>
          <a:xfrm>
            <a:off x="7058908" y="4115761"/>
            <a:ext cx="3838594" cy="8192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4A11CD6-CA1D-5213-392B-5686915825A3}"/>
              </a:ext>
            </a:extLst>
          </p:cNvPr>
          <p:cNvSpPr/>
          <p:nvPr/>
        </p:nvSpPr>
        <p:spPr>
          <a:xfrm>
            <a:off x="3155576" y="1137072"/>
            <a:ext cx="475130" cy="409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FF4FCD4-C505-9E1C-26C1-91F97A6B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0" y="1688073"/>
            <a:ext cx="5705359" cy="41224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446482-370B-B16A-DB72-BFCFB4F3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966" y="1688073"/>
            <a:ext cx="574437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3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CB384-CFB8-2F00-3835-5C454DE7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456" y="0"/>
            <a:ext cx="4581427" cy="1507067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架構圖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9375EC-029E-6817-3FCB-22A3DB0E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507067"/>
            <a:ext cx="1103148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85C0-CD9F-1225-56B3-78FE6C4F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37" y="48227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狀態機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8F446C-5B75-DC1E-B291-C7CAB754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7" y="2248955"/>
            <a:ext cx="11107925" cy="17582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9D4D48-230D-0236-7E26-F30E9CF05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52" r="51571" b="-3860"/>
          <a:stretch/>
        </p:blipFill>
        <p:spPr>
          <a:xfrm>
            <a:off x="1452837" y="4807670"/>
            <a:ext cx="8009601" cy="12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B9D54D1-1ACB-17EE-39F0-E81B6CF6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1" y="0"/>
            <a:ext cx="6405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5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930847-2ECE-83F9-27D7-B2019B23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700"/>
            <a:ext cx="12192000" cy="2222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3CC751-8A54-646F-53DF-6B33956D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366"/>
            <a:ext cx="12192000" cy="10754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A1FD7E-DF7B-BC55-8227-4C5CCA102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9502"/>
            <a:ext cx="12192000" cy="3010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5652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04BE05-6A98-D162-FA0D-779F4B43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24" y="182622"/>
            <a:ext cx="8972163" cy="26994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D0FEF1-F5FE-7179-DC4F-C98455A6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23" y="2882094"/>
            <a:ext cx="9475529" cy="37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8DD11-3D79-BB62-61C6-EF477223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04532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/>
            </a:br>
            <a:r>
              <a:rPr lang="en-US" altLang="zh-TW" sz="6000" cap="none" dirty="0"/>
              <a:t>Radon Transform</a:t>
            </a:r>
            <a:endParaRPr lang="zh-TW" altLang="en-US" cap="non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04681A-E0FA-D5CF-AFD2-038934D1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7" y="1444545"/>
            <a:ext cx="6454014" cy="49173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02BF7DC-374D-A0CE-0941-C06EAFF6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62" y="4059993"/>
            <a:ext cx="4236337" cy="10964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3C469F-2559-25F3-1654-28A6F5D67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463" y="2405565"/>
            <a:ext cx="4236337" cy="9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3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C5831-EC66-61A4-8145-B781B0D3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286" y="285509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Testbench</a:t>
            </a:r>
            <a:r>
              <a:rPr lang="zh-TW" altLang="en-US" dirty="0"/>
              <a:t>驗證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0EE9A8-9B3D-9D07-AFE6-A4C25D20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54" y="957507"/>
            <a:ext cx="10527317" cy="57028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9ECD5E-8EE7-4DF0-7711-20400052A46F}"/>
              </a:ext>
            </a:extLst>
          </p:cNvPr>
          <p:cNvSpPr/>
          <p:nvPr/>
        </p:nvSpPr>
        <p:spPr>
          <a:xfrm>
            <a:off x="821803" y="2488557"/>
            <a:ext cx="3217762" cy="3935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02B0FF-F095-2B53-001D-E9A797D8E0ED}"/>
              </a:ext>
            </a:extLst>
          </p:cNvPr>
          <p:cNvSpPr/>
          <p:nvPr/>
        </p:nvSpPr>
        <p:spPr>
          <a:xfrm>
            <a:off x="10287964" y="2164465"/>
            <a:ext cx="835307" cy="3935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20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6A7516A-E018-5F94-2FED-37E4CCD9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132"/>
            <a:ext cx="12040585" cy="24868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51C251-3A87-1E01-73A9-7640263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2" y="3300493"/>
            <a:ext cx="12015915" cy="10747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03A81F1-FFE8-8901-0DDB-288909F7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89" y="4542722"/>
            <a:ext cx="5838147" cy="20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2970AFD-A918-031E-4E44-3511502F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62"/>
            <a:ext cx="12192000" cy="6206675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BF563550-EAC1-2ACF-4B1B-71ABDEC0A9B3}"/>
              </a:ext>
            </a:extLst>
          </p:cNvPr>
          <p:cNvSpPr/>
          <p:nvPr/>
        </p:nvSpPr>
        <p:spPr>
          <a:xfrm>
            <a:off x="416689" y="6238754"/>
            <a:ext cx="578734" cy="381965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05E3FF-D01F-A1C3-BF0D-372D91C8D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24" y="4038011"/>
            <a:ext cx="2530997" cy="1907159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20B116C-6735-BA36-CC96-20404758B7C1}"/>
              </a:ext>
            </a:extLst>
          </p:cNvPr>
          <p:cNvCxnSpPr>
            <a:cxnSpLocks/>
          </p:cNvCxnSpPr>
          <p:nvPr/>
        </p:nvCxnSpPr>
        <p:spPr>
          <a:xfrm flipV="1">
            <a:off x="1319514" y="5800486"/>
            <a:ext cx="3148314" cy="6292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30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26CB3A01-F4A1-9A4C-DCAB-47B749AF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09"/>
            <a:ext cx="12212336" cy="1656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2ACA73-DAEF-55E4-B637-B7F7ED595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9" t="18944" r="14126" b="18912"/>
          <a:stretch/>
        </p:blipFill>
        <p:spPr>
          <a:xfrm>
            <a:off x="226243" y="151203"/>
            <a:ext cx="3726944" cy="208294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99D1519-53AC-EC45-BE9B-7A3385944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9" y="4047206"/>
            <a:ext cx="10195101" cy="2659591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4528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556A3D9-B49A-9EBB-F922-E6CEC237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1" y="362148"/>
            <a:ext cx="5117980" cy="290508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91D753-2EF9-E613-F3F3-EB59C193F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3953" b="55300"/>
          <a:stretch/>
        </p:blipFill>
        <p:spPr>
          <a:xfrm>
            <a:off x="6415062" y="3930216"/>
            <a:ext cx="5464886" cy="247928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F3EAD133-4116-BBED-B12B-E14A28AB9A7F}"/>
              </a:ext>
            </a:extLst>
          </p:cNvPr>
          <p:cNvSpPr/>
          <p:nvPr/>
        </p:nvSpPr>
        <p:spPr>
          <a:xfrm rot="18615950">
            <a:off x="5279595" y="2446571"/>
            <a:ext cx="1102937" cy="187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5E0F6F1-7D23-EB5F-71AD-A4A62F9097F3}"/>
              </a:ext>
            </a:extLst>
          </p:cNvPr>
          <p:cNvSpPr/>
          <p:nvPr/>
        </p:nvSpPr>
        <p:spPr>
          <a:xfrm>
            <a:off x="289595" y="220746"/>
            <a:ext cx="643659" cy="5333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BDFE17A-4170-4FE8-5741-59C83C0F93D1}"/>
              </a:ext>
            </a:extLst>
          </p:cNvPr>
          <p:cNvSpPr/>
          <p:nvPr/>
        </p:nvSpPr>
        <p:spPr>
          <a:xfrm>
            <a:off x="8897837" y="4817126"/>
            <a:ext cx="643659" cy="5333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48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4533DC-03D9-2731-C171-5F73CC57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07" y="449660"/>
            <a:ext cx="12261813" cy="25580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EEBA6A-45D0-2037-3F3B-BA9E9F94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2" y="3360744"/>
            <a:ext cx="11981638" cy="28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22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B05194-843D-1538-E176-1D3B6001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" y="4069658"/>
            <a:ext cx="11374437" cy="1543265"/>
          </a:xfrm>
          <a:prstGeom prst="rect">
            <a:avLst/>
          </a:prstGeom>
          <a:ln w="76200">
            <a:solidFill>
              <a:schemeClr val="accent5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02766B-301B-978C-CA80-0BB1B058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8" y="1129972"/>
            <a:ext cx="11326806" cy="1543265"/>
          </a:xfrm>
          <a:prstGeom prst="rect">
            <a:avLst/>
          </a:prstGeom>
          <a:ln w="76200">
            <a:solidFill>
              <a:schemeClr val="accent5"/>
            </a:solidFill>
          </a:ln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B0C8D47A-6355-A93B-4FD4-89D41D808E1F}"/>
              </a:ext>
            </a:extLst>
          </p:cNvPr>
          <p:cNvSpPr/>
          <p:nvPr/>
        </p:nvSpPr>
        <p:spPr>
          <a:xfrm>
            <a:off x="5175315" y="2673236"/>
            <a:ext cx="1102937" cy="1511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71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454C8-0794-A400-D571-F4AD9DA8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742" y="57189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旋轉回去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2DE0EC-5399-2D6E-A85D-8D7EBC6D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2" y="2003773"/>
            <a:ext cx="11280299" cy="40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17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D5F2DB-27F4-DDC2-99A2-1AA7B370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23" y="845942"/>
            <a:ext cx="7617338" cy="53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7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9600" dirty="0">
                <a:solidFill>
                  <a:srgbClr val="00B0F0"/>
                </a:solidFill>
                <a:latin typeface="Segoe Script"/>
                <a:ea typeface="宋体"/>
              </a:rPr>
              <a:t>THANK</a:t>
            </a:r>
            <a:endParaRPr lang="en-US" altLang="zh-CN" sz="9600" dirty="0">
              <a:solidFill>
                <a:srgbClr val="00B0F0"/>
              </a:solidFill>
              <a:latin typeface="Segoe Script"/>
              <a:ea typeface="宋体"/>
            </a:endParaRPr>
          </a:p>
          <a:p>
            <a:pPr algn="ctr"/>
            <a:r>
              <a:rPr kumimoji="1" lang="en-US" altLang="zh-CN" sz="9600" dirty="0">
                <a:solidFill>
                  <a:srgbClr val="00B0F0"/>
                </a:solidFill>
                <a:latin typeface="Segoe Script"/>
                <a:ea typeface="宋体"/>
              </a:rPr>
              <a:t>YOU</a:t>
            </a:r>
            <a:endParaRPr kumimoji="1" lang="zh-CN" altLang="en-US" sz="9600" dirty="0">
              <a:solidFill>
                <a:srgbClr val="00B0F0"/>
              </a:solidFill>
              <a:latin typeface="Segoe Script"/>
              <a:ea typeface="宋体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adon變換">
            <a:extLst>
              <a:ext uri="{FF2B5EF4-FFF2-40B4-BE49-F238E27FC236}">
                <a16:creationId xmlns:a16="http://schemas.microsoft.com/office/drawing/2014/main" id="{35021FB9-5B72-AD50-0E77-E20CD2C2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5" y="1515960"/>
            <a:ext cx="5609894" cy="40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adon變換">
            <a:extLst>
              <a:ext uri="{FF2B5EF4-FFF2-40B4-BE49-F238E27FC236}">
                <a16:creationId xmlns:a16="http://schemas.microsoft.com/office/drawing/2014/main" id="{B029CAB4-46CB-BF76-ED52-63A1A1E6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41" y="1282643"/>
            <a:ext cx="4292128" cy="44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A281ADB-6FC6-7397-8440-3D4D1D36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54" y="243469"/>
            <a:ext cx="8178292" cy="637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8DD11-3D79-BB62-61C6-EF477223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7833"/>
            <a:ext cx="8534400" cy="104532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/>
            </a:br>
            <a:r>
              <a:rPr lang="en-US" altLang="zh-TW" sz="6000" cap="none" dirty="0">
                <a:solidFill>
                  <a:schemeClr val="accent5"/>
                </a:solidFill>
              </a:rPr>
              <a:t>Hough Transform</a:t>
            </a:r>
            <a:r>
              <a:rPr lang="zh-TW" altLang="en-US" sz="6000" cap="none" dirty="0">
                <a:solidFill>
                  <a:schemeClr val="accent5"/>
                </a:solidFill>
              </a:rPr>
              <a:t>基本思想</a:t>
            </a:r>
            <a:endParaRPr lang="zh-TW" altLang="en-US" cap="none" dirty="0">
              <a:solidFill>
                <a:schemeClr val="accent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66F14A-3AE1-A9A6-3B90-94958DAC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0" y="2587110"/>
            <a:ext cx="5002447" cy="371526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F00369C-4928-4E86-A3B5-4CA66C089E73}"/>
              </a:ext>
            </a:extLst>
          </p:cNvPr>
          <p:cNvSpPr txBox="1">
            <a:spLocks/>
          </p:cNvSpPr>
          <p:nvPr/>
        </p:nvSpPr>
        <p:spPr>
          <a:xfrm>
            <a:off x="678389" y="1201390"/>
            <a:ext cx="438734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Cartesian coordinate system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FDE50F-0A56-F972-8E14-4E25620D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30" y="2587110"/>
            <a:ext cx="4877481" cy="3715268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078B85DD-B725-C3C8-FD46-312D175AB572}"/>
              </a:ext>
            </a:extLst>
          </p:cNvPr>
          <p:cNvSpPr txBox="1">
            <a:spLocks/>
          </p:cNvSpPr>
          <p:nvPr/>
        </p:nvSpPr>
        <p:spPr>
          <a:xfrm>
            <a:off x="6788529" y="1080043"/>
            <a:ext cx="438734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Hesse </a:t>
            </a:r>
          </a:p>
          <a:p>
            <a:pPr algn="ctr"/>
            <a:r>
              <a:rPr lang="en-US" altLang="zh-TW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normal </a:t>
            </a:r>
          </a:p>
          <a:p>
            <a:pPr algn="ctr"/>
            <a:r>
              <a:rPr lang="en-US" altLang="zh-TW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4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DC1AC2-9E08-9303-47F2-58F9B2F6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263"/>
            <a:ext cx="12192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50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343B4-DE82-A859-7CB0-762D6D77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835" y="160548"/>
            <a:ext cx="2834329" cy="1899746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法線式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B54B30-F3B4-F272-D474-E19B05B742D4}"/>
              </a:ext>
            </a:extLst>
          </p:cNvPr>
          <p:cNvSpPr txBox="1"/>
          <p:nvPr/>
        </p:nvSpPr>
        <p:spPr>
          <a:xfrm>
            <a:off x="2903457" y="952107"/>
            <a:ext cx="6107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0" i="0" u="none" strike="noStrike" dirty="0">
                <a:effectLst/>
                <a:latin typeface="MathJax_Math-italic"/>
              </a:rPr>
              <a:t>r</a:t>
            </a:r>
            <a:r>
              <a:rPr lang="en-US" altLang="zh-TW" sz="8000" b="0" i="0" u="none" strike="noStrike" dirty="0">
                <a:effectLst/>
                <a:latin typeface="MathJax_Main"/>
              </a:rPr>
              <a:t>=</a:t>
            </a:r>
            <a:r>
              <a:rPr lang="en-US" altLang="zh-TW" sz="8000" b="0" i="0" u="none" strike="noStrike" dirty="0" err="1">
                <a:effectLst/>
                <a:latin typeface="MathJax_Math-italic"/>
              </a:rPr>
              <a:t>x</a:t>
            </a:r>
            <a:r>
              <a:rPr lang="en-US" altLang="zh-TW" sz="8000" b="0" i="0" u="none" strike="noStrike" dirty="0" err="1">
                <a:effectLst/>
                <a:latin typeface="MathJax_Main"/>
              </a:rPr>
              <a:t>cos</a:t>
            </a:r>
            <a:r>
              <a:rPr lang="el-GR" altLang="zh-TW" sz="8000" b="0" i="0" u="none" strike="noStrike" dirty="0">
                <a:effectLst/>
                <a:latin typeface="MathJax_Math-italic"/>
              </a:rPr>
              <a:t>θ</a:t>
            </a:r>
            <a:r>
              <a:rPr lang="el-GR" altLang="zh-TW" sz="8000" b="0" i="0" u="none" strike="noStrike" dirty="0">
                <a:effectLst/>
                <a:latin typeface="MathJax_Main"/>
              </a:rPr>
              <a:t>+</a:t>
            </a:r>
            <a:r>
              <a:rPr lang="en-US" altLang="zh-TW" sz="8000" b="0" i="0" u="none" strike="noStrike" dirty="0" err="1">
                <a:effectLst/>
                <a:latin typeface="MathJax_Math-italic"/>
              </a:rPr>
              <a:t>y</a:t>
            </a:r>
            <a:r>
              <a:rPr lang="en-US" altLang="zh-TW" sz="8000" b="0" i="0" u="none" strike="noStrike" dirty="0" err="1">
                <a:effectLst/>
                <a:latin typeface="MathJax_Main"/>
              </a:rPr>
              <a:t>sin</a:t>
            </a:r>
            <a:r>
              <a:rPr lang="el-GR" altLang="zh-TW" sz="8000" b="0" i="0" u="none" strike="noStrike" dirty="0">
                <a:effectLst/>
                <a:latin typeface="MathJax_Math-italic"/>
              </a:rPr>
              <a:t>θ</a:t>
            </a:r>
            <a:endParaRPr lang="zh-TW" altLang="en-US" sz="8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A7F48-E935-C683-E3E7-E4AC2819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69" y="2247090"/>
            <a:ext cx="9524060" cy="4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9297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B78DB122095B45B119397AC6D0A804" ma:contentTypeVersion="2" ma:contentTypeDescription="建立新的文件。" ma:contentTypeScope="" ma:versionID="75f24a5f0507a5678150bfc0781997c5">
  <xsd:schema xmlns:xsd="http://www.w3.org/2001/XMLSchema" xmlns:xs="http://www.w3.org/2001/XMLSchema" xmlns:p="http://schemas.microsoft.com/office/2006/metadata/properties" xmlns:ns3="94e8b773-fbe9-41f8-ae06-9691f4b4e535" targetNamespace="http://schemas.microsoft.com/office/2006/metadata/properties" ma:root="true" ma:fieldsID="66250e4a9c8bd9884b24cc671799f15d" ns3:_="">
    <xsd:import namespace="94e8b773-fbe9-41f8-ae06-9691f4b4e5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8b773-fbe9-41f8-ae06-9691f4b4e5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B2C26-47A8-41DF-9A3C-A4AAAF4B81E9}">
  <ds:schemaRefs>
    <ds:schemaRef ds:uri="94e8b773-fbe9-41f8-ae06-9691f4b4e5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22F221-D914-430C-A015-EE753D09A9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2EECB-D143-445B-9049-DD8301546DA5}">
  <ds:schemaRefs>
    <ds:schemaRef ds:uri="94e8b773-fbe9-41f8-ae06-9691f4b4e5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2161</TotalTime>
  <Words>347</Words>
  <Application>Microsoft Office PowerPoint</Application>
  <PresentationFormat>寬螢幕</PresentationFormat>
  <Paragraphs>50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1" baseType="lpstr">
      <vt:lpstr>MathJax_Main</vt:lpstr>
      <vt:lpstr>MathJax_Math-italic</vt:lpstr>
      <vt:lpstr>微软雅黑</vt:lpstr>
      <vt:lpstr>微軟正黑體</vt:lpstr>
      <vt:lpstr>Arial</vt:lpstr>
      <vt:lpstr>Arial</vt:lpstr>
      <vt:lpstr>Calibri</vt:lpstr>
      <vt:lpstr>Segoe Script</vt:lpstr>
      <vt:lpstr>Times New Roman</vt:lpstr>
      <vt:lpstr>Trebuchet MS</vt:lpstr>
      <vt:lpstr>Wingdings 3</vt:lpstr>
      <vt:lpstr>多面向</vt:lpstr>
      <vt:lpstr>PowerPoint 簡報</vt:lpstr>
      <vt:lpstr>PowerPoint 簡報</vt:lpstr>
      <vt:lpstr>  原始圖片                傾斜校正</vt:lpstr>
      <vt:lpstr> Radon Transform</vt:lpstr>
      <vt:lpstr>PowerPoint 簡報</vt:lpstr>
      <vt:lpstr>PowerPoint 簡報</vt:lpstr>
      <vt:lpstr> Hough Transform基本思想</vt:lpstr>
      <vt:lpstr>PowerPoint 簡報</vt:lpstr>
      <vt:lpstr>法線式</vt:lpstr>
      <vt:lpstr>PowerPoint 簡報</vt:lpstr>
      <vt:lpstr>Matlab Hough直線檢測 </vt:lpstr>
      <vt:lpstr>增強直線</vt:lpstr>
      <vt:lpstr>邊緣檢測</vt:lpstr>
      <vt:lpstr>SOBEL</vt:lpstr>
      <vt:lpstr>PowerPoint 簡報</vt:lpstr>
      <vt:lpstr>PowerPoint 簡報</vt:lpstr>
      <vt:lpstr>PowerPoint 簡報</vt:lpstr>
      <vt:lpstr>Sobel順序</vt:lpstr>
      <vt:lpstr>PowerPoint 簡報</vt:lpstr>
      <vt:lpstr>二值化</vt:lpstr>
      <vt:lpstr>二值化順序</vt:lpstr>
      <vt:lpstr>檢測直線端點</vt:lpstr>
      <vt:lpstr>PowerPoint 簡報</vt:lpstr>
      <vt:lpstr>PowerPoint 簡報</vt:lpstr>
      <vt:lpstr>PowerPoint 簡報</vt:lpstr>
      <vt:lpstr>PowerPoint 簡報</vt:lpstr>
      <vt:lpstr>PowerPoint 簡報</vt:lpstr>
      <vt:lpstr>建表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架構圖</vt:lpstr>
      <vt:lpstr>狀態機</vt:lpstr>
      <vt:lpstr>PowerPoint 簡報</vt:lpstr>
      <vt:lpstr>PowerPoint 簡報</vt:lpstr>
      <vt:lpstr>PowerPoint 簡報</vt:lpstr>
      <vt:lpstr>Testbench驗證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旋轉回去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C110152338</cp:lastModifiedBy>
  <cp:revision>166</cp:revision>
  <dcterms:created xsi:type="dcterms:W3CDTF">2015-08-19T07:17:53Z</dcterms:created>
  <dcterms:modified xsi:type="dcterms:W3CDTF">2022-12-21T10:43:21Z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0x010100E0B78DB122095B45B119397AC6D0A804</vt:lpwstr>
  </property>
</Properties>
</file>