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4" r:id="rId3"/>
    <p:sldId id="262" r:id="rId4"/>
    <p:sldId id="260" r:id="rId5"/>
    <p:sldId id="263" r:id="rId6"/>
    <p:sldId id="275" r:id="rId7"/>
    <p:sldId id="276" r:id="rId8"/>
    <p:sldId id="277" r:id="rId9"/>
    <p:sldId id="266" r:id="rId10"/>
    <p:sldId id="267" r:id="rId11"/>
    <p:sldId id="268" r:id="rId12"/>
    <p:sldId id="278" r:id="rId13"/>
    <p:sldId id="279" r:id="rId14"/>
    <p:sldId id="281" r:id="rId15"/>
    <p:sldId id="28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7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1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5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9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62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23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6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2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40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9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83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5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62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3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22BA-EAC4-41E0-8692-9503CCB5EF26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4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4080087" TargetMode="External"/><Relationship Id="rId2" Type="http://schemas.openxmlformats.org/officeDocument/2006/relationships/hyperlink" Target="https://www.tsri.org.tw/CommonUtilServlet?type=2.84&amp;file=dsdd1s1a1EDACloud_FC_v4_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eweb.ucsd.edu/classes/wi10/cse241a/assign/hspice_s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6DAE5-89D8-B37C-DAD0-4E7280EBC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908" y="2276401"/>
            <a:ext cx="7766936" cy="1646302"/>
          </a:xfrm>
        </p:spPr>
        <p:txBody>
          <a:bodyPr>
            <a:normAutofit/>
          </a:bodyPr>
          <a:lstStyle/>
          <a:p>
            <a:r>
              <a:rPr lang="en-US" altLang="zh-TW" sz="8000" dirty="0"/>
              <a:t>Layout </a:t>
            </a:r>
            <a:r>
              <a:rPr lang="zh-TW" altLang="en-US" sz="80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FD0BDB-A010-3448-6885-F8190410A5FE}"/>
              </a:ext>
            </a:extLst>
          </p:cNvPr>
          <p:cNvSpPr txBox="1"/>
          <p:nvPr/>
        </p:nvSpPr>
        <p:spPr>
          <a:xfrm>
            <a:off x="5618376" y="3758448"/>
            <a:ext cx="3982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By KE-RONG, CHEN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919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C0909-7BB7-C305-796D-4ADA8342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26542" cy="1320800"/>
          </a:xfrm>
        </p:spPr>
        <p:txBody>
          <a:bodyPr>
            <a:normAutofit/>
          </a:bodyPr>
          <a:lstStyle/>
          <a:p>
            <a:r>
              <a:rPr lang="en-US" altLang="zh-TW" dirty="0"/>
              <a:t>(8) </a:t>
            </a:r>
            <a:r>
              <a:rPr lang="zh-TW" altLang="en-US" dirty="0"/>
              <a:t>創建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DRC &amp; LVS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7A32E-D589-E6CB-CDBD-652DDF37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03"/>
            <a:ext cx="11065487" cy="4996206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zh-TW" altLang="en-US" sz="4000" dirty="0"/>
              <a:t>資料夾開啟</a:t>
            </a:r>
            <a:r>
              <a:rPr lang="en-US" altLang="zh-TW" sz="4000" dirty="0"/>
              <a:t>pj9999/T18/</a:t>
            </a:r>
            <a:r>
              <a:rPr lang="en-US" altLang="zh-TW" sz="4000" dirty="0" err="1"/>
              <a:t>Virtuoso_OA</a:t>
            </a:r>
            <a:endParaRPr lang="en-US" altLang="zh-TW" sz="4000" dirty="0"/>
          </a:p>
          <a:p>
            <a:pPr>
              <a:lnSpc>
                <a:spcPts val="5400"/>
              </a:lnSpc>
            </a:pPr>
            <a:r>
              <a:rPr lang="zh-TW" altLang="en-US" sz="4000" dirty="0"/>
              <a:t>如未有</a:t>
            </a:r>
            <a:r>
              <a:rPr lang="en-US" altLang="zh-TW" sz="4000" dirty="0" err="1"/>
              <a:t>Calibre</a:t>
            </a:r>
            <a:r>
              <a:rPr lang="zh-TW" altLang="en-US" sz="4000" dirty="0"/>
              <a:t>資料夾，請自行新增</a:t>
            </a:r>
            <a:endParaRPr lang="en-US" altLang="zh-TW" sz="4000" dirty="0"/>
          </a:p>
          <a:p>
            <a:pPr>
              <a:lnSpc>
                <a:spcPts val="5400"/>
              </a:lnSpc>
            </a:pPr>
            <a:r>
              <a:rPr lang="zh-TW" altLang="en-US" sz="4000" dirty="0"/>
              <a:t>開啟</a:t>
            </a:r>
            <a:r>
              <a:rPr lang="en-US" altLang="zh-TW" sz="4000" dirty="0" err="1"/>
              <a:t>Calibre</a:t>
            </a:r>
            <a:r>
              <a:rPr lang="zh-TW" altLang="en-US" sz="4000" dirty="0"/>
              <a:t>資料夾後，創建</a:t>
            </a:r>
            <a:r>
              <a:rPr lang="en-US" altLang="zh-TW" sz="4000" dirty="0"/>
              <a:t>”</a:t>
            </a:r>
            <a:r>
              <a:rPr lang="zh-TW" altLang="en-US" sz="4000" dirty="0"/>
              <a:t>電路名稱</a:t>
            </a:r>
            <a:r>
              <a:rPr lang="en-US" altLang="zh-TW" sz="4000" dirty="0"/>
              <a:t>”</a:t>
            </a:r>
            <a:r>
              <a:rPr lang="zh-TW" altLang="en-US" sz="4000" dirty="0"/>
              <a:t>資料夾</a:t>
            </a:r>
            <a:endParaRPr lang="en-US" altLang="zh-TW" sz="4000" dirty="0"/>
          </a:p>
          <a:p>
            <a:pPr>
              <a:lnSpc>
                <a:spcPts val="5400"/>
              </a:lnSpc>
            </a:pPr>
            <a:r>
              <a:rPr lang="zh-TW" altLang="en-US" sz="4000" dirty="0"/>
              <a:t>開啟</a:t>
            </a:r>
            <a:r>
              <a:rPr lang="en-US" altLang="zh-TW" sz="4000" dirty="0"/>
              <a:t>”</a:t>
            </a:r>
            <a:r>
              <a:rPr lang="zh-TW" altLang="en-US" sz="4000" dirty="0"/>
              <a:t>電路</a:t>
            </a:r>
            <a:r>
              <a:rPr lang="en-US" altLang="zh-TW" sz="4000" dirty="0"/>
              <a:t>”</a:t>
            </a:r>
            <a:r>
              <a:rPr lang="zh-TW" altLang="en-US" sz="4000" dirty="0"/>
              <a:t>資料夾</a:t>
            </a:r>
            <a:endParaRPr lang="en-US" altLang="zh-TW" sz="4000" dirty="0"/>
          </a:p>
          <a:p>
            <a:pPr>
              <a:lnSpc>
                <a:spcPts val="5400"/>
              </a:lnSpc>
            </a:pPr>
            <a:r>
              <a:rPr lang="zh-TW" altLang="en-US" sz="4000" dirty="0"/>
              <a:t>新增</a:t>
            </a:r>
            <a:r>
              <a:rPr lang="en-US" altLang="zh-TW" sz="4000" dirty="0"/>
              <a:t>DRC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TW" sz="4000" dirty="0"/>
              <a:t> LVS</a:t>
            </a:r>
            <a:r>
              <a:rPr lang="zh-TW" altLang="en-US" sz="4000" dirty="0"/>
              <a:t> 資料夾</a:t>
            </a:r>
            <a:endParaRPr lang="en-US" altLang="zh-TW" sz="4000" dirty="0"/>
          </a:p>
          <a:p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67038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9DB9B-FF9E-BD22-1587-7A7026A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223"/>
            <a:ext cx="8596668" cy="1320800"/>
          </a:xfrm>
        </p:spPr>
        <p:txBody>
          <a:bodyPr/>
          <a:lstStyle/>
          <a:p>
            <a:r>
              <a:rPr lang="en-US" altLang="zh-TW" dirty="0"/>
              <a:t>(9) DRC</a:t>
            </a:r>
            <a:r>
              <a:rPr lang="zh-TW" altLang="en-US" dirty="0"/>
              <a:t> 步驟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C662F-71B8-F828-BAF8-51197EF8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1464"/>
            <a:ext cx="9790140" cy="557385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DRC</a:t>
            </a:r>
            <a:r>
              <a:rPr lang="zh-TW" altLang="en-US" sz="3600" dirty="0"/>
              <a:t>需要以下兩個檔案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en-US" altLang="zh-TW" sz="3600" dirty="0" err="1"/>
              <a:t>name.gds</a:t>
            </a:r>
            <a:r>
              <a:rPr lang="en-US" altLang="zh-TW" sz="3600" dirty="0"/>
              <a:t>,  T18_DRC.rule</a:t>
            </a:r>
          </a:p>
          <a:p>
            <a:r>
              <a:rPr lang="en-US" altLang="zh-TW" sz="3200" dirty="0" err="1"/>
              <a:t>name.gds</a:t>
            </a:r>
            <a:r>
              <a:rPr lang="zh-TW" altLang="en-US" sz="3200" dirty="0"/>
              <a:t>從 </a:t>
            </a:r>
            <a:r>
              <a:rPr lang="en-US" altLang="zh-TW" sz="3200" dirty="0"/>
              <a:t>pj999/T18/</a:t>
            </a:r>
            <a:r>
              <a:rPr lang="en-US" altLang="zh-TW" sz="3200" dirty="0" err="1"/>
              <a:t>Virtuoso_OA</a:t>
            </a:r>
            <a:r>
              <a:rPr lang="zh-TW" altLang="en-US" sz="3200" dirty="0"/>
              <a:t> 複製貼上</a:t>
            </a:r>
            <a:endParaRPr lang="en-US" altLang="zh-TW" sz="3200" dirty="0"/>
          </a:p>
          <a:p>
            <a:r>
              <a:rPr lang="en-US" altLang="zh-TW" sz="3200" dirty="0"/>
              <a:t>T18_DRC.rule</a:t>
            </a:r>
            <a:r>
              <a:rPr lang="zh-TW" altLang="en-US" sz="3200" dirty="0"/>
              <a:t>從 </a:t>
            </a:r>
            <a:r>
              <a:rPr lang="en-US" altLang="zh-TW" sz="3200" dirty="0"/>
              <a:t>pj9999/T18/</a:t>
            </a:r>
            <a:r>
              <a:rPr lang="en-US" altLang="zh-TW" sz="3200" dirty="0" err="1"/>
              <a:t>Calibre</a:t>
            </a:r>
            <a:r>
              <a:rPr lang="zh-TW" altLang="en-US" sz="3200" dirty="0"/>
              <a:t>複製貼上</a:t>
            </a:r>
            <a:endParaRPr lang="en-US" altLang="zh-TW" sz="3200" dirty="0"/>
          </a:p>
          <a:p>
            <a:r>
              <a:rPr lang="zh-TW" altLang="en-US" sz="3200" dirty="0"/>
              <a:t>請將</a:t>
            </a:r>
            <a:r>
              <a:rPr lang="en-US" altLang="zh-TW" sz="3200" dirty="0"/>
              <a:t>T18_DRC.rule</a:t>
            </a:r>
            <a:r>
              <a:rPr lang="zh-TW" altLang="en-US" sz="3200" dirty="0"/>
              <a:t>打開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en-US" sz="3200" dirty="0"/>
              <a:t>將</a:t>
            </a:r>
            <a:r>
              <a:rPr lang="en-US" altLang="zh-TW" sz="3200" dirty="0"/>
              <a:t>GDSFILENAME</a:t>
            </a:r>
            <a:r>
              <a:rPr lang="zh-TW" altLang="en-US" sz="3200" dirty="0"/>
              <a:t> 改成 </a:t>
            </a:r>
            <a:r>
              <a:rPr lang="en-US" altLang="zh-TW" sz="3200" dirty="0" err="1"/>
              <a:t>name.gds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en-US" sz="3200" dirty="0"/>
              <a:t>將</a:t>
            </a:r>
            <a:r>
              <a:rPr lang="en-US" altLang="zh-TW" sz="3200" dirty="0"/>
              <a:t>TOPCELLNAME</a:t>
            </a:r>
            <a:r>
              <a:rPr lang="zh-TW" altLang="en-US" sz="3200" dirty="0"/>
              <a:t> 改成 </a:t>
            </a:r>
            <a:r>
              <a:rPr lang="en-US" altLang="zh-TW" sz="3200" dirty="0"/>
              <a:t>cell name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4346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9DB9B-FF9E-BD22-1587-7A7026A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223"/>
            <a:ext cx="8596668" cy="1320800"/>
          </a:xfrm>
        </p:spPr>
        <p:txBody>
          <a:bodyPr/>
          <a:lstStyle/>
          <a:p>
            <a:r>
              <a:rPr lang="en-US" altLang="zh-TW" dirty="0"/>
              <a:t>(10) DRC</a:t>
            </a:r>
            <a:r>
              <a:rPr lang="zh-TW" altLang="en-US" dirty="0"/>
              <a:t> 步驟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C662F-71B8-F828-BAF8-51197EF8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40" y="1284141"/>
            <a:ext cx="10837332" cy="5573859"/>
          </a:xfrm>
        </p:spPr>
        <p:txBody>
          <a:bodyPr>
            <a:normAutofit/>
          </a:bodyPr>
          <a:lstStyle/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TW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在</a:t>
            </a:r>
            <a:r>
              <a:rPr lang="en-US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pj9999/T18/Virtuoso/</a:t>
            </a:r>
            <a:r>
              <a:rPr lang="en-US" altLang="zh-TW" sz="3200" kern="120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Calibre</a:t>
            </a:r>
            <a:r>
              <a:rPr lang="en-US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/name/DRC</a:t>
            </a:r>
            <a:r>
              <a:rPr lang="zh-TW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開啟</a:t>
            </a:r>
            <a:r>
              <a:rPr lang="en-US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Terminal</a:t>
            </a:r>
            <a:endParaRPr lang="zh-TW" altLang="zh-TW" sz="3200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	</a:t>
            </a:r>
            <a:r>
              <a:rPr lang="zh-TW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輸入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Qcalibre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–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drc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T18_DRC.rule</a:t>
            </a:r>
            <a:endParaRPr lang="zh-TW" altLang="zh-TW" sz="4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zh-TW" altLang="en-US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回到</a:t>
            </a:r>
            <a:r>
              <a:rPr lang="en-US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Virtuoso Layout Suite</a:t>
            </a: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	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Calibre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&gt; Start RVE</a:t>
            </a: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	Database </a:t>
            </a:r>
            <a:r>
              <a:rPr lang="zh-TW" altLang="en-US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選擇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result</a:t>
            </a:r>
            <a:r>
              <a:rPr lang="zh-TW" altLang="en-US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中的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DRC_RES.db</a:t>
            </a:r>
            <a:endParaRPr lang="en-US" altLang="zh-TW" sz="3600" dirty="0">
              <a:solidFill>
                <a:srgbClr val="404040"/>
              </a:solidFill>
              <a:latin typeface="Trebuchet MS" panose="020B0603020202020204" pitchFamily="34" charset="0"/>
              <a:ea typeface="微軟正黑體" panose="020B0604030504040204" pitchFamily="34" charset="-120"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	Database Type</a:t>
            </a:r>
            <a:r>
              <a:rPr lang="zh-TW" altLang="en-US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選擇 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DRC/ERC</a:t>
            </a:r>
            <a:endParaRPr lang="en-US" altLang="zh-TW" sz="3600" kern="1200" dirty="0">
              <a:solidFill>
                <a:srgbClr val="404040"/>
              </a:solidFill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+mn-cs"/>
            </a:endParaRPr>
          </a:p>
          <a:p>
            <a:pPr marL="347472" indent="-347472"/>
            <a:r>
              <a:rPr lang="zh-TW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請修復</a:t>
            </a:r>
            <a:r>
              <a:rPr lang="en-US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not waive</a:t>
            </a:r>
            <a:endParaRPr lang="en-US" altLang="zh-TW" sz="3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3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9DB9B-FF9E-BD22-1587-7A7026A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223"/>
            <a:ext cx="8596668" cy="1320800"/>
          </a:xfrm>
        </p:spPr>
        <p:txBody>
          <a:bodyPr/>
          <a:lstStyle/>
          <a:p>
            <a:r>
              <a:rPr lang="en-US" altLang="zh-TW" dirty="0"/>
              <a:t>(9) LVS</a:t>
            </a:r>
            <a:r>
              <a:rPr lang="zh-TW" altLang="en-US" dirty="0"/>
              <a:t> 步驟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C662F-71B8-F828-BAF8-51197EF8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9790140" cy="574092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LVS </a:t>
            </a:r>
            <a:r>
              <a:rPr lang="zh-TW" altLang="en-US" sz="3600" dirty="0"/>
              <a:t>需要以下三個檔案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en-US" altLang="zh-TW" sz="3600" dirty="0" err="1"/>
              <a:t>name.gds</a:t>
            </a:r>
            <a:r>
              <a:rPr lang="en-US" altLang="zh-TW" sz="3600" dirty="0"/>
              <a:t>,  T18_LVS.rule,</a:t>
            </a:r>
            <a:r>
              <a:rPr lang="zh-TW" altLang="en-US" sz="3600" dirty="0"/>
              <a:t> </a:t>
            </a:r>
            <a:r>
              <a:rPr lang="en-US" altLang="zh-TW" sz="3600" dirty="0"/>
              <a:t> </a:t>
            </a:r>
            <a:r>
              <a:rPr lang="en-US" altLang="zh-TW" sz="3600" dirty="0" err="1"/>
              <a:t>name.netlist</a:t>
            </a:r>
            <a:endParaRPr lang="en-US" altLang="zh-TW" sz="3600" dirty="0"/>
          </a:p>
          <a:p>
            <a:r>
              <a:rPr lang="en-US" altLang="zh-TW" sz="3200" dirty="0" err="1"/>
              <a:t>name.gds</a:t>
            </a:r>
            <a:r>
              <a:rPr lang="zh-TW" altLang="en-US" sz="3200" dirty="0"/>
              <a:t>從 </a:t>
            </a:r>
            <a:r>
              <a:rPr lang="en-US" altLang="zh-TW" sz="3200" dirty="0"/>
              <a:t>pj999/T18/</a:t>
            </a:r>
            <a:r>
              <a:rPr lang="en-US" altLang="zh-TW" sz="3200" dirty="0" err="1"/>
              <a:t>Virtuoso_OA</a:t>
            </a:r>
            <a:r>
              <a:rPr lang="zh-TW" altLang="en-US" sz="3200" dirty="0"/>
              <a:t> 複製貼上</a:t>
            </a:r>
            <a:endParaRPr lang="en-US" altLang="zh-TW" sz="3200" dirty="0"/>
          </a:p>
          <a:p>
            <a:r>
              <a:rPr lang="en-US" altLang="zh-TW" sz="3200" dirty="0"/>
              <a:t>T18_LVS.rule</a:t>
            </a:r>
            <a:r>
              <a:rPr lang="zh-TW" altLang="en-US" sz="3200" dirty="0"/>
              <a:t>從 </a:t>
            </a:r>
            <a:r>
              <a:rPr lang="en-US" altLang="zh-TW" sz="3200" dirty="0"/>
              <a:t>pj9999/T18/</a:t>
            </a:r>
            <a:r>
              <a:rPr lang="en-US" altLang="zh-TW" sz="3200" dirty="0" err="1"/>
              <a:t>Calibre</a:t>
            </a:r>
            <a:r>
              <a:rPr lang="zh-TW" altLang="en-US" sz="3200" dirty="0"/>
              <a:t>複製貼上</a:t>
            </a:r>
            <a:endParaRPr lang="en-US" altLang="zh-TW" sz="3200" dirty="0"/>
          </a:p>
          <a:p>
            <a:r>
              <a:rPr lang="zh-TW" altLang="en-US" sz="3200" dirty="0"/>
              <a:t>請將</a:t>
            </a:r>
            <a:r>
              <a:rPr lang="en-US" altLang="zh-TW" sz="3200" dirty="0"/>
              <a:t>T18_LVS.rule</a:t>
            </a:r>
            <a:r>
              <a:rPr lang="zh-TW" altLang="en-US" sz="3200" dirty="0"/>
              <a:t>打開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en-US" sz="3200" dirty="0"/>
              <a:t>將</a:t>
            </a:r>
            <a:r>
              <a:rPr lang="en-US" altLang="zh-TW" sz="3200" dirty="0"/>
              <a:t>LAYOUT</a:t>
            </a:r>
            <a:r>
              <a:rPr lang="zh-TW" altLang="en-US" sz="3200" dirty="0"/>
              <a:t> </a:t>
            </a:r>
            <a:r>
              <a:rPr lang="en-US" altLang="zh-TW" sz="3200" dirty="0"/>
              <a:t>TOP_CELL_NAME</a:t>
            </a:r>
            <a:r>
              <a:rPr lang="zh-TW" altLang="en-US" sz="3200" dirty="0"/>
              <a:t> 改成 </a:t>
            </a:r>
            <a:r>
              <a:rPr lang="en-US" altLang="zh-TW" sz="3200" dirty="0"/>
              <a:t>cell name</a:t>
            </a:r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en-US" sz="3200" dirty="0"/>
              <a:t>將</a:t>
            </a:r>
            <a:r>
              <a:rPr lang="en-US" altLang="zh-TW" sz="3200" dirty="0"/>
              <a:t>LAYOUT GDS_FILE_NAME </a:t>
            </a:r>
            <a:r>
              <a:rPr lang="zh-TW" altLang="en-US" sz="3200" dirty="0"/>
              <a:t>改成 </a:t>
            </a:r>
            <a:r>
              <a:rPr lang="en-US" altLang="zh-TW" sz="3200" dirty="0" err="1"/>
              <a:t>name.gds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    將</a:t>
            </a:r>
            <a:r>
              <a:rPr lang="en-US" altLang="zh-TW" sz="3200" dirty="0"/>
              <a:t>SOURCE TOP_CELL_NAME</a:t>
            </a:r>
            <a:r>
              <a:rPr lang="zh-TW" altLang="en-US" sz="3200" dirty="0"/>
              <a:t> 改成 </a:t>
            </a:r>
            <a:r>
              <a:rPr lang="en-US" altLang="zh-TW" sz="3200" dirty="0"/>
              <a:t>cell name</a:t>
            </a:r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en-US" sz="3200" dirty="0"/>
              <a:t>將</a:t>
            </a:r>
            <a:r>
              <a:rPr lang="en-US" altLang="zh-TW" sz="3200" dirty="0"/>
              <a:t>SOURCE SOURCE_FILE_NAME</a:t>
            </a:r>
            <a:r>
              <a:rPr lang="zh-TW" altLang="en-US" sz="3200" dirty="0"/>
              <a:t> 改成 </a:t>
            </a:r>
            <a:r>
              <a:rPr lang="en-US" altLang="zh-TW" sz="3200" dirty="0" err="1"/>
              <a:t>name.netlist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1750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9DB9B-FF9E-BD22-1587-7A7026A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223"/>
            <a:ext cx="8596668" cy="1320800"/>
          </a:xfrm>
        </p:spPr>
        <p:txBody>
          <a:bodyPr/>
          <a:lstStyle/>
          <a:p>
            <a:r>
              <a:rPr lang="en-US" altLang="zh-TW" dirty="0"/>
              <a:t>(10) LVS</a:t>
            </a:r>
            <a:r>
              <a:rPr lang="zh-TW" altLang="en-US" dirty="0"/>
              <a:t> 步驟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C662F-71B8-F828-BAF8-51197EF8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40" y="1284141"/>
            <a:ext cx="10837332" cy="5573859"/>
          </a:xfrm>
        </p:spPr>
        <p:txBody>
          <a:bodyPr>
            <a:normAutofit/>
          </a:bodyPr>
          <a:lstStyle/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TW" altLang="en-US" sz="3600" dirty="0"/>
              <a:t>創建</a:t>
            </a:r>
            <a:r>
              <a:rPr lang="en-US" altLang="zh-TW" sz="3600" dirty="0" err="1"/>
              <a:t>name.netlist</a:t>
            </a:r>
            <a:endParaRPr lang="en-US" altLang="zh-TW" sz="3600" dirty="0"/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TW" altLang="en-US" sz="3600" dirty="0"/>
              <a:t>第一行輸入</a:t>
            </a:r>
            <a:r>
              <a:rPr lang="en-US" altLang="zh-TW" sz="3600" dirty="0"/>
              <a:t>.</a:t>
            </a:r>
            <a:r>
              <a:rPr lang="en-US" altLang="zh-TW" sz="3600" dirty="0" err="1"/>
              <a:t>subckt</a:t>
            </a:r>
            <a:r>
              <a:rPr lang="en-US" altLang="zh-TW" sz="3600" dirty="0"/>
              <a:t> name (</a:t>
            </a:r>
            <a:r>
              <a:rPr lang="zh-TW" altLang="en-US" sz="3600" dirty="0"/>
              <a:t>其餘放上</a:t>
            </a:r>
            <a:r>
              <a:rPr lang="en-US" altLang="zh-TW" sz="3600" dirty="0"/>
              <a:t>layout pin</a:t>
            </a:r>
            <a:r>
              <a:rPr lang="zh-TW" altLang="en-US" sz="3600" dirty="0"/>
              <a:t>腳</a:t>
            </a:r>
            <a:r>
              <a:rPr lang="en-US" altLang="zh-TW" sz="3600" dirty="0"/>
              <a:t>)</a:t>
            </a:r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TW" altLang="en-US" sz="3600" dirty="0"/>
              <a:t>中間放上</a:t>
            </a:r>
            <a:r>
              <a:rPr lang="en-US" altLang="zh-TW" sz="3600" dirty="0"/>
              <a:t>.</a:t>
            </a:r>
            <a:r>
              <a:rPr lang="en-US" altLang="zh-TW" sz="3600" dirty="0" err="1"/>
              <a:t>sp</a:t>
            </a:r>
            <a:r>
              <a:rPr lang="zh-TW" altLang="en-US" sz="3600" dirty="0"/>
              <a:t>的輸出，例如下：</a:t>
            </a:r>
            <a:endParaRPr lang="en-US" altLang="zh-TW" sz="3600" dirty="0"/>
          </a:p>
          <a:p>
            <a:pPr marL="400050" lvl="1" indent="0">
              <a:buNone/>
            </a:pPr>
            <a:r>
              <a:rPr lang="en-US" altLang="zh-TW" sz="3400" dirty="0"/>
              <a:t>M0 out in </a:t>
            </a:r>
            <a:r>
              <a:rPr lang="en-US" altLang="zh-TW" sz="3400" dirty="0" err="1"/>
              <a:t>vdd</a:t>
            </a:r>
            <a:r>
              <a:rPr lang="en-US" altLang="zh-TW" sz="3400" dirty="0"/>
              <a:t> </a:t>
            </a:r>
            <a:r>
              <a:rPr lang="en-US" altLang="zh-TW" sz="3400" dirty="0" err="1"/>
              <a:t>vdd</a:t>
            </a:r>
            <a:r>
              <a:rPr lang="en-US" altLang="zh-TW" sz="3400" dirty="0"/>
              <a:t> p l=18………</a:t>
            </a:r>
          </a:p>
          <a:p>
            <a:pPr marL="400050" lvl="1" indent="0">
              <a:buNone/>
            </a:pPr>
            <a:r>
              <a:rPr lang="en-US" altLang="zh-TW" sz="3400" dirty="0"/>
              <a:t>M1 out in </a:t>
            </a:r>
            <a:r>
              <a:rPr lang="en-US" altLang="zh-TW" sz="3400" dirty="0" err="1"/>
              <a:t>vss</a:t>
            </a:r>
            <a:r>
              <a:rPr lang="en-US" altLang="zh-TW" sz="3400" dirty="0"/>
              <a:t> </a:t>
            </a:r>
            <a:r>
              <a:rPr lang="en-US" altLang="zh-TW" sz="3400" dirty="0" err="1"/>
              <a:t>vss</a:t>
            </a:r>
            <a:r>
              <a:rPr lang="en-US" altLang="zh-TW" sz="3400" dirty="0"/>
              <a:t> n l=18…..</a:t>
            </a:r>
          </a:p>
          <a:p>
            <a:pPr marL="400050" lvl="1" indent="0">
              <a:buNone/>
            </a:pPr>
            <a:r>
              <a:rPr lang="en-US" altLang="zh-TW" sz="3400" dirty="0"/>
              <a:t>(</a:t>
            </a:r>
            <a:r>
              <a:rPr lang="zh-TW" altLang="en-US" sz="3400" dirty="0"/>
              <a:t>切記</a:t>
            </a:r>
            <a:r>
              <a:rPr lang="en-US" altLang="zh-TW" sz="3400" dirty="0" err="1"/>
              <a:t>pch</a:t>
            </a:r>
            <a:r>
              <a:rPr lang="zh-TW" altLang="en-US" sz="3400" dirty="0"/>
              <a:t>、</a:t>
            </a:r>
            <a:r>
              <a:rPr lang="en-US" altLang="zh-TW" sz="3400" dirty="0" err="1"/>
              <a:t>nch</a:t>
            </a:r>
            <a:r>
              <a:rPr lang="zh-TW" altLang="en-US" sz="3400" dirty="0"/>
              <a:t>要改成</a:t>
            </a:r>
            <a:r>
              <a:rPr lang="en-US" altLang="zh-TW" sz="3400" dirty="0"/>
              <a:t>p</a:t>
            </a:r>
            <a:r>
              <a:rPr lang="zh-TW" altLang="en-US" sz="3400" dirty="0"/>
              <a:t>、</a:t>
            </a:r>
            <a:r>
              <a:rPr lang="en-US" altLang="zh-TW" sz="3400" dirty="0"/>
              <a:t>n</a:t>
            </a:r>
            <a:r>
              <a:rPr lang="zh-TW" altLang="en-US" sz="3400" dirty="0"/>
              <a:t>，不然</a:t>
            </a:r>
            <a:r>
              <a:rPr lang="en-US" altLang="zh-TW" sz="3400" dirty="0"/>
              <a:t>net</a:t>
            </a:r>
            <a:r>
              <a:rPr lang="zh-TW" altLang="en-US" sz="3400" dirty="0"/>
              <a:t>會抓不到</a:t>
            </a:r>
            <a:r>
              <a:rPr lang="en-US" altLang="zh-TW" sz="3400" dirty="0"/>
              <a:t>)</a:t>
            </a:r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TW" altLang="en-US" sz="3600" dirty="0"/>
              <a:t>最後一行輸入</a:t>
            </a:r>
            <a:r>
              <a:rPr lang="en-US" altLang="zh-TW" sz="3600" dirty="0"/>
              <a:t>.ends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3941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9DB9B-FF9E-BD22-1587-7A7026A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223"/>
            <a:ext cx="8596668" cy="1320800"/>
          </a:xfrm>
        </p:spPr>
        <p:txBody>
          <a:bodyPr/>
          <a:lstStyle/>
          <a:p>
            <a:r>
              <a:rPr lang="en-US" altLang="zh-TW" dirty="0"/>
              <a:t>(10) LVS</a:t>
            </a:r>
            <a:r>
              <a:rPr lang="zh-TW" altLang="en-US" dirty="0"/>
              <a:t> 步驟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99E56B8-7999-D01F-E5D6-D808E3CD1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40" y="1284141"/>
            <a:ext cx="10837332" cy="5573859"/>
          </a:xfrm>
        </p:spPr>
        <p:txBody>
          <a:bodyPr>
            <a:normAutofit/>
          </a:bodyPr>
          <a:lstStyle/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TW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在</a:t>
            </a:r>
            <a:r>
              <a:rPr lang="en-US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pj9999/T18/Virtuoso/</a:t>
            </a:r>
            <a:r>
              <a:rPr lang="en-US" altLang="zh-TW" sz="3200" kern="120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Calibre</a:t>
            </a:r>
            <a:r>
              <a:rPr lang="en-US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/name/LVS</a:t>
            </a:r>
            <a:r>
              <a:rPr lang="zh-TW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開啟</a:t>
            </a:r>
            <a:r>
              <a:rPr lang="en-US" altLang="zh-TW" sz="32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Terminal</a:t>
            </a:r>
            <a:endParaRPr lang="zh-TW" altLang="zh-TW" sz="3200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	</a:t>
            </a:r>
            <a:r>
              <a:rPr lang="zh-TW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輸入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Qcalibre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–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lvs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T18_LVS.rule</a:t>
            </a:r>
            <a:endParaRPr lang="zh-TW" altLang="zh-TW" sz="4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zh-TW" altLang="en-US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回到</a:t>
            </a:r>
            <a:r>
              <a:rPr lang="en-US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Virtuoso Layout Suite</a:t>
            </a: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	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Calibre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&gt; Start RVE</a:t>
            </a: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	Database </a:t>
            </a:r>
            <a:r>
              <a:rPr lang="zh-TW" altLang="en-US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選擇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result</a:t>
            </a:r>
            <a:r>
              <a:rPr lang="zh-TW" altLang="en-US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中的 </a:t>
            </a:r>
            <a:r>
              <a:rPr lang="en-US" altLang="zh-TW" sz="3600" dirty="0" err="1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svdb</a:t>
            </a:r>
            <a:endParaRPr lang="en-US" altLang="zh-TW" sz="3600" dirty="0">
              <a:solidFill>
                <a:srgbClr val="404040"/>
              </a:solidFill>
              <a:latin typeface="Trebuchet MS" panose="020B0603020202020204" pitchFamily="34" charset="0"/>
              <a:ea typeface="微軟正黑體" panose="020B0604030504040204" pitchFamily="34" charset="-120"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	Database Type</a:t>
            </a:r>
            <a:r>
              <a:rPr lang="zh-TW" altLang="en-US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選擇</a:t>
            </a:r>
            <a:r>
              <a:rPr lang="en-US" altLang="zh-TW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 LVS</a:t>
            </a:r>
            <a:endParaRPr lang="en-US" altLang="zh-TW" sz="3600" kern="1200" dirty="0">
              <a:solidFill>
                <a:srgbClr val="404040"/>
              </a:solidFill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+mn-cs"/>
            </a:endParaRPr>
          </a:p>
          <a:p>
            <a:pPr marL="347472" indent="-347472"/>
            <a:r>
              <a:rPr lang="zh-TW" altLang="zh-TW" sz="36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微軟正黑體" panose="020B0604030504040204" pitchFamily="34" charset="-120"/>
                <a:cs typeface="+mn-cs"/>
              </a:rPr>
              <a:t>請修復</a:t>
            </a:r>
            <a:r>
              <a:rPr lang="zh-TW" altLang="en-US" sz="3600" dirty="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rPr>
              <a:t>到笑臉</a:t>
            </a:r>
            <a:endParaRPr lang="en-US" altLang="zh-TW" sz="3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2648748-959F-20E4-F8EA-664EDB4D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70" y="5473881"/>
            <a:ext cx="418205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5EA79-E65B-0B5D-E7F6-3F2CF724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686" y="417753"/>
            <a:ext cx="6684627" cy="37678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1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</a:t>
            </a:r>
            <a:br>
              <a:rPr lang="en-US" altLang="zh-TW" sz="1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1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YOU</a:t>
            </a:r>
          </a:p>
        </p:txBody>
      </p:sp>
      <p:pic>
        <p:nvPicPr>
          <p:cNvPr id="4" name="Picture 2" descr="月輪鸚鵡(日常大字貼) | 光頭賣- 最大的LINE貼圖代購網| 全館通通降五元VIP儲值300送40">
            <a:extLst>
              <a:ext uri="{FF2B5EF4-FFF2-40B4-BE49-F238E27FC236}">
                <a16:creationId xmlns:a16="http://schemas.microsoft.com/office/drawing/2014/main" id="{665B0AFD-9598-42BF-9B13-715AD46A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174" y="3835153"/>
            <a:ext cx="3480481" cy="301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0B2DC-C885-4BBB-D2A2-4DFE5F29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76A8D-603D-BE41-1F00-4FCA4A06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7" y="1516968"/>
            <a:ext cx="11153305" cy="505822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TSRI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EDA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Cloud </a:t>
            </a:r>
            <a:r>
              <a:rPr lang="zh-TW" altLang="en-US" sz="3200" dirty="0">
                <a:solidFill>
                  <a:schemeClr val="tx1"/>
                </a:solidFill>
              </a:rPr>
              <a:t>使用手冊</a:t>
            </a:r>
            <a:br>
              <a:rPr lang="en-US" altLang="zh-TW" sz="3200" dirty="0"/>
            </a:br>
            <a:r>
              <a:rPr lang="en-US" altLang="zh-TW" sz="32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https://www.tsri.org.tw/CommonUtilServlet?type=2.84&amp;file=dsdd1s1a1EDACloud_FC_v4_8.pdf</a:t>
            </a:r>
            <a:endParaRPr lang="en-US" altLang="zh-TW" sz="3200" dirty="0"/>
          </a:p>
          <a:p>
            <a:r>
              <a:rPr lang="en-US" altLang="zh-TW" sz="3200" dirty="0">
                <a:solidFill>
                  <a:schemeClr val="tx1"/>
                </a:solidFill>
              </a:rPr>
              <a:t>Candence Virtuoso Schematic</a:t>
            </a:r>
            <a:r>
              <a:rPr lang="zh-TW" altLang="en-US" sz="3200" dirty="0">
                <a:solidFill>
                  <a:schemeClr val="tx1"/>
                </a:solidFill>
              </a:rPr>
              <a:t> 使用教學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5"/>
                </a:solidFill>
              </a:rPr>
              <a:t>	</a:t>
            </a:r>
            <a:r>
              <a:rPr lang="en-US" altLang="zh-TW" sz="32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https://zhuanlan.zhihu.com/p/574080087</a:t>
            </a:r>
            <a:endParaRPr lang="en-US" altLang="zh-TW" sz="3200" dirty="0">
              <a:solidFill>
                <a:schemeClr val="accent5"/>
              </a:solidFill>
            </a:endParaRPr>
          </a:p>
          <a:p>
            <a:r>
              <a:rPr lang="en-US" altLang="zh-TW" sz="3200" dirty="0">
                <a:solidFill>
                  <a:schemeClr val="tx1"/>
                </a:solidFill>
              </a:rPr>
              <a:t>HSPICE</a:t>
            </a:r>
            <a:r>
              <a:rPr lang="zh-TW" altLang="en-US" sz="3200" dirty="0">
                <a:solidFill>
                  <a:schemeClr val="tx1"/>
                </a:solidFill>
              </a:rPr>
              <a:t> 介紹</a:t>
            </a:r>
            <a:endParaRPr lang="en-US" altLang="zh-TW" sz="30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altLang="zh-TW" sz="32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https://cseweb.ucsd.edu/classes/wi10/cse241a/assign/hspice_sa.pdf</a:t>
            </a:r>
            <a:endParaRPr lang="en-US" altLang="zh-TW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6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2469A-DEF7-1895-C8D7-D93FEB90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 </a:t>
            </a:r>
            <a:r>
              <a:rPr lang="zh-TW" altLang="en-US" dirty="0"/>
              <a:t>開啟</a:t>
            </a:r>
            <a:r>
              <a:rPr lang="en-US" altLang="zh-TW" dirty="0"/>
              <a:t>Virtuoso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95ED3-9FA5-EABC-B497-9C5DB4C2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75870" cy="3880773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開啟</a:t>
            </a:r>
            <a:r>
              <a:rPr lang="en-US" altLang="zh-TW" sz="4400" dirty="0"/>
              <a:t>pj999/T18/</a:t>
            </a:r>
            <a:r>
              <a:rPr lang="en-US" altLang="zh-TW" sz="4400" dirty="0" err="1"/>
              <a:t>Virtuoso_OA</a:t>
            </a:r>
            <a:r>
              <a:rPr lang="zh-TW" altLang="en-US" sz="4400" dirty="0"/>
              <a:t>資料夾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4400" dirty="0"/>
              <a:t>在此資料夾中開啟</a:t>
            </a:r>
            <a:r>
              <a:rPr lang="en-US" altLang="zh-TW" sz="4400" dirty="0"/>
              <a:t>terminal </a:t>
            </a:r>
          </a:p>
          <a:p>
            <a:pPr marL="0" indent="0">
              <a:buNone/>
            </a:pPr>
            <a:r>
              <a:rPr lang="en-US" altLang="zh-TW" sz="4400" dirty="0"/>
              <a:t>	</a:t>
            </a:r>
            <a:r>
              <a:rPr lang="zh-TW" altLang="en-US" sz="4400" dirty="0"/>
              <a:t>輸入</a:t>
            </a:r>
            <a:r>
              <a:rPr lang="en-US" altLang="zh-TW" sz="4400" dirty="0" err="1"/>
              <a:t>Rvirtuoso</a:t>
            </a:r>
            <a:endParaRPr lang="zh-TW" altLang="en-US" sz="4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5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3C8F-357D-FC75-7F12-A76275F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 </a:t>
            </a:r>
            <a:r>
              <a:rPr lang="zh-TW" altLang="en-US" dirty="0"/>
              <a:t>創建</a:t>
            </a:r>
            <a:r>
              <a:rPr lang="en-US" altLang="zh-TW" dirty="0" err="1"/>
              <a:t>Cellview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C5AC1-D730-8E27-B238-327D3A13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74" y="1555424"/>
            <a:ext cx="11134452" cy="4589634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File &gt; New &gt; </a:t>
            </a:r>
            <a:r>
              <a:rPr lang="en-US" altLang="zh-TW" sz="3200" dirty="0" err="1"/>
              <a:t>Cellview</a:t>
            </a:r>
            <a:endParaRPr lang="en-US" altLang="zh-TW" sz="3200" dirty="0"/>
          </a:p>
          <a:p>
            <a:pPr marL="457200" lvl="1" indent="0">
              <a:buNone/>
            </a:pPr>
            <a:r>
              <a:rPr lang="en-US" altLang="zh-TW" sz="3200" dirty="0"/>
              <a:t>Library</a:t>
            </a:r>
            <a:r>
              <a:rPr lang="zh-TW" altLang="en-US" sz="3200" dirty="0"/>
              <a:t>：</a:t>
            </a:r>
            <a:r>
              <a:rPr lang="en-US" altLang="zh-TW" sz="3200" dirty="0"/>
              <a:t>Library name</a:t>
            </a:r>
          </a:p>
          <a:p>
            <a:pPr marL="457200" lvl="1" indent="0">
              <a:buNone/>
            </a:pPr>
            <a:r>
              <a:rPr lang="en-US" altLang="zh-TW" sz="3200" dirty="0"/>
              <a:t>Cell</a:t>
            </a:r>
            <a:r>
              <a:rPr lang="zh-TW" altLang="en-US" sz="3200" dirty="0"/>
              <a:t>：</a:t>
            </a:r>
            <a:r>
              <a:rPr lang="en-US" altLang="zh-TW" sz="3200" dirty="0"/>
              <a:t>Cell name</a:t>
            </a:r>
          </a:p>
          <a:p>
            <a:pPr marL="457200" lvl="1" indent="0">
              <a:buNone/>
            </a:pPr>
            <a:r>
              <a:rPr lang="en-US" altLang="zh-TW" sz="3200" dirty="0"/>
              <a:t>View</a:t>
            </a:r>
            <a:r>
              <a:rPr lang="zh-TW" altLang="en-US" sz="3200" dirty="0"/>
              <a:t>：</a:t>
            </a:r>
            <a:r>
              <a:rPr lang="en-US" altLang="zh-TW" sz="3200" dirty="0"/>
              <a:t>layout</a:t>
            </a:r>
          </a:p>
          <a:p>
            <a:pPr marL="457200" lvl="1" indent="0">
              <a:buNone/>
            </a:pPr>
            <a:r>
              <a:rPr lang="en-US" altLang="zh-TW" sz="3200" dirty="0"/>
              <a:t>Type</a:t>
            </a:r>
            <a:r>
              <a:rPr lang="zh-TW" altLang="en-US" sz="3200" dirty="0"/>
              <a:t>：</a:t>
            </a:r>
            <a:r>
              <a:rPr lang="en-US" altLang="zh-TW" sz="3200" dirty="0"/>
              <a:t>layout</a:t>
            </a:r>
          </a:p>
          <a:p>
            <a:r>
              <a:rPr lang="en-US" altLang="zh-TW" sz="3200" dirty="0"/>
              <a:t>Session </a:t>
            </a:r>
            <a:r>
              <a:rPr lang="zh-TW" altLang="en-US" sz="3200" dirty="0"/>
              <a:t>完成</a:t>
            </a:r>
            <a:endParaRPr lang="en-US" altLang="zh-TW" sz="3200" dirty="0"/>
          </a:p>
          <a:p>
            <a:pPr marL="457200" lvl="1" indent="0">
              <a:buNone/>
            </a:pP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41994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84E1E-8DAE-3458-556E-83936149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(3) </a:t>
            </a:r>
            <a:r>
              <a:rPr lang="zh-TW" altLang="en-US" dirty="0"/>
              <a:t>進入</a:t>
            </a:r>
            <a:r>
              <a:rPr lang="en-US" altLang="zh-TW" dirty="0"/>
              <a:t>Virtuoso Layout Suite</a:t>
            </a:r>
            <a:br>
              <a:rPr lang="en-US" altLang="zh-TW" dirty="0"/>
            </a:br>
            <a:r>
              <a:rPr lang="en-US" altLang="zh-TW" dirty="0"/>
              <a:t>	keyboard shortcuts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E0D99-B333-B624-F6CF-87D4BEFC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05" y="1930400"/>
            <a:ext cx="8596668" cy="469741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ECS</a:t>
            </a:r>
            <a:r>
              <a:rPr lang="zh-TW" altLang="en-US" sz="2800" dirty="0"/>
              <a:t> </a:t>
            </a:r>
            <a:r>
              <a:rPr lang="en-US" altLang="zh-TW" sz="2800" dirty="0"/>
              <a:t>-&gt; </a:t>
            </a:r>
            <a:r>
              <a:rPr lang="zh-TW" altLang="en-US" sz="2800" dirty="0"/>
              <a:t>取消操作</a:t>
            </a:r>
            <a:endParaRPr lang="en-US" altLang="zh-TW" sz="2800" dirty="0"/>
          </a:p>
          <a:p>
            <a:r>
              <a:rPr lang="en-US" altLang="zh-TW" sz="2800" dirty="0"/>
              <a:t>F -&gt; </a:t>
            </a:r>
            <a:r>
              <a:rPr lang="zh-TW" altLang="en-US" sz="2800" dirty="0"/>
              <a:t>自動將原理圖放大到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          適合螢幕窗口大小</a:t>
            </a:r>
            <a:endParaRPr lang="en-US" altLang="zh-TW" sz="2800" dirty="0"/>
          </a:p>
          <a:p>
            <a:r>
              <a:rPr lang="en-US" altLang="zh-TW" sz="2800" dirty="0"/>
              <a:t>I </a:t>
            </a:r>
            <a:r>
              <a:rPr lang="zh-TW" altLang="en-US" sz="2800" dirty="0"/>
              <a:t>  </a:t>
            </a:r>
            <a:r>
              <a:rPr lang="en-US" altLang="zh-TW" sz="2800" dirty="0"/>
              <a:t>-&gt; </a:t>
            </a:r>
            <a:r>
              <a:rPr lang="zh-TW" altLang="en-US" sz="2800" dirty="0"/>
              <a:t>添加組件</a:t>
            </a:r>
            <a:endParaRPr lang="en-US" altLang="zh-TW" sz="2800" dirty="0"/>
          </a:p>
          <a:p>
            <a:r>
              <a:rPr lang="en-US" altLang="zh-TW" sz="2800" dirty="0"/>
              <a:t>W -&gt; </a:t>
            </a:r>
            <a:r>
              <a:rPr lang="zh-TW" altLang="en-US" sz="2800" dirty="0"/>
              <a:t>添加線</a:t>
            </a:r>
            <a:endParaRPr lang="en-US" altLang="zh-TW" sz="2800" dirty="0"/>
          </a:p>
          <a:p>
            <a:r>
              <a:rPr lang="en-US" altLang="zh-TW" sz="2800" dirty="0"/>
              <a:t>P </a:t>
            </a:r>
            <a:r>
              <a:rPr lang="zh-TW" altLang="en-US" sz="2800" dirty="0"/>
              <a:t> </a:t>
            </a:r>
            <a:r>
              <a:rPr lang="en-US" altLang="zh-TW" sz="2800" dirty="0"/>
              <a:t>-&gt;</a:t>
            </a:r>
            <a:r>
              <a:rPr lang="zh-TW" altLang="en-US" sz="2800" dirty="0"/>
              <a:t> 添加引腳</a:t>
            </a:r>
            <a:endParaRPr lang="en-US" altLang="zh-TW" sz="2800" dirty="0"/>
          </a:p>
          <a:p>
            <a:r>
              <a:rPr lang="en-US" altLang="zh-TW" sz="2800" dirty="0"/>
              <a:t>R </a:t>
            </a:r>
            <a:r>
              <a:rPr lang="zh-TW" altLang="en-US" sz="2800" dirty="0"/>
              <a:t> </a:t>
            </a:r>
            <a:r>
              <a:rPr lang="en-US" altLang="zh-TW" sz="2800" dirty="0"/>
              <a:t>-&gt; </a:t>
            </a:r>
            <a:r>
              <a:rPr lang="zh-TW" altLang="en-US" sz="2800" dirty="0"/>
              <a:t>選轉組件</a:t>
            </a:r>
            <a:endParaRPr lang="en-US" altLang="zh-TW" sz="2800" dirty="0"/>
          </a:p>
          <a:p>
            <a:r>
              <a:rPr lang="en-US" altLang="zh-TW" sz="2800" dirty="0"/>
              <a:t>C </a:t>
            </a:r>
            <a:r>
              <a:rPr lang="zh-TW" altLang="en-US" sz="2800" dirty="0"/>
              <a:t> </a:t>
            </a:r>
            <a:r>
              <a:rPr lang="en-US" altLang="zh-TW" sz="2800" dirty="0"/>
              <a:t>-&gt;</a:t>
            </a:r>
            <a:r>
              <a:rPr lang="zh-TW" altLang="en-US" sz="2800" dirty="0"/>
              <a:t> 複製組件</a:t>
            </a:r>
            <a:endParaRPr lang="en-US" altLang="zh-TW" sz="28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AF19D45-E607-E212-A7E0-857903606302}"/>
              </a:ext>
            </a:extLst>
          </p:cNvPr>
          <p:cNvSpPr txBox="1">
            <a:spLocks/>
          </p:cNvSpPr>
          <p:nvPr/>
        </p:nvSpPr>
        <p:spPr>
          <a:xfrm>
            <a:off x="4975668" y="1930399"/>
            <a:ext cx="8596668" cy="469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U			</a:t>
            </a:r>
            <a:r>
              <a:rPr lang="zh-TW" altLang="en-US" sz="2800" dirty="0"/>
              <a:t> </a:t>
            </a:r>
            <a:r>
              <a:rPr lang="en-US" altLang="zh-TW" sz="2800" dirty="0"/>
              <a:t>-&gt; </a:t>
            </a:r>
            <a:r>
              <a:rPr lang="zh-TW" altLang="en-US" sz="2800" dirty="0"/>
              <a:t>撤銷上一步操作</a:t>
            </a:r>
            <a:endParaRPr lang="en-US" altLang="zh-TW" sz="2800" dirty="0"/>
          </a:p>
          <a:p>
            <a:r>
              <a:rPr lang="en-US" altLang="zh-TW" sz="2800" dirty="0"/>
              <a:t>Shift + U	</a:t>
            </a:r>
            <a:r>
              <a:rPr lang="zh-TW" altLang="en-US" sz="2800" dirty="0"/>
              <a:t> </a:t>
            </a:r>
            <a:r>
              <a:rPr lang="en-US" altLang="zh-TW" sz="2800" dirty="0"/>
              <a:t>-&gt; </a:t>
            </a:r>
            <a:r>
              <a:rPr lang="zh-TW" altLang="en-US" sz="2800" dirty="0"/>
              <a:t>恢復下一步操作</a:t>
            </a:r>
          </a:p>
          <a:p>
            <a:r>
              <a:rPr lang="en-US" altLang="zh-TW" sz="2800" dirty="0"/>
              <a:t>F4			 -&gt; </a:t>
            </a:r>
            <a:r>
              <a:rPr lang="zh-TW" altLang="en-US" sz="2800" dirty="0"/>
              <a:t>區塊</a:t>
            </a:r>
            <a:r>
              <a:rPr lang="en-US" altLang="zh-TW" sz="2800" dirty="0"/>
              <a:t>/</a:t>
            </a:r>
            <a:r>
              <a:rPr lang="zh-TW" altLang="en-US" sz="2800" dirty="0"/>
              <a:t>整體操作</a:t>
            </a:r>
            <a:endParaRPr lang="en-US" altLang="zh-TW" sz="2800" dirty="0"/>
          </a:p>
          <a:p>
            <a:r>
              <a:rPr lang="en-US" altLang="zh-TW" sz="2800" dirty="0"/>
              <a:t>A			 -&gt; </a:t>
            </a:r>
            <a:r>
              <a:rPr lang="zh-TW" altLang="en-US" sz="2800" dirty="0"/>
              <a:t>對齊 </a:t>
            </a:r>
            <a:r>
              <a:rPr lang="en-US" altLang="zh-TW" sz="2800" dirty="0"/>
              <a:t>(F3</a:t>
            </a:r>
            <a:r>
              <a:rPr lang="zh-TW" altLang="en-US" sz="2800" dirty="0"/>
              <a:t>更多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L			 -&gt; </a:t>
            </a:r>
            <a:r>
              <a:rPr lang="zh-TW" altLang="en-US" sz="2800" dirty="0"/>
              <a:t>標籤</a:t>
            </a:r>
            <a:endParaRPr lang="en-US" altLang="zh-TW" sz="2800" dirty="0"/>
          </a:p>
          <a:p>
            <a:r>
              <a:rPr lang="en-US" altLang="zh-TW" sz="2800" dirty="0"/>
              <a:t>K</a:t>
            </a:r>
            <a:r>
              <a:rPr lang="zh-TW" altLang="en-US" sz="2800" dirty="0"/>
              <a:t> </a:t>
            </a:r>
            <a:r>
              <a:rPr lang="en-US" altLang="zh-TW" sz="2800" dirty="0"/>
              <a:t>			 -&gt; </a:t>
            </a:r>
            <a:r>
              <a:rPr lang="zh-TW" altLang="en-US" sz="2800" dirty="0"/>
              <a:t>尺規</a:t>
            </a:r>
            <a:endParaRPr lang="en-US" altLang="zh-TW" sz="2800" dirty="0"/>
          </a:p>
          <a:p>
            <a:r>
              <a:rPr lang="en-US" altLang="zh-TW" sz="2800" dirty="0"/>
              <a:t>S			 -&gt; </a:t>
            </a:r>
            <a:r>
              <a:rPr lang="zh-TW" altLang="en-US" sz="2800" dirty="0"/>
              <a:t>邊緣擴展</a:t>
            </a:r>
            <a:endParaRPr lang="en-US" altLang="zh-TW" sz="2800" dirty="0"/>
          </a:p>
          <a:p>
            <a:r>
              <a:rPr lang="en-US" altLang="zh-TW" sz="2800" dirty="0"/>
              <a:t>Q			 -&gt; </a:t>
            </a:r>
            <a:r>
              <a:rPr lang="zh-TW" altLang="en-US" sz="2800" dirty="0"/>
              <a:t>屬性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177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3C8F-357D-FC75-7F12-A76275F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(4)</a:t>
            </a:r>
            <a:r>
              <a:rPr lang="zh-TW" altLang="en-US" dirty="0"/>
              <a:t> 繪製電路參數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C5AC1-D730-8E27-B238-327D3A13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74" y="1555424"/>
            <a:ext cx="5567226" cy="4589634"/>
          </a:xfrm>
        </p:spPr>
        <p:txBody>
          <a:bodyPr>
            <a:noAutofit/>
          </a:bodyPr>
          <a:lstStyle/>
          <a:p>
            <a:pPr>
              <a:lnSpc>
                <a:spcPts val="6000"/>
              </a:lnSpc>
            </a:pPr>
            <a:r>
              <a:rPr lang="en-US" altLang="zh-TW" sz="3200" dirty="0"/>
              <a:t>Library -&gt; t18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pmos2v -&gt; 0.42 u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nmos2v -&gt; 0.22 u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VDD -&gt; M1_NACTIVE (col * 3)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VSS -&gt; M1_PACTIVE (col * 3)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6E70085-DFEF-ADD9-9909-CE432E1F29EB}"/>
              </a:ext>
            </a:extLst>
          </p:cNvPr>
          <p:cNvSpPr txBox="1">
            <a:spLocks/>
          </p:cNvSpPr>
          <p:nvPr/>
        </p:nvSpPr>
        <p:spPr>
          <a:xfrm>
            <a:off x="6096000" y="1555424"/>
            <a:ext cx="11134452" cy="4589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000"/>
              </a:lnSpc>
            </a:pPr>
            <a:r>
              <a:rPr lang="en-US" altLang="zh-TW" sz="3200" dirty="0"/>
              <a:t>POLY1 -&gt; draw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METAL1 -&gt; draw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NWELL -&gt; draw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M1_POLY1(row*2 </a:t>
            </a:r>
            <a:r>
              <a:rPr lang="zh-TW" altLang="en-US" sz="3200" dirty="0"/>
              <a:t>快捷</a:t>
            </a:r>
            <a:r>
              <a:rPr lang="en-US" altLang="zh-TW" sz="3200" dirty="0"/>
              <a:t>“o”)</a:t>
            </a:r>
          </a:p>
        </p:txBody>
      </p:sp>
    </p:spTree>
    <p:extLst>
      <p:ext uri="{BB962C8B-B14F-4D97-AF65-F5344CB8AC3E}">
        <p14:creationId xmlns:p14="http://schemas.microsoft.com/office/powerpoint/2010/main" val="9055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3C8F-357D-FC75-7F12-A76275F7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55" y="681789"/>
            <a:ext cx="8596668" cy="1320800"/>
          </a:xfrm>
        </p:spPr>
        <p:txBody>
          <a:bodyPr/>
          <a:lstStyle/>
          <a:p>
            <a:r>
              <a:rPr lang="en-US" altLang="zh-TW" dirty="0"/>
              <a:t>(5)</a:t>
            </a:r>
            <a:r>
              <a:rPr lang="zh-TW" altLang="en-US" dirty="0"/>
              <a:t> 繪製電路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50D8B3-1E65-C792-9207-1415AB17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40" y="539555"/>
            <a:ext cx="5441319" cy="5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7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3C8F-357D-FC75-7F12-A76275F7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6" y="633664"/>
            <a:ext cx="8596668" cy="1320800"/>
          </a:xfrm>
        </p:spPr>
        <p:txBody>
          <a:bodyPr/>
          <a:lstStyle/>
          <a:p>
            <a:r>
              <a:rPr lang="en-US" altLang="zh-TW" dirty="0"/>
              <a:t>(6)</a:t>
            </a:r>
            <a:r>
              <a:rPr lang="zh-TW" altLang="en-US" dirty="0"/>
              <a:t> 繪製標籤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D0EE7-8E5C-B41D-DDAF-C900FDC5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75" y="390231"/>
            <a:ext cx="5529563" cy="6077538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C557E7-2A42-DA84-8E24-D94E5012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68" y="1634702"/>
            <a:ext cx="5567226" cy="4589634"/>
          </a:xfrm>
        </p:spPr>
        <p:txBody>
          <a:bodyPr>
            <a:noAutofit/>
          </a:bodyPr>
          <a:lstStyle/>
          <a:p>
            <a:pPr>
              <a:lnSpc>
                <a:spcPts val="6000"/>
              </a:lnSpc>
            </a:pPr>
            <a:r>
              <a:rPr lang="zh-TW" altLang="en-US" sz="3200" dirty="0"/>
              <a:t>快捷鍵</a:t>
            </a:r>
            <a:r>
              <a:rPr lang="en-US" altLang="zh-TW" sz="3200" dirty="0"/>
              <a:t>L</a:t>
            </a:r>
          </a:p>
          <a:p>
            <a:pPr marL="0" indent="0">
              <a:lnSpc>
                <a:spcPts val="6000"/>
              </a:lnSpc>
              <a:buNone/>
            </a:pPr>
            <a:r>
              <a:rPr lang="en-US" altLang="zh-TW" sz="3200" dirty="0"/>
              <a:t>	</a:t>
            </a:r>
            <a:r>
              <a:rPr lang="en-US" altLang="zh-TW" sz="3200" dirty="0" err="1"/>
              <a:t>Lable</a:t>
            </a:r>
            <a:r>
              <a:rPr lang="zh-TW" altLang="en-US" sz="3200" dirty="0"/>
              <a:t>：</a:t>
            </a:r>
            <a:r>
              <a:rPr lang="en-US" altLang="zh-TW" sz="3200" dirty="0"/>
              <a:t>name</a:t>
            </a:r>
          </a:p>
          <a:p>
            <a:pPr>
              <a:lnSpc>
                <a:spcPts val="6000"/>
              </a:lnSpc>
            </a:pPr>
            <a:r>
              <a:rPr lang="en-US" altLang="zh-TW" sz="3200" dirty="0"/>
              <a:t>Label Layer/Purpose</a:t>
            </a:r>
          </a:p>
          <a:p>
            <a:pPr marL="457200" lvl="1" indent="0">
              <a:lnSpc>
                <a:spcPts val="6000"/>
              </a:lnSpc>
              <a:buNone/>
            </a:pPr>
            <a:r>
              <a:rPr lang="zh-TW" altLang="en-US" sz="3000" dirty="0"/>
              <a:t>勾選</a:t>
            </a:r>
            <a:r>
              <a:rPr lang="en-US" altLang="zh-TW" sz="3000" dirty="0"/>
              <a:t>Select layer</a:t>
            </a:r>
            <a:r>
              <a:rPr lang="zh-TW" altLang="en-US" sz="3000" dirty="0"/>
              <a:t>跟元件同層</a:t>
            </a:r>
            <a:endParaRPr lang="en-US" altLang="zh-TW" sz="3000" dirty="0"/>
          </a:p>
          <a:p>
            <a:pPr marL="457200" lvl="1" indent="0">
              <a:lnSpc>
                <a:spcPts val="6000"/>
              </a:lnSpc>
              <a:buNone/>
            </a:pPr>
            <a:r>
              <a:rPr lang="en-US" altLang="zh-TW" sz="3000" dirty="0"/>
              <a:t>(</a:t>
            </a:r>
            <a:r>
              <a:rPr lang="zh-TW" altLang="en-US" sz="3000" dirty="0"/>
              <a:t>例：</a:t>
            </a:r>
            <a:r>
              <a:rPr lang="en-US" altLang="zh-TW" sz="3000" dirty="0"/>
              <a:t>METAL1 PIN)</a:t>
            </a:r>
          </a:p>
        </p:txBody>
      </p:sp>
    </p:spTree>
    <p:extLst>
      <p:ext uri="{BB962C8B-B14F-4D97-AF65-F5344CB8AC3E}">
        <p14:creationId xmlns:p14="http://schemas.microsoft.com/office/powerpoint/2010/main" val="5585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4E0BE-03B3-C7B9-71DA-81A176B5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(7) </a:t>
            </a:r>
            <a:r>
              <a:rPr lang="zh-TW" altLang="en-US" dirty="0"/>
              <a:t>創建</a:t>
            </a:r>
            <a:r>
              <a:rPr lang="en-US" altLang="zh-TW" dirty="0"/>
              <a:t>Graphic Data System File(.</a:t>
            </a:r>
            <a:r>
              <a:rPr lang="en-US" altLang="zh-TW" dirty="0" err="1"/>
              <a:t>gds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2F050-A7F2-E832-09B1-264DF2D1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03"/>
            <a:ext cx="10078898" cy="499620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回到</a:t>
            </a:r>
            <a:r>
              <a:rPr lang="en-US" altLang="zh-TW" sz="2800" dirty="0"/>
              <a:t>Virtuoso</a:t>
            </a:r>
          </a:p>
          <a:p>
            <a:r>
              <a:rPr lang="en-US" altLang="zh-TW" sz="2800" dirty="0"/>
              <a:t>File &gt; Export &gt; Stream</a:t>
            </a:r>
          </a:p>
          <a:p>
            <a:r>
              <a:rPr lang="zh-TW" altLang="en-US" sz="2800" dirty="0"/>
              <a:t>點選</a:t>
            </a:r>
            <a:r>
              <a:rPr lang="en-US" altLang="zh-TW" sz="2800" dirty="0" err="1"/>
              <a:t>Xstream</a:t>
            </a:r>
            <a:r>
              <a:rPr lang="en-US" altLang="zh-TW" sz="2800" dirty="0"/>
              <a:t> Out</a:t>
            </a:r>
            <a:r>
              <a:rPr lang="zh-TW" altLang="en-US" sz="2800" dirty="0"/>
              <a:t> 視窗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600" dirty="0"/>
              <a:t>Stream File</a:t>
            </a:r>
            <a:r>
              <a:rPr lang="zh-TW" altLang="en-US" sz="2600" dirty="0"/>
              <a:t>：</a:t>
            </a:r>
            <a:r>
              <a:rPr lang="en-US" altLang="zh-TW" sz="2600" dirty="0" err="1"/>
              <a:t>name.gds</a:t>
            </a:r>
            <a:endParaRPr lang="en-US" altLang="zh-TW" sz="2600" dirty="0"/>
          </a:p>
          <a:p>
            <a:pPr marL="457200" lvl="1" indent="0">
              <a:buNone/>
            </a:pPr>
            <a:r>
              <a:rPr lang="en-US" altLang="zh-TW" sz="2600" dirty="0"/>
              <a:t>Library</a:t>
            </a:r>
            <a:r>
              <a:rPr lang="zh-TW" altLang="en-US" sz="2600" dirty="0"/>
              <a:t>：</a:t>
            </a:r>
            <a:r>
              <a:rPr lang="en-US" altLang="zh-TW" sz="2600" dirty="0"/>
              <a:t>library name</a:t>
            </a:r>
          </a:p>
          <a:p>
            <a:pPr marL="457200" lvl="1" indent="0">
              <a:buNone/>
            </a:pPr>
            <a:r>
              <a:rPr lang="en-US" altLang="zh-TW" sz="2600" dirty="0"/>
              <a:t>Top Cell</a:t>
            </a:r>
            <a:r>
              <a:rPr lang="zh-TW" altLang="en-US" sz="2600" dirty="0"/>
              <a:t>：</a:t>
            </a:r>
            <a:r>
              <a:rPr lang="en-US" altLang="zh-TW" sz="2600" dirty="0"/>
              <a:t>cell name</a:t>
            </a:r>
          </a:p>
          <a:p>
            <a:pPr marL="457200" lvl="1" indent="0">
              <a:buNone/>
            </a:pPr>
            <a:r>
              <a:rPr lang="zh-TW" altLang="en-US" sz="2600" dirty="0"/>
              <a:t>★</a:t>
            </a:r>
            <a:r>
              <a:rPr lang="en-US" altLang="zh-TW" sz="2600" dirty="0"/>
              <a:t>Template</a:t>
            </a:r>
            <a:r>
              <a:rPr lang="zh-TW" altLang="en-US" sz="2600" dirty="0"/>
              <a:t> </a:t>
            </a:r>
            <a:r>
              <a:rPr lang="en-US" altLang="zh-TW" sz="2600" dirty="0"/>
              <a:t>File</a:t>
            </a:r>
            <a:r>
              <a:rPr lang="zh-TW" altLang="en-US" sz="2600" dirty="0"/>
              <a:t>：</a:t>
            </a:r>
            <a:r>
              <a:rPr lang="en-US" altLang="zh-TW" sz="2600" dirty="0"/>
              <a:t>/PDK/T18/Virtuoso_OA/techfile.tf</a:t>
            </a:r>
          </a:p>
          <a:p>
            <a:pPr marL="457200" lvl="1" indent="0">
              <a:buNone/>
            </a:pPr>
            <a:r>
              <a:rPr lang="zh-TW" altLang="en-US" sz="2600" dirty="0"/>
              <a:t>★</a:t>
            </a:r>
            <a:r>
              <a:rPr lang="en-US" altLang="zh-TW" sz="2600" dirty="0"/>
              <a:t>Layer Map</a:t>
            </a:r>
            <a:r>
              <a:rPr lang="zh-TW" altLang="en-US" sz="2600" dirty="0"/>
              <a:t>：</a:t>
            </a:r>
            <a:r>
              <a:rPr lang="en-US" altLang="zh-TW" sz="2600" dirty="0"/>
              <a:t>/PDK/T18/</a:t>
            </a:r>
            <a:r>
              <a:rPr lang="en-US" altLang="zh-TW" sz="2600" dirty="0" err="1"/>
              <a:t>Virtuoso_OA</a:t>
            </a:r>
            <a:r>
              <a:rPr lang="en-US" altLang="zh-TW" sz="2600" dirty="0"/>
              <a:t>/virtuoso…..v28.map</a:t>
            </a:r>
          </a:p>
          <a:p>
            <a:pPr marL="457200" lvl="1" indent="0">
              <a:buNone/>
            </a:pP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187839086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842</Words>
  <Application>Microsoft Office PowerPoint</Application>
  <PresentationFormat>寬螢幕</PresentationFormat>
  <Paragraphs>118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多面向</vt:lpstr>
      <vt:lpstr>Layout 教學</vt:lpstr>
      <vt:lpstr>來源</vt:lpstr>
      <vt:lpstr>(1) 開啟Virtuoso</vt:lpstr>
      <vt:lpstr>(2) 創建Cellview</vt:lpstr>
      <vt:lpstr>(3) 進入Virtuoso Layout Suite  keyboard shortcuts</vt:lpstr>
      <vt:lpstr>(4) 繪製電路參數</vt:lpstr>
      <vt:lpstr>(5) 繪製電路</vt:lpstr>
      <vt:lpstr>(6) 繪製標籤</vt:lpstr>
      <vt:lpstr>(7) 創建Graphic Data System File(.gds)</vt:lpstr>
      <vt:lpstr>(8) 創建DRC &amp; LVS </vt:lpstr>
      <vt:lpstr>(9) DRC 步驟(1)</vt:lpstr>
      <vt:lpstr>(10) DRC 步驟(2)</vt:lpstr>
      <vt:lpstr>(9) LVS 步驟(1)</vt:lpstr>
      <vt:lpstr>(10) LVS 步驟(2)</vt:lpstr>
      <vt:lpstr>(10) LVS 步驟(3)</vt:lpstr>
      <vt:lpstr>THANK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Virtuoso教學</dc:title>
  <dc:creator>C110152338</dc:creator>
  <cp:lastModifiedBy>C110152338</cp:lastModifiedBy>
  <cp:revision>113</cp:revision>
  <dcterms:created xsi:type="dcterms:W3CDTF">2023-10-17T10:36:19Z</dcterms:created>
  <dcterms:modified xsi:type="dcterms:W3CDTF">2023-11-24T12:20:32Z</dcterms:modified>
</cp:coreProperties>
</file>