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75" r:id="rId4"/>
    <p:sldId id="257" r:id="rId5"/>
    <p:sldId id="258" r:id="rId6"/>
    <p:sldId id="262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24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95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3156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79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206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035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4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66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66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5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87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53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20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2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61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22BA-EAC4-41E0-8692-9503CCB5EF2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2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22BA-EAC4-41E0-8692-9503CCB5EF26}" type="datetimeFigureOut">
              <a:rPr lang="zh-TW" altLang="en-US" smtClean="0"/>
              <a:t>2023/10/17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53D191-7CDB-4117-ADDA-6FCF58EB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30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74080087" TargetMode="External"/><Relationship Id="rId2" Type="http://schemas.openxmlformats.org/officeDocument/2006/relationships/hyperlink" Target="https://www.tsri.org.tw/CommonUtilServlet?type=2.84&amp;file=dsdd1s1a1EDACloud_FC_v4_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eweb.ucsd.edu/classes/wi10/cse241a/assign/hspice_sa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6DAE5-89D8-B37C-DAD0-4E7280EBC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908" y="2276401"/>
            <a:ext cx="7766936" cy="1646302"/>
          </a:xfrm>
        </p:spPr>
        <p:txBody>
          <a:bodyPr>
            <a:normAutofit/>
          </a:bodyPr>
          <a:lstStyle/>
          <a:p>
            <a:r>
              <a:rPr lang="en-US" altLang="zh-TW" sz="8000" dirty="0"/>
              <a:t>Virtuoso</a:t>
            </a:r>
            <a:r>
              <a:rPr lang="zh-TW" altLang="en-US" sz="80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7FD0BDB-A010-3448-6885-F8190410A5FE}"/>
              </a:ext>
            </a:extLst>
          </p:cNvPr>
          <p:cNvSpPr txBox="1"/>
          <p:nvPr/>
        </p:nvSpPr>
        <p:spPr>
          <a:xfrm>
            <a:off x="5618376" y="3758448"/>
            <a:ext cx="3982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By KE-RONG, CHEN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2919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F4F5166-1A54-3E80-968E-FB6CC439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97" y="1666009"/>
            <a:ext cx="6474476" cy="45823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DC05AC8-582C-8A1E-7B2D-1B1260E0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(6)</a:t>
            </a:r>
            <a:r>
              <a:rPr lang="zh-TW" altLang="en-US" dirty="0"/>
              <a:t> 請自行繪製</a:t>
            </a:r>
            <a:r>
              <a:rPr lang="en-US" altLang="zh-TW" dirty="0"/>
              <a:t>INV</a:t>
            </a:r>
            <a:br>
              <a:rPr lang="en-US" altLang="zh-TW" dirty="0"/>
            </a:br>
            <a:r>
              <a:rPr lang="en-US" altLang="zh-TW" dirty="0"/>
              <a:t>         </a:t>
            </a:r>
            <a:r>
              <a:rPr lang="zh-TW" altLang="en-US" dirty="0"/>
              <a:t>繪製完請點選</a:t>
            </a:r>
            <a:r>
              <a:rPr lang="en-US" altLang="zh-TW" dirty="0"/>
              <a:t>Check and Save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0A0ED2-DF11-D720-EDB5-EB4FF4679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345" y="2016820"/>
            <a:ext cx="5585927" cy="317517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3600" dirty="0"/>
              <a:t>PMOS -&gt; (w) 0.42u</a:t>
            </a:r>
          </a:p>
          <a:p>
            <a:r>
              <a:rPr lang="en-US" altLang="zh-TW" sz="3600" dirty="0"/>
              <a:t>NMOS -&gt; (w) 0.22u</a:t>
            </a:r>
          </a:p>
          <a:p>
            <a:r>
              <a:rPr lang="zh-TW" altLang="en-US" sz="3600" dirty="0"/>
              <a:t>快捷鍵</a:t>
            </a:r>
            <a:r>
              <a:rPr lang="en-US" altLang="zh-TW" sz="3600" dirty="0"/>
              <a:t>I -&gt; MOS</a:t>
            </a:r>
            <a:r>
              <a:rPr lang="zh-TW" altLang="en-US" sz="3600" dirty="0"/>
              <a:t>系列</a:t>
            </a:r>
            <a:endParaRPr lang="en-US" altLang="zh-TW" sz="3600" dirty="0"/>
          </a:p>
          <a:p>
            <a:r>
              <a:rPr lang="zh-TW" altLang="en-US" sz="3600" dirty="0"/>
              <a:t>快捷鍵</a:t>
            </a:r>
            <a:r>
              <a:rPr lang="en-US" altLang="zh-TW" sz="3600" dirty="0"/>
              <a:t>P-&gt; input/output</a:t>
            </a:r>
          </a:p>
          <a:p>
            <a:r>
              <a:rPr lang="en-US" altLang="zh-TW" sz="3600" dirty="0"/>
              <a:t>VDD/VSS -&gt;</a:t>
            </a:r>
          </a:p>
          <a:p>
            <a:pPr marL="0" indent="0">
              <a:buNone/>
            </a:pPr>
            <a:r>
              <a:rPr lang="en-US" altLang="zh-TW" sz="3600" dirty="0"/>
              <a:t>   </a:t>
            </a:r>
            <a:r>
              <a:rPr lang="zh-TW" altLang="en-US" sz="3600" dirty="0"/>
              <a:t>請點選</a:t>
            </a:r>
            <a:r>
              <a:rPr lang="en-US" altLang="zh-TW" sz="3600" dirty="0" err="1"/>
              <a:t>inputoutput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7774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4E0BE-03B3-C7B9-71DA-81A176B5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(7) Create </a:t>
            </a:r>
            <a:r>
              <a:rPr lang="en-US" altLang="zh-TW" dirty="0" err="1"/>
              <a:t>cellview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2F050-A7F2-E832-09B1-264DF2D1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03"/>
            <a:ext cx="9484761" cy="4996206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Create &gt; </a:t>
            </a:r>
            <a:r>
              <a:rPr lang="en-US" altLang="zh-TW" sz="2800" dirty="0" err="1"/>
              <a:t>Cellview</a:t>
            </a:r>
            <a:r>
              <a:rPr lang="en-US" altLang="zh-TW" sz="2800" dirty="0"/>
              <a:t> &gt; From </a:t>
            </a:r>
            <a:r>
              <a:rPr lang="en-US" altLang="zh-TW" sz="2800" dirty="0" err="1"/>
              <a:t>Cellview</a:t>
            </a:r>
            <a:endParaRPr lang="en-US" altLang="zh-TW" sz="2800" dirty="0"/>
          </a:p>
          <a:p>
            <a:r>
              <a:rPr lang="en-US" altLang="zh-TW" sz="2800" dirty="0" err="1"/>
              <a:t>Cellview</a:t>
            </a:r>
            <a:r>
              <a:rPr lang="en-US" altLang="zh-TW" sz="2800" dirty="0"/>
              <a:t> From </a:t>
            </a:r>
            <a:r>
              <a:rPr lang="en-US" altLang="zh-TW" sz="2800" dirty="0" err="1"/>
              <a:t>Cellview</a:t>
            </a:r>
            <a:r>
              <a:rPr lang="zh-TW" altLang="en-US" sz="2800" dirty="0"/>
              <a:t>設定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Library : LOGIC</a:t>
            </a:r>
          </a:p>
          <a:p>
            <a:pPr marL="0" indent="0">
              <a:buNone/>
            </a:pPr>
            <a:r>
              <a:rPr lang="en-US" altLang="zh-TW" sz="2800" dirty="0"/>
              <a:t>	Cell Name : INV</a:t>
            </a:r>
          </a:p>
          <a:p>
            <a:r>
              <a:rPr lang="en-US" altLang="zh-TW" sz="2800" dirty="0"/>
              <a:t>Symbol Generation Options</a:t>
            </a:r>
            <a:r>
              <a:rPr lang="zh-TW" altLang="en-US" sz="2800" dirty="0"/>
              <a:t>設定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Left Pins 	: INPUT</a:t>
            </a:r>
          </a:p>
          <a:p>
            <a:pPr marL="0" indent="0">
              <a:buNone/>
            </a:pPr>
            <a:r>
              <a:rPr lang="en-US" altLang="zh-TW" sz="2800" dirty="0"/>
              <a:t>	Right Pins 	: OUTPUT</a:t>
            </a:r>
          </a:p>
          <a:p>
            <a:pPr marL="0" indent="0">
              <a:buNone/>
            </a:pPr>
            <a:r>
              <a:rPr lang="en-US" altLang="zh-TW" sz="2800" dirty="0"/>
              <a:t>	Top Pins 	 : VDD</a:t>
            </a:r>
          </a:p>
          <a:p>
            <a:pPr marL="0" indent="0">
              <a:buNone/>
            </a:pPr>
            <a:r>
              <a:rPr lang="en-US" altLang="zh-TW" sz="2800" dirty="0"/>
              <a:t>	Bottom Pins : VSS</a:t>
            </a:r>
          </a:p>
        </p:txBody>
      </p:sp>
    </p:spTree>
    <p:extLst>
      <p:ext uri="{BB962C8B-B14F-4D97-AF65-F5344CB8AC3E}">
        <p14:creationId xmlns:p14="http://schemas.microsoft.com/office/powerpoint/2010/main" val="187839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C0909-7BB7-C305-796D-4ADA8342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26542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(8) Virtuoso Symbol Editor</a:t>
            </a:r>
            <a:br>
              <a:rPr lang="en-US" altLang="zh-TW" dirty="0"/>
            </a:br>
            <a:r>
              <a:rPr lang="en-US" altLang="zh-TW" dirty="0"/>
              <a:t>        </a:t>
            </a:r>
            <a:r>
              <a:rPr lang="zh-TW" altLang="en-US" dirty="0"/>
              <a:t>繪製</a:t>
            </a:r>
            <a:r>
              <a:rPr lang="en-US" altLang="zh-TW" dirty="0"/>
              <a:t>INV</a:t>
            </a:r>
            <a:r>
              <a:rPr lang="zh-TW" altLang="en-US" dirty="0"/>
              <a:t>圖形，繪製完請點選</a:t>
            </a:r>
            <a:r>
              <a:rPr lang="en-US" altLang="zh-TW" dirty="0"/>
              <a:t>Check and save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C17B9D-F734-7173-FCBD-B8415A3D1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115886" cy="408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8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9DB9B-FF9E-BD22-1587-7A7026AB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6223"/>
            <a:ext cx="8596668" cy="1320800"/>
          </a:xfrm>
        </p:spPr>
        <p:txBody>
          <a:bodyPr/>
          <a:lstStyle/>
          <a:p>
            <a:r>
              <a:rPr lang="en-US" altLang="zh-TW" dirty="0"/>
              <a:t>(9) </a:t>
            </a:r>
            <a:r>
              <a:rPr lang="zh-TW" altLang="en-US" dirty="0"/>
              <a:t>執行</a:t>
            </a:r>
            <a:r>
              <a:rPr lang="en-US" altLang="zh-TW" dirty="0"/>
              <a:t>ADE</a:t>
            </a:r>
            <a:r>
              <a:rPr lang="zh-TW" altLang="en-US" dirty="0"/>
              <a:t> </a:t>
            </a:r>
            <a:r>
              <a:rPr lang="en-US" altLang="zh-TW" dirty="0"/>
              <a:t>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DC662F-71B8-F828-BAF8-51197EF8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1464"/>
            <a:ext cx="8596668" cy="5573859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回到</a:t>
            </a:r>
            <a:r>
              <a:rPr lang="en-US" altLang="zh-TW" sz="2800" dirty="0"/>
              <a:t>Virtuoso Schematic Edit</a:t>
            </a:r>
          </a:p>
          <a:p>
            <a:r>
              <a:rPr lang="en-US" altLang="zh-TW" sz="2800" dirty="0"/>
              <a:t>Launch &gt; ADE L</a:t>
            </a:r>
          </a:p>
          <a:p>
            <a:r>
              <a:rPr lang="zh-TW" altLang="en-US" sz="2800" dirty="0"/>
              <a:t>進入</a:t>
            </a:r>
            <a:r>
              <a:rPr lang="en-US" altLang="zh-TW" sz="2800" dirty="0"/>
              <a:t>ADE L </a:t>
            </a:r>
            <a:r>
              <a:rPr lang="zh-TW" altLang="en-US" sz="2800" dirty="0"/>
              <a:t>視窗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Setup &gt; Simulator/Directory/Host… </a:t>
            </a:r>
          </a:p>
          <a:p>
            <a:r>
              <a:rPr lang="en-US" altLang="zh-TW" sz="2800" dirty="0"/>
              <a:t>Choosing Simulator</a:t>
            </a:r>
            <a:r>
              <a:rPr lang="zh-TW" altLang="en-US" sz="2800" dirty="0"/>
              <a:t>視窗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Simulator : </a:t>
            </a:r>
            <a:r>
              <a:rPr lang="en-US" altLang="zh-TW" sz="2800" dirty="0" err="1"/>
              <a:t>hspiceD</a:t>
            </a:r>
            <a:endParaRPr lang="en-US" altLang="zh-TW" sz="2800" dirty="0"/>
          </a:p>
          <a:p>
            <a:r>
              <a:rPr lang="zh-TW" altLang="en-US" sz="2800" dirty="0"/>
              <a:t>回到</a:t>
            </a:r>
            <a:r>
              <a:rPr lang="en-US" altLang="zh-TW" sz="2800" dirty="0"/>
              <a:t>ADE</a:t>
            </a:r>
            <a:r>
              <a:rPr lang="zh-TW" altLang="en-US" sz="2800" dirty="0"/>
              <a:t> </a:t>
            </a:r>
            <a:r>
              <a:rPr lang="en-US" altLang="zh-TW" sz="2800" dirty="0"/>
              <a:t>L</a:t>
            </a:r>
            <a:r>
              <a:rPr lang="zh-TW" altLang="en-US" sz="2800" dirty="0"/>
              <a:t> 視窗</a:t>
            </a:r>
            <a:r>
              <a:rPr lang="en-US" altLang="zh-TW" sz="2800" dirty="0"/>
              <a:t>   Analyses &gt; Choose</a:t>
            </a:r>
          </a:p>
          <a:p>
            <a:pPr marL="0" indent="0">
              <a:buNone/>
            </a:pPr>
            <a:r>
              <a:rPr lang="en-US" altLang="zh-TW" sz="2800" dirty="0"/>
              <a:t>	Analysis : </a:t>
            </a:r>
            <a:r>
              <a:rPr lang="en-US" altLang="zh-TW" sz="2800" dirty="0" err="1"/>
              <a:t>tran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Start : 0			Stop : 50n		Step : 1n</a:t>
            </a:r>
          </a:p>
          <a:p>
            <a:r>
              <a:rPr lang="zh-TW" altLang="en-US" sz="2800" dirty="0"/>
              <a:t>回到</a:t>
            </a:r>
            <a:r>
              <a:rPr lang="en-US" altLang="zh-TW" sz="2800" dirty="0"/>
              <a:t>ADE</a:t>
            </a:r>
            <a:r>
              <a:rPr lang="zh-TW" altLang="en-US" sz="2800" dirty="0"/>
              <a:t> </a:t>
            </a:r>
            <a:r>
              <a:rPr lang="en-US" altLang="zh-TW" sz="2800" dirty="0"/>
              <a:t>L</a:t>
            </a:r>
            <a:r>
              <a:rPr lang="zh-TW" altLang="en-US" sz="2800" dirty="0"/>
              <a:t> 視窗 </a:t>
            </a:r>
            <a:r>
              <a:rPr lang="en-US" altLang="zh-TW" sz="2800" dirty="0"/>
              <a:t> Simulation &gt; Netlist &gt; Create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24346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0178C-39A4-0C07-7A7C-420C53B5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(10) </a:t>
            </a:r>
            <a:r>
              <a:rPr lang="zh-TW" altLang="en-US" dirty="0"/>
              <a:t>建置</a:t>
            </a:r>
            <a:r>
              <a:rPr lang="en-US" altLang="zh-TW" dirty="0"/>
              <a:t>.</a:t>
            </a:r>
            <a:r>
              <a:rPr lang="en-US" altLang="zh-TW" dirty="0" err="1"/>
              <a:t>sp</a:t>
            </a:r>
            <a:r>
              <a:rPr lang="zh-TW" altLang="en-US" dirty="0"/>
              <a:t>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EA0B61-4F77-88DE-77AB-C370DFB0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75" y="1930400"/>
            <a:ext cx="10993050" cy="388077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進入 </a:t>
            </a:r>
            <a:r>
              <a:rPr lang="en-US" altLang="zh-TW" sz="2800" dirty="0"/>
              <a:t>pj999 &gt; T18 &gt; </a:t>
            </a:r>
            <a:r>
              <a:rPr lang="en-US" altLang="zh-TW" sz="2800" dirty="0" err="1"/>
              <a:t>Virtuoso_OA</a:t>
            </a:r>
            <a:r>
              <a:rPr lang="en-US" altLang="zh-TW" sz="2800" dirty="0"/>
              <a:t> &gt; </a:t>
            </a:r>
            <a:r>
              <a:rPr lang="en-US" altLang="zh-TW" sz="2800" dirty="0" err="1"/>
              <a:t>persim</a:t>
            </a:r>
            <a:endParaRPr lang="en-US" altLang="zh-TW" sz="2800" dirty="0"/>
          </a:p>
          <a:p>
            <a:r>
              <a:rPr lang="zh-TW" altLang="en-US" sz="2800" dirty="0"/>
              <a:t>創建名為 </a:t>
            </a:r>
            <a:r>
              <a:rPr lang="en-US" altLang="zh-TW" sz="2800" dirty="0"/>
              <a:t>INV</a:t>
            </a:r>
            <a:r>
              <a:rPr lang="zh-TW" altLang="en-US" sz="2800" dirty="0"/>
              <a:t> 資料夾</a:t>
            </a:r>
            <a:endParaRPr lang="en-US" altLang="zh-TW" sz="2800" dirty="0"/>
          </a:p>
          <a:p>
            <a:r>
              <a:rPr lang="zh-TW" altLang="en-US" sz="2800" dirty="0"/>
              <a:t>開啟 </a:t>
            </a:r>
            <a:r>
              <a:rPr lang="en-US" altLang="zh-TW" sz="2800" dirty="0"/>
              <a:t>INV</a:t>
            </a:r>
            <a:r>
              <a:rPr lang="zh-TW" altLang="en-US" sz="2800" dirty="0"/>
              <a:t> 資料夾</a:t>
            </a:r>
            <a:endParaRPr lang="en-US" altLang="zh-TW" sz="2800" dirty="0"/>
          </a:p>
          <a:p>
            <a:r>
              <a:rPr lang="zh-TW" altLang="en-US" sz="2800" dirty="0"/>
              <a:t>新增 </a:t>
            </a:r>
            <a:r>
              <a:rPr lang="en-US" altLang="zh-TW" sz="2800" dirty="0" err="1"/>
              <a:t>INV.sp</a:t>
            </a:r>
            <a:r>
              <a:rPr lang="zh-TW" altLang="en-US" sz="2800" dirty="0"/>
              <a:t>檔案</a:t>
            </a:r>
            <a:endParaRPr lang="en-US" altLang="zh-TW" sz="2800" dirty="0"/>
          </a:p>
          <a:p>
            <a:r>
              <a:rPr lang="zh-TW" altLang="en-US" sz="2800" dirty="0"/>
              <a:t>將剛剛存放在</a:t>
            </a:r>
            <a:r>
              <a:rPr lang="en-US" altLang="zh-TW" sz="2800" dirty="0"/>
              <a:t>pj999/simulation/INV/</a:t>
            </a:r>
            <a:r>
              <a:rPr lang="en-US" altLang="zh-TW" sz="2800" dirty="0" err="1"/>
              <a:t>hspiceD</a:t>
            </a:r>
            <a:r>
              <a:rPr lang="en-US" altLang="zh-TW" sz="2800" dirty="0"/>
              <a:t>/schematic/netlist/</a:t>
            </a:r>
            <a:r>
              <a:rPr lang="en-US" altLang="zh-TW" sz="2800" dirty="0" err="1"/>
              <a:t>input.ckt</a:t>
            </a:r>
            <a:endParaRPr lang="en-US" altLang="zh-TW" sz="2800" dirty="0"/>
          </a:p>
          <a:p>
            <a:r>
              <a:rPr lang="en-US" altLang="zh-TW" sz="2800" dirty="0" err="1"/>
              <a:t>input.ckt</a:t>
            </a:r>
            <a:r>
              <a:rPr lang="zh-TW" altLang="en-US" sz="2800" dirty="0"/>
              <a:t>資料放入剛剛新增的</a:t>
            </a:r>
            <a:r>
              <a:rPr lang="en-US" altLang="zh-TW" sz="2800" dirty="0" err="1"/>
              <a:t>INV.sp</a:t>
            </a:r>
            <a:endParaRPr lang="en-US" altLang="zh-TW" sz="2800" dirty="0"/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247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BA8C1-FAE6-EC88-618C-CDD67430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(11) </a:t>
            </a:r>
            <a:r>
              <a:rPr lang="zh-TW" altLang="en-US" dirty="0"/>
              <a:t>修改</a:t>
            </a:r>
            <a:r>
              <a:rPr lang="en-US" altLang="zh-TW" dirty="0" err="1"/>
              <a:t>INV.sp</a:t>
            </a:r>
            <a:r>
              <a:rPr lang="zh-TW" altLang="en-US" dirty="0"/>
              <a:t>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93271F-3AAA-26EC-9077-5D372C37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8034"/>
            <a:ext cx="10143241" cy="527901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添加第一行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.GLOBAL VDD VSS</a:t>
            </a: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.lib  “rf018.l” </a:t>
            </a:r>
            <a:r>
              <a:rPr lang="en-US" altLang="zh-TW" sz="2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tt</a:t>
            </a:r>
            <a:r>
              <a:rPr lang="en-US" altLang="zh-TW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solidFill>
                  <a:schemeClr val="accent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(.L </a:t>
            </a:r>
            <a:r>
              <a:rPr lang="zh-TW" alt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不是</a:t>
            </a:r>
            <a:r>
              <a:rPr lang="en-US" altLang="zh-TW" sz="2800" dirty="0">
                <a:solidFill>
                  <a:schemeClr val="accent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1)</a:t>
            </a:r>
          </a:p>
          <a:p>
            <a:r>
              <a:rPr lang="zh-TW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在</a:t>
            </a:r>
            <a:r>
              <a:rPr lang="en-US" altLang="zh-TW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OPTION</a:t>
            </a:r>
            <a:r>
              <a:rPr lang="zh-TW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加上</a:t>
            </a:r>
            <a:endParaRPr lang="en-US" altLang="zh-TW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+      PROBE=0</a:t>
            </a:r>
          </a:p>
          <a:p>
            <a:r>
              <a:rPr lang="zh-TW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在</a:t>
            </a:r>
            <a:r>
              <a:rPr lang="en-US" altLang="zh-TW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OPTION</a:t>
            </a:r>
            <a:r>
              <a:rPr lang="zh-TW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附近，把</a:t>
            </a:r>
            <a:r>
              <a:rPr lang="en-US" altLang="zh-TW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INCLUDE</a:t>
            </a:r>
            <a:r>
              <a:rPr lang="zh-TW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刪除</a:t>
            </a:r>
            <a:endParaRPr lang="en-US" altLang="zh-TW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在</a:t>
            </a:r>
            <a:r>
              <a:rPr lang="en-US" altLang="zh-TW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.END</a:t>
            </a:r>
            <a:r>
              <a:rPr lang="zh-TW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前加上</a:t>
            </a:r>
            <a:endParaRPr lang="en-US" altLang="zh-TW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altLang="zh-TW" sz="2800" b="0" i="0" dirty="0">
                <a:solidFill>
                  <a:srgbClr val="333333"/>
                </a:solidFill>
                <a:effectLst/>
                <a:latin typeface="-apple-system"/>
              </a:rPr>
              <a:t>V0 VDD 0 1.8</a:t>
            </a:r>
            <a:br>
              <a:rPr lang="pt-BR" altLang="zh-TW" sz="2800" dirty="0"/>
            </a:br>
            <a:r>
              <a:rPr lang="pt-BR" altLang="zh-TW" sz="2800" b="0" i="0" dirty="0">
                <a:solidFill>
                  <a:srgbClr val="333333"/>
                </a:solidFill>
                <a:effectLst/>
                <a:latin typeface="-apple-system"/>
              </a:rPr>
              <a:t>V1 VSS 0 0</a:t>
            </a:r>
            <a:br>
              <a:rPr lang="pt-BR" altLang="zh-TW" sz="2800" dirty="0"/>
            </a:br>
            <a:r>
              <a:rPr lang="pt-BR" altLang="zh-TW" sz="2800" b="0" i="0" dirty="0">
                <a:solidFill>
                  <a:srgbClr val="333333"/>
                </a:solidFill>
                <a:effectLst/>
                <a:latin typeface="-apple-system"/>
              </a:rPr>
              <a:t>V2 INPUT 0 pulse 0 1.8 1n 100p 100p 4.9n 10n</a:t>
            </a:r>
            <a:endParaRPr lang="en-US" altLang="zh-TW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4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C63AC1-6C79-246B-43C9-83408A37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(12) </a:t>
            </a:r>
            <a:r>
              <a:rPr lang="zh-TW" altLang="en-US" dirty="0"/>
              <a:t>跑</a:t>
            </a:r>
            <a:r>
              <a:rPr lang="en-US" altLang="zh-TW" dirty="0" err="1"/>
              <a:t>Qhspice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2B57D9-2D9A-C3BA-6EDC-2B36A540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在剛剛</a:t>
            </a:r>
            <a:r>
              <a:rPr lang="en-US" altLang="zh-TW" sz="2800" dirty="0" err="1"/>
              <a:t>INV.sp</a:t>
            </a:r>
            <a:r>
              <a:rPr lang="zh-TW" altLang="en-US" sz="2800" dirty="0"/>
              <a:t>同地方，開啟</a:t>
            </a:r>
            <a:r>
              <a:rPr lang="en-US" altLang="zh-TW" sz="2800" dirty="0"/>
              <a:t>Terminal</a:t>
            </a:r>
          </a:p>
          <a:p>
            <a:pPr marL="0" indent="0">
              <a:buNone/>
            </a:pPr>
            <a:r>
              <a:rPr lang="en-US" altLang="zh-TW" sz="2800" dirty="0"/>
              <a:t>	pj999/T18/</a:t>
            </a:r>
            <a:r>
              <a:rPr lang="en-US" altLang="zh-TW" sz="2800" dirty="0" err="1"/>
              <a:t>Virtuoso_OA</a:t>
            </a:r>
            <a:r>
              <a:rPr lang="en-US" altLang="zh-TW" sz="2800" dirty="0"/>
              <a:t>/</a:t>
            </a:r>
            <a:r>
              <a:rPr lang="en-US" altLang="zh-TW" sz="2800" dirty="0" err="1"/>
              <a:t>persim</a:t>
            </a:r>
            <a:r>
              <a:rPr lang="en-US" altLang="zh-TW" sz="2800" dirty="0"/>
              <a:t>/INV</a:t>
            </a:r>
          </a:p>
          <a:p>
            <a:pPr marL="0" indent="0">
              <a:buNone/>
            </a:pPr>
            <a:endParaRPr lang="en-US" altLang="zh-TW" sz="2800" dirty="0"/>
          </a:p>
          <a:p>
            <a:r>
              <a:rPr lang="zh-TW" altLang="en-US" sz="2800" dirty="0"/>
              <a:t>輸入以下指令執行模擬</a:t>
            </a:r>
            <a:endParaRPr lang="en-US" altLang="zh-TW" sz="28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zh-TW" sz="2800" b="0" i="0" dirty="0">
                <a:solidFill>
                  <a:srgbClr val="333333"/>
                </a:solidFill>
                <a:effectLst/>
                <a:latin typeface="-apple-system"/>
              </a:rPr>
              <a:t>	</a:t>
            </a:r>
            <a:r>
              <a:rPr lang="en-US" altLang="zh-TW" sz="2800" b="0" i="0" dirty="0" err="1">
                <a:solidFill>
                  <a:srgbClr val="333333"/>
                </a:solidFill>
                <a:effectLst/>
                <a:latin typeface="-apple-system"/>
              </a:rPr>
              <a:t>Qhspice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TW" sz="2800" b="0" i="0" dirty="0" err="1">
                <a:solidFill>
                  <a:srgbClr val="333333"/>
                </a:solidFill>
                <a:effectLst/>
                <a:latin typeface="-apple-system"/>
              </a:rPr>
              <a:t>INV.sp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-apple-system"/>
              </a:rPr>
              <a:t> -mt 4</a:t>
            </a:r>
            <a:endParaRPr lang="en-US" altLang="zh-TW" sz="2800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03262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8A79D9-245C-6B0A-E59E-22CD7292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(13) </a:t>
            </a:r>
            <a:r>
              <a:rPr lang="zh-TW" altLang="en-US" dirty="0"/>
              <a:t>查看</a:t>
            </a:r>
            <a:r>
              <a:rPr lang="en-US" altLang="zh-TW" dirty="0" err="1"/>
              <a:t>HSPICE_result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89FAD4-9A5B-3F5A-FEB6-E68FEF07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5299"/>
            <a:ext cx="9673297" cy="4363391"/>
          </a:xfrm>
        </p:spPr>
        <p:txBody>
          <a:bodyPr>
            <a:normAutofit/>
          </a:bodyPr>
          <a:lstStyle/>
          <a:p>
            <a:r>
              <a:rPr lang="en-US" altLang="zh-TW" sz="2800" dirty="0" err="1"/>
              <a:t>hspice.lis</a:t>
            </a:r>
            <a:r>
              <a:rPr lang="en-US" altLang="zh-TW" sz="2800" dirty="0"/>
              <a:t> -&gt; </a:t>
            </a:r>
            <a:r>
              <a:rPr lang="zh-TW" altLang="en-US" sz="2800" dirty="0"/>
              <a:t>輸出結果文字檔  </a:t>
            </a:r>
            <a:r>
              <a:rPr lang="en-US" altLang="zh-TW" sz="2800" dirty="0"/>
              <a:t>(Output listing)</a:t>
            </a:r>
          </a:p>
          <a:p>
            <a:pPr marL="0" indent="0">
              <a:buNone/>
            </a:pPr>
            <a:endParaRPr lang="en-US" altLang="zh-TW" sz="1100" dirty="0"/>
          </a:p>
          <a:p>
            <a:r>
              <a:rPr lang="en-US" altLang="zh-TW" sz="2800" dirty="0"/>
              <a:t>INV.st0 	 -&gt; </a:t>
            </a:r>
            <a:r>
              <a:rPr lang="zh-TW" altLang="en-US" sz="2800" dirty="0"/>
              <a:t>圖形資料檔  </a:t>
            </a:r>
            <a:r>
              <a:rPr lang="en-US" altLang="zh-TW" sz="2800" dirty="0"/>
              <a:t>		(Output status)</a:t>
            </a:r>
          </a:p>
          <a:p>
            <a:pPr marL="0" indent="0">
              <a:buNone/>
            </a:pPr>
            <a:endParaRPr lang="en-US" altLang="zh-TW" sz="1100" dirty="0"/>
          </a:p>
          <a:p>
            <a:r>
              <a:rPr lang="en-US" altLang="zh-TW" sz="2800" dirty="0"/>
              <a:t>INV.tr0 	 -&gt; </a:t>
            </a:r>
            <a:r>
              <a:rPr lang="zh-TW" altLang="en-US" sz="2800" dirty="0"/>
              <a:t>瞬態分析結果</a:t>
            </a:r>
            <a:r>
              <a:rPr lang="en-US" altLang="zh-TW" sz="2800" dirty="0"/>
              <a:t>		(Transient analysis results)</a:t>
            </a:r>
          </a:p>
          <a:p>
            <a:pPr marL="0" indent="0">
              <a:buNone/>
            </a:pPr>
            <a:endParaRPr lang="en-US" altLang="zh-TW" sz="1100" dirty="0"/>
          </a:p>
          <a:p>
            <a:r>
              <a:rPr lang="en-US" altLang="zh-TW" sz="2800" dirty="0"/>
              <a:t>INV.ic0	 -&gt; </a:t>
            </a:r>
            <a:r>
              <a:rPr lang="zh-TW" altLang="en-US" sz="2800" dirty="0"/>
              <a:t>建立初始條件</a:t>
            </a:r>
            <a:r>
              <a:rPr lang="en-US" altLang="zh-TW" sz="2800" dirty="0"/>
              <a:t>		(initial conditions)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486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AEDE3-61FE-FE21-5D76-09B70AB5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(14)</a:t>
            </a:r>
            <a:r>
              <a:rPr lang="zh-TW" altLang="en-US" dirty="0"/>
              <a:t> 跑波型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85E647-9A62-5ABD-CA32-392F606E9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94188" cy="4438174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在剛剛</a:t>
            </a:r>
            <a:r>
              <a:rPr lang="en-US" altLang="zh-TW" sz="2800" dirty="0" err="1"/>
              <a:t>INV.sp</a:t>
            </a:r>
            <a:r>
              <a:rPr lang="zh-TW" altLang="en-US" sz="2800" dirty="0"/>
              <a:t>同地方，開啟</a:t>
            </a:r>
            <a:r>
              <a:rPr lang="en-US" altLang="zh-TW" sz="2800" dirty="0"/>
              <a:t>Terminal</a:t>
            </a:r>
          </a:p>
          <a:p>
            <a:pPr marL="0" indent="0">
              <a:buNone/>
            </a:pPr>
            <a:r>
              <a:rPr lang="en-US" altLang="zh-TW" sz="2800" dirty="0"/>
              <a:t>	pj999/T18/</a:t>
            </a:r>
            <a:r>
              <a:rPr lang="en-US" altLang="zh-TW" sz="2800" dirty="0" err="1"/>
              <a:t>Virtuoso_OA</a:t>
            </a:r>
            <a:r>
              <a:rPr lang="en-US" altLang="zh-TW" sz="2800" dirty="0"/>
              <a:t>/</a:t>
            </a:r>
            <a:r>
              <a:rPr lang="en-US" altLang="zh-TW" sz="2800" dirty="0" err="1"/>
              <a:t>persim</a:t>
            </a:r>
            <a:r>
              <a:rPr lang="en-US" altLang="zh-TW" sz="2800" dirty="0"/>
              <a:t>/INV</a:t>
            </a:r>
          </a:p>
          <a:p>
            <a:pPr marL="0" indent="0">
              <a:buNone/>
            </a:pPr>
            <a:endParaRPr lang="en-US" altLang="zh-TW" sz="1100" dirty="0"/>
          </a:p>
          <a:p>
            <a:r>
              <a:rPr lang="zh-TW" altLang="en-US" sz="2800" dirty="0"/>
              <a:t>輸入以下指令查看波型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sz="2800" dirty="0" err="1"/>
              <a:t>Rcx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1100" dirty="0"/>
          </a:p>
          <a:p>
            <a:r>
              <a:rPr lang="en-US" altLang="zh-TW" sz="2800" dirty="0"/>
              <a:t>Open</a:t>
            </a:r>
            <a:r>
              <a:rPr lang="zh-TW" altLang="en-US" sz="2800" dirty="0"/>
              <a:t> </a:t>
            </a:r>
            <a:r>
              <a:rPr lang="en-US" altLang="zh-TW" sz="2800" dirty="0"/>
              <a:t>Waveform &gt; </a:t>
            </a:r>
            <a:r>
              <a:rPr lang="en-US" altLang="zh-TW" sz="2800" dirty="0" err="1"/>
              <a:t>HSPICE_result</a:t>
            </a:r>
            <a:r>
              <a:rPr lang="en-US" altLang="zh-TW" sz="2800" dirty="0"/>
              <a:t> &gt; INV.tr0</a:t>
            </a:r>
          </a:p>
          <a:p>
            <a:pPr marL="457200" lvl="1" indent="0">
              <a:buNone/>
            </a:pPr>
            <a:r>
              <a:rPr lang="zh-TW" altLang="en-US" sz="2800" dirty="0"/>
              <a:t>點選</a:t>
            </a:r>
            <a:r>
              <a:rPr lang="en-US" altLang="zh-TW" sz="2800" dirty="0"/>
              <a:t>+ INV.tr0 </a:t>
            </a:r>
            <a:r>
              <a:rPr lang="zh-TW" altLang="en-US" sz="2800" dirty="0"/>
              <a:t>，點選</a:t>
            </a:r>
            <a:r>
              <a:rPr lang="en-US" altLang="zh-TW" sz="2800" dirty="0" err="1"/>
              <a:t>toplevel</a:t>
            </a:r>
            <a:r>
              <a:rPr lang="zh-TW" altLang="en-US" sz="2800" dirty="0"/>
              <a:t>，觀察</a:t>
            </a:r>
            <a:r>
              <a:rPr lang="en-US" altLang="zh-TW" sz="2800" dirty="0"/>
              <a:t>input/output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07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125EA79-E65B-0B5D-E7F6-3F2CF724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686" y="417753"/>
            <a:ext cx="6684627" cy="37678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TW" sz="13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</a:t>
            </a:r>
            <a:br>
              <a:rPr lang="en-US" altLang="zh-TW" sz="13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altLang="zh-TW" sz="13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YOU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pic>
        <p:nvPicPr>
          <p:cNvPr id="4" name="Picture 2" descr="月輪鸚鵡(日常大字貼) | 光頭賣- 最大的LINE貼圖代購網| 全館通通降五元VIP儲值300送40">
            <a:extLst>
              <a:ext uri="{FF2B5EF4-FFF2-40B4-BE49-F238E27FC236}">
                <a16:creationId xmlns:a16="http://schemas.microsoft.com/office/drawing/2014/main" id="{665B0AFD-9598-42BF-9B13-715AD46AF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174" y="3835153"/>
            <a:ext cx="3480481" cy="301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53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0B2DC-C885-4BBB-D2A2-4DFE5F29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E76A8D-603D-BE41-1F00-4FCA4A06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7" y="1516968"/>
            <a:ext cx="11153305" cy="505822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</a:rPr>
              <a:t>TSRI</a:t>
            </a:r>
            <a:r>
              <a:rPr lang="zh-TW" altLang="en-US" sz="3200" dirty="0">
                <a:solidFill>
                  <a:schemeClr val="tx1"/>
                </a:solidFill>
              </a:rPr>
              <a:t> </a:t>
            </a:r>
            <a:r>
              <a:rPr lang="en-US" altLang="zh-TW" sz="3200" dirty="0">
                <a:solidFill>
                  <a:schemeClr val="tx1"/>
                </a:solidFill>
              </a:rPr>
              <a:t>EDA</a:t>
            </a:r>
            <a:r>
              <a:rPr lang="zh-TW" altLang="en-US" sz="3200" dirty="0">
                <a:solidFill>
                  <a:schemeClr val="tx1"/>
                </a:solidFill>
              </a:rPr>
              <a:t> </a:t>
            </a:r>
            <a:r>
              <a:rPr lang="en-US" altLang="zh-TW" sz="3200" dirty="0">
                <a:solidFill>
                  <a:schemeClr val="tx1"/>
                </a:solidFill>
              </a:rPr>
              <a:t>Cloud </a:t>
            </a:r>
            <a:r>
              <a:rPr lang="zh-TW" altLang="en-US" sz="3200" dirty="0">
                <a:solidFill>
                  <a:schemeClr val="tx1"/>
                </a:solidFill>
              </a:rPr>
              <a:t>使用手冊</a:t>
            </a:r>
            <a:br>
              <a:rPr lang="en-US" altLang="zh-TW" sz="3200" dirty="0"/>
            </a:br>
            <a:r>
              <a:rPr lang="en-US" altLang="zh-TW" sz="3200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https://www.tsri.org.tw/CommonUtilServlet?type=2.84&amp;file=dsdd1s1a1EDACloud_FC_v4_8.pdf</a:t>
            </a:r>
            <a:endParaRPr lang="en-US" altLang="zh-TW" sz="3200" dirty="0"/>
          </a:p>
          <a:p>
            <a:r>
              <a:rPr lang="en-US" altLang="zh-TW" sz="3200" dirty="0">
                <a:solidFill>
                  <a:schemeClr val="tx1"/>
                </a:solidFill>
              </a:rPr>
              <a:t>Candence Virtuoso Schematic</a:t>
            </a:r>
            <a:r>
              <a:rPr lang="zh-TW" altLang="en-US" sz="3200" dirty="0">
                <a:solidFill>
                  <a:schemeClr val="tx1"/>
                </a:solidFill>
              </a:rPr>
              <a:t> 使用教學</a:t>
            </a:r>
            <a:endParaRPr lang="en-US" altLang="zh-TW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5"/>
                </a:solidFill>
              </a:rPr>
              <a:t>	</a:t>
            </a:r>
            <a:r>
              <a:rPr lang="en-US" altLang="zh-TW" sz="3200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https://zhuanlan.zhihu.com/p/574080087</a:t>
            </a:r>
            <a:endParaRPr lang="en-US" altLang="zh-TW" sz="3200" dirty="0">
              <a:solidFill>
                <a:schemeClr val="accent5"/>
              </a:solidFill>
            </a:endParaRPr>
          </a:p>
          <a:p>
            <a:r>
              <a:rPr lang="en-US" altLang="zh-TW" sz="3200" dirty="0">
                <a:solidFill>
                  <a:schemeClr val="tx1"/>
                </a:solidFill>
              </a:rPr>
              <a:t>HSPICE</a:t>
            </a:r>
            <a:r>
              <a:rPr lang="zh-TW" altLang="en-US" sz="3200" dirty="0">
                <a:solidFill>
                  <a:schemeClr val="tx1"/>
                </a:solidFill>
              </a:rPr>
              <a:t> 介紹</a:t>
            </a:r>
            <a:endParaRPr lang="en-US" altLang="zh-TW" sz="30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altLang="zh-TW" sz="3200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https://cseweb.ucsd.edu/classes/wi10/cse241a/assign/hspice_sa.pdf</a:t>
            </a:r>
            <a:endParaRPr lang="en-US" altLang="zh-TW" sz="3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zh-TW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6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ACB64F-D3D2-9046-0CCB-9BC6315B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91" y="11802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6D82F-5A4C-0B12-DAD2-17CEEA88C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91" y="1270000"/>
            <a:ext cx="10863637" cy="5369387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(1) </a:t>
            </a:r>
            <a:r>
              <a:rPr lang="zh-TW" altLang="en-US" sz="2800" dirty="0"/>
              <a:t>獲取</a:t>
            </a:r>
            <a:r>
              <a:rPr lang="en-US" altLang="zh-TW" sz="2800" dirty="0"/>
              <a:t>EDA Cloud OTP				(8) Virtuoso Symbol Editor</a:t>
            </a:r>
          </a:p>
          <a:p>
            <a:pPr marL="0" indent="0">
              <a:buNone/>
            </a:pPr>
            <a:endParaRPr lang="en-US" altLang="zh-TW" sz="800" dirty="0"/>
          </a:p>
          <a:p>
            <a:r>
              <a:rPr lang="en-US" altLang="zh-TW" sz="2800" dirty="0"/>
              <a:t>(2) </a:t>
            </a:r>
            <a:r>
              <a:rPr lang="zh-TW" altLang="en-US" sz="2800" dirty="0"/>
              <a:t>開啟</a:t>
            </a:r>
            <a:r>
              <a:rPr lang="en-US" altLang="zh-TW" sz="2800" dirty="0"/>
              <a:t>Virtuoso						(9) </a:t>
            </a:r>
            <a:r>
              <a:rPr lang="zh-TW" altLang="en-US" sz="2800" dirty="0"/>
              <a:t>執行</a:t>
            </a:r>
            <a:r>
              <a:rPr lang="en-US" altLang="zh-TW" sz="2800" dirty="0"/>
              <a:t>ADE</a:t>
            </a:r>
            <a:r>
              <a:rPr lang="zh-TW" altLang="en-US" sz="2800" dirty="0"/>
              <a:t> </a:t>
            </a:r>
            <a:r>
              <a:rPr lang="en-US" altLang="zh-TW" sz="2800" dirty="0"/>
              <a:t>L</a:t>
            </a:r>
          </a:p>
          <a:p>
            <a:pPr marL="0" indent="0">
              <a:buNone/>
            </a:pPr>
            <a:endParaRPr lang="en-US" altLang="zh-TW" sz="800" dirty="0"/>
          </a:p>
          <a:p>
            <a:r>
              <a:rPr lang="en-US" altLang="zh-TW" sz="2800" dirty="0"/>
              <a:t>(3) </a:t>
            </a:r>
            <a:r>
              <a:rPr lang="zh-TW" altLang="en-US" sz="2800" dirty="0"/>
              <a:t>創建</a:t>
            </a:r>
            <a:r>
              <a:rPr lang="en-US" altLang="zh-TW" sz="2800" dirty="0"/>
              <a:t>Library							(10) </a:t>
            </a:r>
            <a:r>
              <a:rPr lang="zh-TW" altLang="en-US" sz="2800" dirty="0"/>
              <a:t>建置</a:t>
            </a:r>
            <a:r>
              <a:rPr lang="en-US" altLang="zh-TW" sz="2800" dirty="0"/>
              <a:t>.</a:t>
            </a:r>
            <a:r>
              <a:rPr lang="en-US" altLang="zh-TW" sz="2800" dirty="0" err="1"/>
              <a:t>sp</a:t>
            </a:r>
            <a:r>
              <a:rPr lang="zh-TW" altLang="en-US" sz="2800" dirty="0"/>
              <a:t>檔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800" dirty="0"/>
          </a:p>
          <a:p>
            <a:r>
              <a:rPr lang="en-US" altLang="zh-TW" sz="2800" dirty="0"/>
              <a:t>(4)</a:t>
            </a:r>
            <a:r>
              <a:rPr lang="zh-TW" altLang="en-US" sz="2800" dirty="0"/>
              <a:t>創建</a:t>
            </a:r>
            <a:r>
              <a:rPr lang="en-US" altLang="zh-TW" sz="2800" dirty="0" err="1"/>
              <a:t>Cellview</a:t>
            </a:r>
            <a:r>
              <a:rPr lang="en-US" altLang="zh-TW" sz="2800" dirty="0"/>
              <a:t>						(11) </a:t>
            </a:r>
            <a:r>
              <a:rPr lang="zh-TW" altLang="en-US" sz="2800" dirty="0"/>
              <a:t>修改</a:t>
            </a:r>
            <a:r>
              <a:rPr lang="en-US" altLang="zh-TW" sz="2800" dirty="0" err="1"/>
              <a:t>name.sp</a:t>
            </a:r>
            <a:r>
              <a:rPr lang="zh-TW" altLang="en-US" sz="2800" dirty="0"/>
              <a:t>資料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800" dirty="0"/>
          </a:p>
          <a:p>
            <a:r>
              <a:rPr lang="en-US" altLang="zh-TW" sz="2800" dirty="0"/>
              <a:t>(5) </a:t>
            </a:r>
            <a:r>
              <a:rPr lang="zh-TW" altLang="en-US" sz="2800" dirty="0"/>
              <a:t>進入</a:t>
            </a:r>
            <a:r>
              <a:rPr lang="en-US" altLang="zh-TW" sz="2800" dirty="0"/>
              <a:t>Virtuoso Schematic Edit	(12) </a:t>
            </a:r>
            <a:r>
              <a:rPr lang="zh-TW" altLang="en-US" sz="2800" dirty="0"/>
              <a:t>跑</a:t>
            </a:r>
            <a:r>
              <a:rPr lang="en-US" altLang="zh-TW" sz="2800" dirty="0" err="1"/>
              <a:t>Qhspice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800" dirty="0"/>
          </a:p>
          <a:p>
            <a:r>
              <a:rPr lang="en-US" altLang="zh-TW" sz="2800" dirty="0"/>
              <a:t>(6)</a:t>
            </a:r>
            <a:r>
              <a:rPr lang="zh-TW" altLang="en-US" sz="2800" dirty="0"/>
              <a:t> 請自行繪製電路</a:t>
            </a:r>
            <a:r>
              <a:rPr lang="en-US" altLang="zh-TW" sz="2800" dirty="0"/>
              <a:t>					(13) </a:t>
            </a:r>
            <a:r>
              <a:rPr lang="zh-TW" altLang="en-US" sz="2800" dirty="0"/>
              <a:t>查看</a:t>
            </a:r>
            <a:r>
              <a:rPr lang="en-US" altLang="zh-TW" sz="2800" dirty="0" err="1"/>
              <a:t>HSPICE_result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800" dirty="0"/>
          </a:p>
          <a:p>
            <a:r>
              <a:rPr lang="en-US" altLang="zh-TW" sz="2800" dirty="0"/>
              <a:t>(7) Create </a:t>
            </a:r>
            <a:r>
              <a:rPr lang="en-US" altLang="zh-TW" sz="2800" dirty="0" err="1"/>
              <a:t>cellview</a:t>
            </a:r>
            <a:r>
              <a:rPr lang="en-US" altLang="zh-TW" sz="2800" dirty="0"/>
              <a:t>					(14)</a:t>
            </a:r>
            <a:r>
              <a:rPr lang="zh-TW" altLang="en-US" sz="2800" dirty="0"/>
              <a:t> 跑波型</a:t>
            </a:r>
          </a:p>
        </p:txBody>
      </p:sp>
    </p:spTree>
    <p:extLst>
      <p:ext uri="{BB962C8B-B14F-4D97-AF65-F5344CB8AC3E}">
        <p14:creationId xmlns:p14="http://schemas.microsoft.com/office/powerpoint/2010/main" val="20820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E90CA-D843-142C-3525-F197A881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(1) </a:t>
            </a:r>
            <a:r>
              <a:rPr lang="zh-TW" altLang="en-US" dirty="0"/>
              <a:t>獲取</a:t>
            </a:r>
            <a:r>
              <a:rPr lang="en-US" altLang="zh-TW" dirty="0"/>
              <a:t>EDA Cloud OTP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280DC8-9989-9617-A8FE-97253CC6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42" y="2368072"/>
            <a:ext cx="11118715" cy="2351559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5BD45075-DE73-F041-0E17-94AB2F708797}"/>
              </a:ext>
            </a:extLst>
          </p:cNvPr>
          <p:cNvSpPr/>
          <p:nvPr/>
        </p:nvSpPr>
        <p:spPr>
          <a:xfrm>
            <a:off x="5967167" y="3657599"/>
            <a:ext cx="1564849" cy="6410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41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DAAD521-CBA6-6193-134B-FC273647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11" y="256993"/>
            <a:ext cx="6180666" cy="61877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D082863-B673-A2F3-17F3-C95B0100A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083" y="1790487"/>
            <a:ext cx="3896269" cy="2448267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A255D38-7804-B0F6-8961-9FCD6168AAC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958499" y="3014621"/>
            <a:ext cx="2747584" cy="30656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96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2469A-DEF7-1895-C8D7-D93FEB90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(2) </a:t>
            </a:r>
            <a:r>
              <a:rPr lang="zh-TW" altLang="en-US" dirty="0"/>
              <a:t>開啟</a:t>
            </a:r>
            <a:r>
              <a:rPr lang="en-US" altLang="zh-TW" dirty="0"/>
              <a:t>Virtuoso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95ED3-9FA5-EABC-B497-9C5DB4C22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975870" cy="3880773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開啟</a:t>
            </a:r>
            <a:r>
              <a:rPr lang="en-US" altLang="zh-TW" sz="4400" dirty="0"/>
              <a:t>pj999/T18/</a:t>
            </a:r>
            <a:r>
              <a:rPr lang="en-US" altLang="zh-TW" sz="4400" dirty="0" err="1"/>
              <a:t>Virtuoso_OA</a:t>
            </a:r>
            <a:r>
              <a:rPr lang="zh-TW" altLang="en-US" sz="4400" dirty="0"/>
              <a:t>資料夾</a:t>
            </a:r>
            <a:endParaRPr lang="en-US" altLang="zh-TW" sz="44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zh-TW" altLang="en-US" sz="4400" dirty="0"/>
              <a:t>在此資料夾中開啟</a:t>
            </a:r>
            <a:r>
              <a:rPr lang="en-US" altLang="zh-TW" sz="4400" dirty="0"/>
              <a:t>terminal </a:t>
            </a:r>
          </a:p>
          <a:p>
            <a:pPr marL="0" indent="0">
              <a:buNone/>
            </a:pPr>
            <a:r>
              <a:rPr lang="en-US" altLang="zh-TW" sz="4400" dirty="0"/>
              <a:t>	</a:t>
            </a:r>
            <a:r>
              <a:rPr lang="zh-TW" altLang="en-US" sz="4400" dirty="0"/>
              <a:t>輸入</a:t>
            </a:r>
            <a:r>
              <a:rPr lang="en-US" altLang="zh-TW" sz="4400" dirty="0" err="1"/>
              <a:t>Rvirtuoso</a:t>
            </a:r>
            <a:endParaRPr lang="zh-TW" altLang="en-US" sz="4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25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3C8F-357D-FC75-7F12-A76275F7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(3) </a:t>
            </a:r>
            <a:r>
              <a:rPr lang="zh-TW" altLang="en-US" dirty="0"/>
              <a:t>創建</a:t>
            </a:r>
            <a:r>
              <a:rPr lang="en-US" altLang="zh-TW" dirty="0"/>
              <a:t>Library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3C5AC1-D730-8E27-B238-327D3A13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74" y="1555424"/>
            <a:ext cx="11134452" cy="4589634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File &gt; New &gt; Library </a:t>
            </a:r>
          </a:p>
          <a:p>
            <a:r>
              <a:rPr lang="zh-TW" altLang="en-US" sz="3200" dirty="0"/>
              <a:t>設定 </a:t>
            </a:r>
            <a:r>
              <a:rPr lang="en-US" altLang="zh-TW" sz="3200" dirty="0"/>
              <a:t>Name : LOGIC</a:t>
            </a:r>
          </a:p>
          <a:p>
            <a:r>
              <a:rPr lang="zh-TW" altLang="en-US" sz="3200" dirty="0"/>
              <a:t>設定</a:t>
            </a:r>
            <a:r>
              <a:rPr lang="en-US" altLang="zh-TW" sz="3200" dirty="0"/>
              <a:t>Technology File : Compile an ASCII technology file</a:t>
            </a:r>
          </a:p>
          <a:p>
            <a:r>
              <a:rPr lang="zh-TW" altLang="en-US" sz="3200" dirty="0"/>
              <a:t>進入 </a:t>
            </a:r>
            <a:r>
              <a:rPr lang="en-US" altLang="zh-TW" sz="3200" dirty="0"/>
              <a:t>Load Technology File</a:t>
            </a:r>
          </a:p>
          <a:p>
            <a:r>
              <a:rPr lang="zh-TW" altLang="en-US" sz="3200" dirty="0"/>
              <a:t>請在</a:t>
            </a:r>
            <a:r>
              <a:rPr lang="en-US" altLang="zh-TW" sz="3200" dirty="0"/>
              <a:t>ASCII Technology File</a:t>
            </a:r>
            <a:r>
              <a:rPr lang="zh-TW" altLang="en-US" sz="3200" dirty="0"/>
              <a:t>輸入</a:t>
            </a:r>
            <a:r>
              <a:rPr lang="en-US" altLang="zh-TW" sz="3200" dirty="0"/>
              <a:t>/PDK</a:t>
            </a:r>
          </a:p>
          <a:p>
            <a:r>
              <a:rPr lang="zh-TW" altLang="en-US" sz="3200" dirty="0"/>
              <a:t>點擊</a:t>
            </a:r>
            <a:r>
              <a:rPr lang="en-US" altLang="zh-TW" sz="3200" dirty="0"/>
              <a:t>Browse</a:t>
            </a:r>
            <a:r>
              <a:rPr lang="zh-TW" altLang="en-US" sz="3200" dirty="0"/>
              <a:t>，開啟</a:t>
            </a:r>
            <a:r>
              <a:rPr lang="en-US" altLang="zh-TW" sz="3200" dirty="0"/>
              <a:t>T18</a:t>
            </a:r>
            <a:r>
              <a:rPr lang="zh-TW" altLang="en-US" sz="3200" dirty="0"/>
              <a:t>資料夾，</a:t>
            </a:r>
            <a:br>
              <a:rPr lang="en-US" altLang="zh-TW" sz="3200" dirty="0"/>
            </a:br>
            <a:r>
              <a:rPr lang="zh-TW" altLang="en-US" sz="3200" dirty="0"/>
              <a:t>開啟</a:t>
            </a:r>
            <a:r>
              <a:rPr lang="en-US" altLang="zh-TW" sz="3200" dirty="0" err="1"/>
              <a:t>Virtuoso_OA</a:t>
            </a:r>
            <a:r>
              <a:rPr lang="zh-TW" altLang="en-US" sz="3200" dirty="0"/>
              <a:t>資料夾，點擊</a:t>
            </a:r>
            <a:r>
              <a:rPr lang="en-US" altLang="zh-TW" sz="3200" dirty="0"/>
              <a:t>techfile.tf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9942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D3B75-8247-E768-8010-C6C2ECC8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(4)</a:t>
            </a:r>
            <a:r>
              <a:rPr lang="zh-TW" altLang="en-US" dirty="0"/>
              <a:t>創建</a:t>
            </a:r>
            <a:r>
              <a:rPr lang="en-US" altLang="zh-TW" dirty="0" err="1"/>
              <a:t>Cellview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8E323F-276D-70E0-C34F-940565F5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75" y="1527142"/>
            <a:ext cx="9899539" cy="509047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File &gt; New &gt; </a:t>
            </a:r>
            <a:r>
              <a:rPr lang="en-US" altLang="zh-TW" sz="3600" dirty="0" err="1"/>
              <a:t>Cellview</a:t>
            </a:r>
            <a:endParaRPr lang="en-US" altLang="zh-TW" sz="3600" dirty="0"/>
          </a:p>
          <a:p>
            <a:r>
              <a:rPr lang="zh-TW" altLang="en-US" sz="3600" dirty="0"/>
              <a:t>進入</a:t>
            </a:r>
            <a:r>
              <a:rPr lang="en-US" altLang="zh-TW" sz="3600" dirty="0"/>
              <a:t>New</a:t>
            </a:r>
            <a:r>
              <a:rPr lang="zh-TW" altLang="en-US" sz="3600" dirty="0"/>
              <a:t> </a:t>
            </a:r>
            <a:r>
              <a:rPr lang="en-US" altLang="zh-TW" sz="3600" dirty="0"/>
              <a:t>File</a:t>
            </a:r>
            <a:r>
              <a:rPr lang="zh-TW" altLang="en-US" sz="3600" dirty="0"/>
              <a:t>介面</a:t>
            </a:r>
            <a:endParaRPr lang="en-US" altLang="zh-TW" sz="3600" dirty="0"/>
          </a:p>
          <a:p>
            <a:pPr marL="400050" lvl="1" indent="0">
              <a:buNone/>
            </a:pPr>
            <a:r>
              <a:rPr lang="en-US" altLang="zh-TW" sz="3600" dirty="0"/>
              <a:t>Library : LOGIC</a:t>
            </a:r>
          </a:p>
          <a:p>
            <a:pPr marL="400050" lvl="1" indent="0">
              <a:buNone/>
            </a:pPr>
            <a:r>
              <a:rPr lang="en-US" altLang="zh-TW" sz="3600" dirty="0"/>
              <a:t>Cell : INV</a:t>
            </a:r>
          </a:p>
          <a:p>
            <a:pPr marL="400050" lvl="1" indent="0">
              <a:buNone/>
            </a:pPr>
            <a:r>
              <a:rPr lang="en-US" altLang="zh-TW" sz="3600" dirty="0"/>
              <a:t>View : schematic</a:t>
            </a:r>
          </a:p>
          <a:p>
            <a:pPr marL="400050" lvl="1" indent="0">
              <a:buNone/>
            </a:pPr>
            <a:r>
              <a:rPr lang="en-US" altLang="zh-TW" sz="3600" dirty="0"/>
              <a:t>Type : schematic</a:t>
            </a:r>
          </a:p>
          <a:p>
            <a:r>
              <a:rPr lang="en-US" altLang="zh-TW" sz="3600" dirty="0"/>
              <a:t>Session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pPr marL="400050" lvl="1" indent="0">
              <a:buNone/>
            </a:pPr>
            <a:endParaRPr lang="en-US" altLang="zh-TW" sz="3400" dirty="0"/>
          </a:p>
        </p:txBody>
      </p:sp>
    </p:spTree>
    <p:extLst>
      <p:ext uri="{BB962C8B-B14F-4D97-AF65-F5344CB8AC3E}">
        <p14:creationId xmlns:p14="http://schemas.microsoft.com/office/powerpoint/2010/main" val="108313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84E1E-8DAE-3458-556E-83936149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(5) </a:t>
            </a:r>
            <a:r>
              <a:rPr lang="zh-TW" altLang="en-US" dirty="0"/>
              <a:t>進入</a:t>
            </a:r>
            <a:r>
              <a:rPr lang="en-US" altLang="zh-TW" dirty="0"/>
              <a:t>Virtuoso Schematic Edit</a:t>
            </a:r>
            <a:br>
              <a:rPr lang="en-US" altLang="zh-TW" dirty="0"/>
            </a:br>
            <a:r>
              <a:rPr lang="en-US" altLang="zh-TW" dirty="0"/>
              <a:t>     </a:t>
            </a:r>
            <a:r>
              <a:rPr lang="zh-TW" altLang="en-US" dirty="0"/>
              <a:t>註 </a:t>
            </a:r>
            <a:r>
              <a:rPr lang="en-US" altLang="zh-TW" dirty="0"/>
              <a:t>: </a:t>
            </a:r>
            <a:r>
              <a:rPr lang="zh-TW" altLang="en-US" dirty="0"/>
              <a:t> 使用</a:t>
            </a:r>
            <a:r>
              <a:rPr lang="en-US" altLang="zh-TW" dirty="0"/>
              <a:t>Library : tsmc18rf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1E0D99-B333-B624-F6CF-87D4BEFC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105" y="1930400"/>
            <a:ext cx="8596668" cy="4697411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ECS</a:t>
            </a:r>
            <a:r>
              <a:rPr lang="zh-TW" altLang="en-US" sz="2800" dirty="0"/>
              <a:t> </a:t>
            </a:r>
            <a:r>
              <a:rPr lang="en-US" altLang="zh-TW" sz="2800" dirty="0"/>
              <a:t>-&gt; </a:t>
            </a:r>
            <a:r>
              <a:rPr lang="zh-TW" altLang="en-US" sz="2800" dirty="0"/>
              <a:t>取消操作</a:t>
            </a:r>
            <a:endParaRPr lang="en-US" altLang="zh-TW" sz="2800" dirty="0"/>
          </a:p>
          <a:p>
            <a:r>
              <a:rPr lang="en-US" altLang="zh-TW" sz="2800" dirty="0"/>
              <a:t>F -&gt; </a:t>
            </a:r>
            <a:r>
              <a:rPr lang="zh-TW" altLang="en-US" sz="2800" dirty="0"/>
              <a:t>自動將原理圖放大到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             適合螢幕窗口大小</a:t>
            </a:r>
            <a:endParaRPr lang="en-US" altLang="zh-TW" sz="2800" dirty="0"/>
          </a:p>
          <a:p>
            <a:r>
              <a:rPr lang="en-US" altLang="zh-TW" sz="2800" dirty="0"/>
              <a:t>I </a:t>
            </a:r>
            <a:r>
              <a:rPr lang="zh-TW" altLang="en-US" sz="2800" dirty="0"/>
              <a:t>  </a:t>
            </a:r>
            <a:r>
              <a:rPr lang="en-US" altLang="zh-TW" sz="2800" dirty="0"/>
              <a:t>-&gt; </a:t>
            </a:r>
            <a:r>
              <a:rPr lang="zh-TW" altLang="en-US" sz="2800" dirty="0"/>
              <a:t>添加組件</a:t>
            </a:r>
            <a:endParaRPr lang="en-US" altLang="zh-TW" sz="2800" dirty="0"/>
          </a:p>
          <a:p>
            <a:r>
              <a:rPr lang="en-US" altLang="zh-TW" sz="2800" dirty="0"/>
              <a:t>W -&gt; </a:t>
            </a:r>
            <a:r>
              <a:rPr lang="zh-TW" altLang="en-US" sz="2800" dirty="0"/>
              <a:t>添加線</a:t>
            </a:r>
            <a:endParaRPr lang="en-US" altLang="zh-TW" sz="2800" dirty="0"/>
          </a:p>
          <a:p>
            <a:r>
              <a:rPr lang="en-US" altLang="zh-TW" sz="2800" dirty="0"/>
              <a:t>P </a:t>
            </a:r>
            <a:r>
              <a:rPr lang="zh-TW" altLang="en-US" sz="2800" dirty="0"/>
              <a:t> </a:t>
            </a:r>
            <a:r>
              <a:rPr lang="en-US" altLang="zh-TW" sz="2800" dirty="0"/>
              <a:t>-&gt;</a:t>
            </a:r>
            <a:r>
              <a:rPr lang="zh-TW" altLang="en-US" sz="2800" dirty="0"/>
              <a:t> 添加引腳</a:t>
            </a:r>
            <a:endParaRPr lang="en-US" altLang="zh-TW" sz="2800" dirty="0"/>
          </a:p>
          <a:p>
            <a:r>
              <a:rPr lang="en-US" altLang="zh-TW" sz="2800" dirty="0"/>
              <a:t>R </a:t>
            </a:r>
            <a:r>
              <a:rPr lang="zh-TW" altLang="en-US" sz="2800" dirty="0"/>
              <a:t> </a:t>
            </a:r>
            <a:r>
              <a:rPr lang="en-US" altLang="zh-TW" sz="2800" dirty="0"/>
              <a:t>-&gt; </a:t>
            </a:r>
            <a:r>
              <a:rPr lang="zh-TW" altLang="en-US" sz="2800" dirty="0"/>
              <a:t>選轉組件</a:t>
            </a:r>
            <a:endParaRPr lang="en-US" altLang="zh-TW" sz="2800" dirty="0"/>
          </a:p>
          <a:p>
            <a:r>
              <a:rPr lang="en-US" altLang="zh-TW" sz="2800" dirty="0"/>
              <a:t>C </a:t>
            </a:r>
            <a:r>
              <a:rPr lang="zh-TW" altLang="en-US" sz="2800" dirty="0"/>
              <a:t> </a:t>
            </a:r>
            <a:r>
              <a:rPr lang="en-US" altLang="zh-TW" sz="2800" dirty="0"/>
              <a:t>-&gt;</a:t>
            </a:r>
            <a:r>
              <a:rPr lang="zh-TW" altLang="en-US" sz="2800" dirty="0"/>
              <a:t> 複製組件</a:t>
            </a:r>
            <a:endParaRPr lang="en-US" altLang="zh-TW" sz="28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AF19D45-E607-E212-A7E0-857903606302}"/>
              </a:ext>
            </a:extLst>
          </p:cNvPr>
          <p:cNvSpPr txBox="1">
            <a:spLocks/>
          </p:cNvSpPr>
          <p:nvPr/>
        </p:nvSpPr>
        <p:spPr>
          <a:xfrm>
            <a:off x="4975668" y="1799772"/>
            <a:ext cx="8596668" cy="4697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/>
              <a:t>U			</a:t>
            </a:r>
            <a:r>
              <a:rPr lang="zh-TW" altLang="en-US" sz="2800" dirty="0"/>
              <a:t>   </a:t>
            </a:r>
            <a:r>
              <a:rPr lang="en-US" altLang="zh-TW" sz="2800" dirty="0"/>
              <a:t>-&gt; </a:t>
            </a:r>
            <a:r>
              <a:rPr lang="zh-TW" altLang="en-US" sz="2800" dirty="0"/>
              <a:t>撤銷上一步操作</a:t>
            </a:r>
            <a:endParaRPr lang="en-US" altLang="zh-TW" sz="2800" dirty="0"/>
          </a:p>
          <a:p>
            <a:r>
              <a:rPr lang="en-US" altLang="zh-TW" sz="2800" dirty="0"/>
              <a:t>Shift + U	</a:t>
            </a:r>
            <a:r>
              <a:rPr lang="zh-TW" altLang="en-US" sz="2800" dirty="0"/>
              <a:t>   </a:t>
            </a:r>
            <a:r>
              <a:rPr lang="en-US" altLang="zh-TW" sz="2800" dirty="0"/>
              <a:t>-&gt; </a:t>
            </a:r>
            <a:r>
              <a:rPr lang="zh-TW" altLang="en-US" sz="2800" dirty="0"/>
              <a:t>恢復下一步操作</a:t>
            </a:r>
            <a:endParaRPr lang="en-US" altLang="zh-TW" sz="2800" dirty="0"/>
          </a:p>
          <a:p>
            <a:r>
              <a:rPr lang="zh-TW" altLang="en-US" sz="2800" dirty="0"/>
              <a:t>滑鼠滾輪</a:t>
            </a:r>
            <a:r>
              <a:rPr lang="en-US" altLang="zh-TW" sz="2800" dirty="0"/>
              <a:t>	</a:t>
            </a:r>
            <a:r>
              <a:rPr lang="zh-TW" altLang="en-US" sz="2800" dirty="0"/>
              <a:t>   </a:t>
            </a:r>
            <a:r>
              <a:rPr lang="en-US" altLang="zh-TW" sz="2800" dirty="0"/>
              <a:t>-&gt; </a:t>
            </a:r>
            <a:r>
              <a:rPr lang="zh-TW" altLang="en-US" sz="2800" dirty="0"/>
              <a:t>放大和縮小</a:t>
            </a:r>
            <a:endParaRPr lang="en-US" altLang="zh-TW" sz="2800" dirty="0"/>
          </a:p>
          <a:p>
            <a:r>
              <a:rPr lang="en-US" altLang="zh-TW" sz="2800" dirty="0"/>
              <a:t>Shift+</a:t>
            </a:r>
            <a:r>
              <a:rPr lang="zh-TW" altLang="en-US" sz="2800" dirty="0"/>
              <a:t>滾輪 </a:t>
            </a:r>
            <a:r>
              <a:rPr lang="en-US" altLang="zh-TW" sz="2800" dirty="0"/>
              <a:t>-&gt;</a:t>
            </a:r>
            <a:r>
              <a:rPr lang="zh-TW" altLang="en-US" sz="2800" dirty="0"/>
              <a:t> 水平滑動</a:t>
            </a:r>
            <a:endParaRPr lang="en-US" altLang="zh-TW" sz="2800" dirty="0"/>
          </a:p>
          <a:p>
            <a:r>
              <a:rPr lang="en-US" altLang="zh-TW" sz="2800" dirty="0"/>
              <a:t>Ctrl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滾輪  </a:t>
            </a:r>
            <a:r>
              <a:rPr lang="en-US" altLang="zh-TW" sz="2800" dirty="0"/>
              <a:t>-&gt; </a:t>
            </a:r>
            <a:r>
              <a:rPr lang="zh-TW" altLang="en-US" sz="2800" dirty="0"/>
              <a:t>垂直移動</a:t>
            </a:r>
            <a:endParaRPr lang="en-US" altLang="zh-TW" sz="2800" dirty="0"/>
          </a:p>
          <a:p>
            <a:r>
              <a:rPr lang="en-US" altLang="zh-TW" sz="2800" dirty="0"/>
              <a:t>Ctrl + D</a:t>
            </a:r>
            <a:r>
              <a:rPr lang="zh-TW" altLang="en-US" sz="2800" dirty="0"/>
              <a:t>      </a:t>
            </a:r>
            <a:r>
              <a:rPr lang="en-US" altLang="zh-TW" sz="2800" dirty="0"/>
              <a:t>-&gt; </a:t>
            </a:r>
            <a:r>
              <a:rPr lang="zh-TW" altLang="en-US" sz="2800" dirty="0"/>
              <a:t>取消選取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71775865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897</Words>
  <Application>Microsoft Office PowerPoint</Application>
  <PresentationFormat>寬螢幕</PresentationFormat>
  <Paragraphs>128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Consolas</vt:lpstr>
      <vt:lpstr>Trebuchet MS</vt:lpstr>
      <vt:lpstr>Wingdings 3</vt:lpstr>
      <vt:lpstr>多面向</vt:lpstr>
      <vt:lpstr>Virtuoso教學</vt:lpstr>
      <vt:lpstr>來源</vt:lpstr>
      <vt:lpstr>目錄</vt:lpstr>
      <vt:lpstr>(1) 獲取EDA Cloud OTP</vt:lpstr>
      <vt:lpstr>PowerPoint 簡報</vt:lpstr>
      <vt:lpstr>(2) 開啟Virtuoso</vt:lpstr>
      <vt:lpstr>(3) 創建Library</vt:lpstr>
      <vt:lpstr>(4)創建Cellview</vt:lpstr>
      <vt:lpstr>(5) 進入Virtuoso Schematic Edit      註 :  使用Library : tsmc18rf</vt:lpstr>
      <vt:lpstr>(6) 請自行繪製INV          繪製完請點選Check and Save</vt:lpstr>
      <vt:lpstr>(7) Create cellview</vt:lpstr>
      <vt:lpstr>(8) Virtuoso Symbol Editor         繪製INV圖形，繪製完請點選Check and save </vt:lpstr>
      <vt:lpstr>(9) 執行ADE L</vt:lpstr>
      <vt:lpstr>(10) 建置.sp檔</vt:lpstr>
      <vt:lpstr>(11) 修改INV.sp資料</vt:lpstr>
      <vt:lpstr>(12) 跑Qhspice</vt:lpstr>
      <vt:lpstr>(13) 查看HSPICE_result</vt:lpstr>
      <vt:lpstr>(14) 跑波型</vt:lpstr>
      <vt:lpstr>THANK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Virtuoso教學</dc:title>
  <dc:creator>C110152338</dc:creator>
  <cp:lastModifiedBy>C110152338</cp:lastModifiedBy>
  <cp:revision>56</cp:revision>
  <dcterms:created xsi:type="dcterms:W3CDTF">2023-10-17T10:36:19Z</dcterms:created>
  <dcterms:modified xsi:type="dcterms:W3CDTF">2023-10-17T12:59:36Z</dcterms:modified>
</cp:coreProperties>
</file>