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5" r:id="rId5"/>
    <p:sldId id="268" r:id="rId6"/>
    <p:sldId id="269" r:id="rId7"/>
    <p:sldId id="267" r:id="rId8"/>
    <p:sldId id="270" r:id="rId9"/>
    <p:sldId id="259" r:id="rId10"/>
    <p:sldId id="260" r:id="rId11"/>
    <p:sldId id="262" r:id="rId12"/>
    <p:sldId id="261" r:id="rId13"/>
    <p:sldId id="263" r:id="rId14"/>
    <p:sldId id="264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18BEF1-B466-4FE8-9C91-CD64567F7E46}">
          <p14:sldIdLst>
            <p14:sldId id="256"/>
            <p14:sldId id="257"/>
            <p14:sldId id="258"/>
            <p14:sldId id="265"/>
            <p14:sldId id="268"/>
            <p14:sldId id="269"/>
            <p14:sldId id="267"/>
            <p14:sldId id="270"/>
            <p14:sldId id="259"/>
            <p14:sldId id="260"/>
            <p14:sldId id="262"/>
            <p14:sldId id="261"/>
            <p14:sldId id="263"/>
            <p14:sldId id="26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2010-10-19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2010-10-19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2010-10-19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2010-10-19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2010-10-19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2010-10-19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2010-10-19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Eclipse_(software)" TargetMode="External"/><Relationship Id="rId13" Type="http://schemas.openxmlformats.org/officeDocument/2006/relationships/hyperlink" Target="http://en.wikipedia.org/wiki/Hudson_(software)" TargetMode="External"/><Relationship Id="rId3" Type="http://schemas.openxmlformats.org/officeDocument/2006/relationships/hyperlink" Target="http://en.wikipedia.org/wiki/William_Pugh" TargetMode="External"/><Relationship Id="rId7" Type="http://schemas.openxmlformats.org/officeDocument/2006/relationships/hyperlink" Target="http://en.wikipedia.org/wiki/Graphical_user_interface" TargetMode="External"/><Relationship Id="rId12" Type="http://schemas.openxmlformats.org/officeDocument/2006/relationships/hyperlink" Target="http://en.wikipedia.org/wiki/FindBugs#cite_note-6" TargetMode="External"/><Relationship Id="rId2" Type="http://schemas.openxmlformats.org/officeDocument/2006/relationships/hyperlink" Target="http://en.wikipedia.org/wiki/Open_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Java_bytecode" TargetMode="External"/><Relationship Id="rId11" Type="http://schemas.openxmlformats.org/officeDocument/2006/relationships/hyperlink" Target="http://en.wikipedia.org/wiki/FindBugs#cite_note-5" TargetMode="External"/><Relationship Id="rId5" Type="http://schemas.openxmlformats.org/officeDocument/2006/relationships/hyperlink" Target="http://en.wikipedia.org/wiki/Static_code_analysis" TargetMode="External"/><Relationship Id="rId10" Type="http://schemas.openxmlformats.org/officeDocument/2006/relationships/hyperlink" Target="http://en.wikipedia.org/wiki/FindBugs#cite_note-4" TargetMode="External"/><Relationship Id="rId4" Type="http://schemas.openxmlformats.org/officeDocument/2006/relationships/hyperlink" Target="http://en.wikipedia.org/wiki/Java_(programming_language)" TargetMode="External"/><Relationship Id="rId9" Type="http://schemas.openxmlformats.org/officeDocument/2006/relationships/hyperlink" Target="http://en.wikipedia.org/wiki/FindBugs#cite_note-3" TargetMode="External"/><Relationship Id="rId14" Type="http://schemas.openxmlformats.org/officeDocument/2006/relationships/hyperlink" Target="http://en.wikipedia.org/wiki/FindBugs#cite_note-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b-contrib.sourceforge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yclomatic_complexity" TargetMode="External"/><Relationship Id="rId3" Type="http://schemas.openxmlformats.org/officeDocument/2006/relationships/hyperlink" Target="http://en.wikipedia.org/wiki/Source_code" TargetMode="External"/><Relationship Id="rId7" Type="http://schemas.openxmlformats.org/officeDocument/2006/relationships/hyperlink" Target="http://en.wikipedia.org/wiki/Private_method" TargetMode="External"/><Relationship Id="rId2" Type="http://schemas.openxmlformats.org/officeDocument/2006/relationships/hyperlink" Target="http://en.wikipedia.org/wiki/Java_(programming_languag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Parameter" TargetMode="External"/><Relationship Id="rId5" Type="http://schemas.openxmlformats.org/officeDocument/2006/relationships/hyperlink" Target="http://en.wikipedia.org/wiki/Local_variable" TargetMode="External"/><Relationship Id="rId4" Type="http://schemas.openxmlformats.org/officeDocument/2006/relationships/hyperlink" Target="http://en.wikipedia.org/wiki/Code_analyzer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nar_(software_quality)" TargetMode="External"/><Relationship Id="rId13" Type="http://schemas.openxmlformats.org/officeDocument/2006/relationships/hyperlink" Target="http://en.wikipedia.org/wiki/LDRA_Testbed" TargetMode="External"/><Relationship Id="rId3" Type="http://schemas.openxmlformats.org/officeDocument/2006/relationships/hyperlink" Target="http://en.wikipedia.org/wiki/FindBugs" TargetMode="External"/><Relationship Id="rId7" Type="http://schemas.openxmlformats.org/officeDocument/2006/relationships/hyperlink" Target="http://en.wikipedia.org/wiki/PMD_(software)" TargetMode="External"/><Relationship Id="rId12" Type="http://schemas.openxmlformats.org/officeDocument/2006/relationships/hyperlink" Target="http://en.wikipedia.org/wiki/IntelliJ_IDEA" TargetMode="External"/><Relationship Id="rId2" Type="http://schemas.openxmlformats.org/officeDocument/2006/relationships/hyperlink" Target="http://en.wikipedia.org/wiki/Checksty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Hammurapi_code_review_tool" TargetMode="External"/><Relationship Id="rId11" Type="http://schemas.openxmlformats.org/officeDocument/2006/relationships/hyperlink" Target="http://en.wikipedia.org/wiki/Squale_(Software_Quality)" TargetMode="External"/><Relationship Id="rId5" Type="http://schemas.openxmlformats.org/officeDocument/2006/relationships/hyperlink" Target="http://en.wikipedia.org/wiki/Byte_Code_Engineering_Library" TargetMode="External"/><Relationship Id="rId15" Type="http://schemas.openxmlformats.org/officeDocument/2006/relationships/hyperlink" Target="http://en.wikipedia.org/wiki/List_of_tools_for_static_code_analysis" TargetMode="External"/><Relationship Id="rId10" Type="http://schemas.openxmlformats.org/officeDocument/2006/relationships/hyperlink" Target="http://en.wikipedia.org/wiki/Java_(programming_language)" TargetMode="External"/><Relationship Id="rId4" Type="http://schemas.openxmlformats.org/officeDocument/2006/relationships/hyperlink" Target="http://en.wikipedia.org/wiki/Jakarta_Project" TargetMode="External"/><Relationship Id="rId9" Type="http://schemas.openxmlformats.org/officeDocument/2006/relationships/hyperlink" Target="http://en.wikipedia.org/wiki/Soot_(software)" TargetMode="External"/><Relationship Id="rId14" Type="http://schemas.openxmlformats.org/officeDocument/2006/relationships/hyperlink" Target="http://en.wikipedia.org/wiki/SonarJ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FindBugs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在线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检测系统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丁</a:t>
            </a:r>
            <a:r>
              <a:rPr lang="zh-CN" altLang="en-US" dirty="0" smtClean="0"/>
              <a:t>一、朱伟俊、胡畔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2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报告下载功能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优点：对于用户的大型项目，可能存在大量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信息，为方便用户查看，提供下载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格式报告功能。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7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项目配置指南</a:t>
            </a:r>
            <a:r>
              <a:rPr lang="en-US" altLang="zh-CN" dirty="0" smtClean="0"/>
              <a:t>》</a:t>
            </a:r>
          </a:p>
          <a:p>
            <a:endParaRPr lang="en-US" altLang="zh-CN" dirty="0"/>
          </a:p>
          <a:p>
            <a:pPr lvl="1"/>
            <a:r>
              <a:rPr lang="zh-CN" altLang="en-US" dirty="0" smtClean="0"/>
              <a:t>提供对初次配置使用本项目用户的指南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JSP/servlet</a:t>
            </a:r>
            <a:r>
              <a:rPr lang="zh-CN" altLang="en-US" dirty="0" smtClean="0"/>
              <a:t>转发逻辑修正</a:t>
            </a:r>
            <a:endParaRPr lang="en-US" altLang="zh-CN" dirty="0" smtClean="0"/>
          </a:p>
          <a:p>
            <a:pPr lvl="2"/>
            <a:r>
              <a:rPr lang="zh-CN" altLang="zh-CN" dirty="0"/>
              <a:t>原：</a:t>
            </a:r>
            <a:r>
              <a:rPr lang="en-US" altLang="zh-CN" dirty="0" err="1" smtClean="0"/>
              <a:t>uploadProject</a:t>
            </a:r>
            <a:r>
              <a:rPr lang="en-US" altLang="zh-CN" dirty="0" smtClean="0"/>
              <a:t> -&gt;….-&gt; </a:t>
            </a:r>
            <a:r>
              <a:rPr lang="en-US" altLang="zh-CN" dirty="0" err="1" smtClean="0"/>
              <a:t>createReport</a:t>
            </a:r>
            <a:r>
              <a:rPr lang="en-US" altLang="zh-CN" dirty="0" smtClean="0"/>
              <a:t> </a:t>
            </a:r>
            <a:r>
              <a:rPr lang="zh-CN" altLang="zh-CN" dirty="0"/>
              <a:t>； </a:t>
            </a:r>
            <a:endParaRPr lang="en-US" altLang="zh-CN" dirty="0"/>
          </a:p>
          <a:p>
            <a:pPr lvl="2"/>
            <a:r>
              <a:rPr lang="zh-CN" altLang="zh-CN" dirty="0"/>
              <a:t>现</a:t>
            </a:r>
            <a:r>
              <a:rPr lang="en-US" altLang="zh-CN" dirty="0"/>
              <a:t> </a:t>
            </a:r>
            <a:r>
              <a:rPr lang="en-US" altLang="zh-CN" dirty="0" err="1"/>
              <a:t>uploadProject</a:t>
            </a:r>
            <a:r>
              <a:rPr lang="en-US" altLang="zh-CN" dirty="0"/>
              <a:t> -&gt; </a:t>
            </a:r>
            <a:r>
              <a:rPr lang="en-US" altLang="zh-CN" dirty="0" err="1"/>
              <a:t>createReport</a:t>
            </a:r>
            <a:endParaRPr lang="zh-CN" altLang="zh-CN" dirty="0"/>
          </a:p>
          <a:p>
            <a:pPr lvl="2"/>
            <a:r>
              <a:rPr lang="zh-CN" altLang="en-US" dirty="0"/>
              <a:t>其中</a:t>
            </a:r>
            <a:r>
              <a:rPr lang="zh-CN" altLang="zh-CN" dirty="0"/>
              <a:t>有用部分为</a:t>
            </a:r>
            <a:r>
              <a:rPr lang="en-US" altLang="zh-CN" dirty="0" err="1"/>
              <a:t>createProject</a:t>
            </a:r>
            <a:r>
              <a:rPr lang="zh-CN" altLang="zh-CN" dirty="0"/>
              <a:t>中创建</a:t>
            </a:r>
            <a:r>
              <a:rPr lang="en-US" altLang="zh-CN" dirty="0"/>
              <a:t>pom.xml</a:t>
            </a:r>
            <a:r>
              <a:rPr lang="zh-CN" altLang="zh-CN" dirty="0"/>
              <a:t>文件部分，现并入</a:t>
            </a:r>
            <a:r>
              <a:rPr lang="en-US" altLang="zh-CN" dirty="0" err="1" smtClean="0"/>
              <a:t>uploadProject</a:t>
            </a:r>
            <a:endParaRPr lang="en-US" altLang="zh-CN" dirty="0" smtClean="0"/>
          </a:p>
          <a:p>
            <a:r>
              <a:rPr lang="zh-CN" altLang="en-US" dirty="0" smtClean="0"/>
              <a:t>报告文件中的路径由绝对路径 更改为相对路径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修正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正确上传可执行单文件，无法得到编译</a:t>
            </a:r>
            <a:endParaRPr lang="en-US" altLang="zh-CN" dirty="0" smtClean="0"/>
          </a:p>
          <a:p>
            <a:pPr lvl="2"/>
            <a:r>
              <a:rPr lang="zh-CN" altLang="en-US" dirty="0"/>
              <a:t>报</a:t>
            </a:r>
            <a:r>
              <a:rPr lang="zh-CN" altLang="en-US" dirty="0" smtClean="0"/>
              <a:t>错信息：</a:t>
            </a:r>
            <a:r>
              <a:rPr lang="en-US" altLang="zh-CN" dirty="0" smtClean="0"/>
              <a:t>command line parameter error</a:t>
            </a:r>
          </a:p>
          <a:p>
            <a:pPr lvl="2"/>
            <a:r>
              <a:rPr lang="zh-CN" altLang="en-US" dirty="0" smtClean="0"/>
              <a:t>经过检查后发现，如</a:t>
            </a:r>
            <a:r>
              <a:rPr lang="en-US" altLang="zh-CN" dirty="0" smtClean="0"/>
              <a:t>class a {…},</a:t>
            </a:r>
            <a:r>
              <a:rPr lang="zh-CN" altLang="en-US" dirty="0" smtClean="0"/>
              <a:t>（有空格），程序错误的将项目命名为</a:t>
            </a:r>
            <a:r>
              <a:rPr lang="en-US" altLang="zh-CN" dirty="0" smtClean="0"/>
              <a:t>a </a:t>
            </a:r>
            <a:r>
              <a:rPr lang="zh-CN" altLang="en-US" dirty="0" smtClean="0"/>
              <a:t>，导致传入</a:t>
            </a:r>
            <a:r>
              <a:rPr lang="en-US" altLang="zh-CN" dirty="0" smtClean="0"/>
              <a:t>parameter </a:t>
            </a:r>
            <a:r>
              <a:rPr lang="zh-CN" altLang="en-US" dirty="0" smtClean="0"/>
              <a:t>报错。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解决：调用</a:t>
            </a:r>
            <a:r>
              <a:rPr lang="en-US" altLang="zh-CN" dirty="0" smtClean="0"/>
              <a:t>trim</a:t>
            </a:r>
            <a:r>
              <a:rPr lang="zh-CN" altLang="en-US" dirty="0" smtClean="0"/>
              <a:t>方法，去首尾空格。</a:t>
            </a:r>
            <a:r>
              <a:rPr lang="en-US" altLang="zh-CN" dirty="0" smtClean="0"/>
              <a:t> </a:t>
            </a:r>
          </a:p>
          <a:p>
            <a:pPr marL="114300" indent="0">
              <a:buNone/>
            </a:pP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7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修正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报错</a:t>
            </a:r>
            <a:r>
              <a:rPr lang="zh-CN" altLang="en-US" dirty="0" smtClean="0"/>
              <a:t>信息：</a:t>
            </a:r>
            <a:r>
              <a:rPr lang="en-US" altLang="zh-CN" dirty="0"/>
              <a:t>source1.3</a:t>
            </a:r>
            <a:r>
              <a:rPr lang="zh-CN" altLang="zh-CN" dirty="0"/>
              <a:t>中不支持泛型请使用</a:t>
            </a:r>
            <a:r>
              <a:rPr lang="en-US" altLang="zh-CN" dirty="0"/>
              <a:t> -source 5 </a:t>
            </a:r>
            <a:r>
              <a:rPr lang="zh-CN" altLang="zh-CN" dirty="0"/>
              <a:t>或更高版本以启用泛</a:t>
            </a:r>
            <a:r>
              <a:rPr lang="zh-CN" altLang="zh-CN" dirty="0" smtClean="0"/>
              <a:t>型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From Apache Maven2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此信息源自大项目检查。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解决方法 ，在</a:t>
            </a:r>
            <a:r>
              <a:rPr lang="en-US" altLang="zh-CN" dirty="0" smtClean="0"/>
              <a:t>maven2</a:t>
            </a:r>
            <a:r>
              <a:rPr lang="zh-CN" altLang="en-US" dirty="0" smtClean="0"/>
              <a:t>管理工具的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中引入</a:t>
            </a:r>
            <a:r>
              <a:rPr lang="en-US" altLang="zh-CN" dirty="0" smtClean="0"/>
              <a:t>source 5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71800" y="3284984"/>
            <a:ext cx="381642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2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924944"/>
            <a:ext cx="7620000" cy="1143000"/>
          </a:xfrm>
        </p:spPr>
        <p:txBody>
          <a:bodyPr/>
          <a:lstStyle/>
          <a:p>
            <a:r>
              <a:rPr lang="en-US" altLang="zh-CN" dirty="0" smtClean="0"/>
              <a:t>Thanks 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5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提供一个在线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静态分析网站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err="1"/>
              <a:t>F</a:t>
            </a:r>
            <a:r>
              <a:rPr lang="en-US" altLang="zh-CN" dirty="0" err="1" smtClean="0"/>
              <a:t>indBugs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PMD</a:t>
            </a:r>
            <a:r>
              <a:rPr lang="zh-CN" altLang="en-US" dirty="0" smtClean="0"/>
              <a:t>为分析工具</a:t>
            </a:r>
            <a:endParaRPr lang="en-US" altLang="zh-CN" dirty="0" smtClean="0"/>
          </a:p>
          <a:p>
            <a:r>
              <a:rPr lang="zh-CN" altLang="en-US" dirty="0" smtClean="0"/>
              <a:t>对于用户提交的单个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文件或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项目进行分析，并反馈检测出的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报告</a:t>
            </a:r>
            <a:endParaRPr lang="en-US" altLang="zh-CN" dirty="0" smtClean="0"/>
          </a:p>
          <a:p>
            <a:r>
              <a:rPr lang="zh-CN" altLang="en-US" dirty="0" smtClean="0"/>
              <a:t>对检测得的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信息进行记录（</a:t>
            </a:r>
            <a:r>
              <a:rPr lang="en-US" altLang="zh-CN" dirty="0" smtClean="0"/>
              <a:t>Simple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站</a:t>
            </a:r>
            <a:r>
              <a:rPr lang="zh-CN" altLang="en-US" dirty="0" smtClean="0"/>
              <a:t>内外搜索引擎（</a:t>
            </a:r>
            <a:r>
              <a:rPr lang="en-US" altLang="zh-CN" dirty="0" smtClean="0"/>
              <a:t>undone)</a:t>
            </a:r>
          </a:p>
        </p:txBody>
      </p:sp>
    </p:spTree>
    <p:extLst>
      <p:ext uri="{BB962C8B-B14F-4D97-AF65-F5344CB8AC3E}">
        <p14:creationId xmlns:p14="http://schemas.microsoft.com/office/powerpoint/2010/main" val="20677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916832"/>
            <a:ext cx="943304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5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8643" y="3075021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7249" y="201954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 File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939153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555776" y="3040324"/>
            <a:ext cx="158417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Detect</a:t>
            </a:r>
          </a:p>
          <a:p>
            <a:pPr algn="ctr"/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788024" y="3040324"/>
            <a:ext cx="158417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Report</a:t>
            </a:r>
          </a:p>
          <a:p>
            <a:pPr algn="ctr"/>
            <a:r>
              <a:rPr lang="en-US" altLang="zh-CN" dirty="0" smtClean="0"/>
              <a:t>Generator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020272" y="3040324"/>
            <a:ext cx="136815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Bug</a:t>
            </a:r>
          </a:p>
          <a:p>
            <a:pPr algn="ctr"/>
            <a:r>
              <a:rPr lang="en-US" altLang="zh-CN" dirty="0" smtClean="0"/>
              <a:t>Report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979712" y="342900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283968" y="3374631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6516216" y="340036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31536" y="201954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FindBugs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22584" y="201954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FindBugs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02911" y="4929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PMD</a:t>
            </a:r>
            <a:endParaRPr lang="zh-CN" altLang="en-US" dirty="0"/>
          </a:p>
        </p:txBody>
      </p:sp>
      <p:sp>
        <p:nvSpPr>
          <p:cNvPr id="26" name="下箭头 25"/>
          <p:cNvSpPr/>
          <p:nvPr/>
        </p:nvSpPr>
        <p:spPr>
          <a:xfrm>
            <a:off x="986735" y="2388878"/>
            <a:ext cx="200889" cy="536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3224028" y="2388878"/>
            <a:ext cx="200889" cy="536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934212" y="4293096"/>
            <a:ext cx="200889" cy="536066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238466" y="4280103"/>
            <a:ext cx="200889" cy="536066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FindBugs</a:t>
            </a:r>
            <a:r>
              <a:rPr lang="en-US" altLang="zh-CN" dirty="0"/>
              <a:t> ™</a:t>
            </a:r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000000"/>
                </a:solidFill>
                <a:latin typeface="Arial"/>
              </a:rPr>
              <a:t>FindBugs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 is an </a:t>
            </a:r>
            <a:r>
              <a:rPr lang="en-US" altLang="zh-CN" dirty="0">
                <a:solidFill>
                  <a:srgbClr val="0645AD"/>
                </a:solidFill>
                <a:latin typeface="Arial"/>
                <a:hlinkClick r:id="rId2" tooltip="Open source"/>
              </a:rPr>
              <a:t>open source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 program created by </a:t>
            </a:r>
            <a:r>
              <a:rPr lang="en-US" altLang="zh-CN" dirty="0">
                <a:solidFill>
                  <a:srgbClr val="0645AD"/>
                </a:solidFill>
                <a:latin typeface="Arial"/>
                <a:hlinkClick r:id="rId3" tooltip="William Pugh"/>
              </a:rPr>
              <a:t>William Pugh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 which looks for bugs in </a:t>
            </a:r>
            <a:r>
              <a:rPr lang="en-US" altLang="zh-CN" dirty="0">
                <a:solidFill>
                  <a:srgbClr val="0645AD"/>
                </a:solidFill>
                <a:latin typeface="Arial"/>
                <a:hlinkClick r:id="rId4" tooltip="Java (programming language)"/>
              </a:rPr>
              <a:t>Java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 code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It 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uses </a:t>
            </a:r>
            <a:r>
              <a:rPr lang="en-US" altLang="zh-CN" dirty="0">
                <a:solidFill>
                  <a:srgbClr val="0645AD"/>
                </a:solidFill>
                <a:latin typeface="Arial"/>
                <a:hlinkClick r:id="rId5" tooltip="Static code analysis"/>
              </a:rPr>
              <a:t>static </a:t>
            </a:r>
            <a:r>
              <a:rPr lang="en-US" altLang="zh-CN" dirty="0" smtClean="0">
                <a:solidFill>
                  <a:srgbClr val="0645AD"/>
                </a:solidFill>
                <a:latin typeface="Arial"/>
                <a:hlinkClick r:id="rId5" tooltip="Static code analysis"/>
              </a:rPr>
              <a:t>analysis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 to identify hundreds of different potential types of 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errors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 in </a:t>
            </a:r>
            <a:r>
              <a:rPr lang="en-US" altLang="zh-CN" dirty="0" smtClean="0">
                <a:solidFill>
                  <a:srgbClr val="0645AD"/>
                </a:solidFill>
                <a:latin typeface="Arial"/>
                <a:hlinkClick r:id="rId4" tooltip="Java (programming language)"/>
              </a:rPr>
              <a:t>Java</a:t>
            </a:r>
            <a:r>
              <a:rPr lang="en-US" altLang="zh-CN" dirty="0" smtClean="0">
                <a:solidFill>
                  <a:srgbClr val="0645AD"/>
                </a:solidFill>
                <a:latin typeface="Arial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programs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. 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FindBugs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operates on </a:t>
            </a:r>
            <a:r>
              <a:rPr lang="en-US" altLang="zh-CN" dirty="0">
                <a:solidFill>
                  <a:srgbClr val="0645AD"/>
                </a:solidFill>
                <a:latin typeface="Arial"/>
                <a:hlinkClick r:id="rId6" tooltip="Java bytecode"/>
              </a:rPr>
              <a:t>Java </a:t>
            </a:r>
            <a:r>
              <a:rPr lang="en-US" altLang="zh-CN" dirty="0" err="1">
                <a:solidFill>
                  <a:srgbClr val="0645AD"/>
                </a:solidFill>
                <a:latin typeface="Arial"/>
                <a:hlinkClick r:id="rId6" tooltip="Java bytecode"/>
              </a:rPr>
              <a:t>bytecode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 rather than source code. 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software is distributed as a 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stand-alone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 </a:t>
            </a:r>
            <a:r>
              <a:rPr lang="en-US" altLang="zh-CN" dirty="0">
                <a:solidFill>
                  <a:srgbClr val="0645AD"/>
                </a:solidFill>
                <a:latin typeface="Arial"/>
                <a:hlinkClick r:id="rId7" tooltip="Graphical user interface"/>
              </a:rPr>
              <a:t>GUI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 application. There are also plug-ins available for </a:t>
            </a:r>
            <a:r>
              <a:rPr lang="en-US" altLang="zh-CN" dirty="0">
                <a:solidFill>
                  <a:srgbClr val="0645AD"/>
                </a:solidFill>
                <a:latin typeface="Arial"/>
                <a:hlinkClick r:id="rId8" tooltip="Eclipse (software)"/>
              </a:rPr>
              <a:t>Eclipse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Netbeans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altLang="zh-CN" baseline="30000" dirty="0">
                <a:solidFill>
                  <a:srgbClr val="0645AD"/>
                </a:solidFill>
                <a:latin typeface="Arial"/>
                <a:hlinkClick r:id="rId9"/>
              </a:rPr>
              <a:t>[4]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Arial"/>
              </a:rPr>
              <a:t>IntelliJ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 IDEA,</a:t>
            </a:r>
            <a:r>
              <a:rPr lang="en-US" altLang="zh-CN" baseline="30000" dirty="0">
                <a:solidFill>
                  <a:srgbClr val="0645AD"/>
                </a:solidFill>
                <a:latin typeface="Arial"/>
                <a:hlinkClick r:id="rId10"/>
              </a:rPr>
              <a:t>[5]</a:t>
            </a:r>
            <a:r>
              <a:rPr lang="en-US" altLang="zh-CN" baseline="30000" dirty="0">
                <a:solidFill>
                  <a:srgbClr val="0645AD"/>
                </a:solidFill>
                <a:latin typeface="Arial"/>
                <a:hlinkClick r:id="rId11"/>
              </a:rPr>
              <a:t>[6]</a:t>
            </a:r>
            <a:r>
              <a:rPr lang="en-US" altLang="zh-CN" baseline="30000" dirty="0">
                <a:solidFill>
                  <a:srgbClr val="0645AD"/>
                </a:solidFill>
                <a:latin typeface="Arial"/>
                <a:hlinkClick r:id="rId12"/>
              </a:rPr>
              <a:t>[7]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 and </a:t>
            </a:r>
            <a:r>
              <a:rPr lang="en-US" altLang="zh-CN" dirty="0">
                <a:solidFill>
                  <a:srgbClr val="0645AD"/>
                </a:solidFill>
                <a:latin typeface="Arial"/>
                <a:hlinkClick r:id="rId13" tooltip="Hudson (software)"/>
              </a:rPr>
              <a:t>Hudson</a:t>
            </a:r>
            <a:r>
              <a:rPr lang="en-US" altLang="zh-CN" baseline="30000" dirty="0">
                <a:solidFill>
                  <a:srgbClr val="0645AD"/>
                </a:solidFill>
                <a:latin typeface="Arial"/>
                <a:hlinkClick r:id="rId14"/>
              </a:rPr>
              <a:t>[8]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fb-contrib</a:t>
            </a:r>
            <a:r>
              <a:rPr lang="en-US" altLang="zh-CN" dirty="0"/>
              <a:t>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 </a:t>
            </a:r>
            <a:r>
              <a:rPr lang="en-US" altLang="zh-CN" b="1" dirty="0" err="1"/>
              <a:t>FindBugs</a:t>
            </a:r>
            <a:r>
              <a:rPr lang="en-US" altLang="zh-CN" b="1" dirty="0"/>
              <a:t>™ auxiliary detector plugin</a:t>
            </a:r>
          </a:p>
          <a:p>
            <a:r>
              <a:rPr lang="en-US" altLang="zh-CN" dirty="0"/>
              <a:t>be used from the </a:t>
            </a:r>
            <a:r>
              <a:rPr lang="en-US" altLang="zh-CN" dirty="0" err="1"/>
              <a:t>Findbugs</a:t>
            </a:r>
            <a:r>
              <a:rPr lang="en-US" altLang="zh-CN" dirty="0"/>
              <a:t>™ </a:t>
            </a:r>
            <a:r>
              <a:rPr lang="en-US" altLang="zh-CN" dirty="0" err="1"/>
              <a:t>Gui</a:t>
            </a:r>
            <a:r>
              <a:rPr lang="en-US" altLang="zh-CN" dirty="0"/>
              <a:t>, Ant, or </a:t>
            </a:r>
            <a:r>
              <a:rPr lang="en-US" altLang="zh-CN" dirty="0" smtClean="0"/>
              <a:t>the </a:t>
            </a:r>
            <a:r>
              <a:rPr lang="en-US" altLang="zh-CN" dirty="0"/>
              <a:t>eclipse plugin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//</a:t>
            </a:r>
            <a:r>
              <a:rPr lang="en-US" altLang="zh-CN" dirty="0">
                <a:hlinkClick r:id="rId2"/>
              </a:rPr>
              <a:t> http://fb-contrib.sourceforge.net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6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PMD Tool	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56452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PMD</a:t>
            </a:r>
            <a:r>
              <a:rPr lang="en-US" altLang="zh-CN" dirty="0"/>
              <a:t> is a static </a:t>
            </a:r>
            <a:r>
              <a:rPr lang="en-US" altLang="zh-CN" dirty="0" err="1"/>
              <a:t>ruleset</a:t>
            </a:r>
            <a:r>
              <a:rPr lang="en-US" altLang="zh-CN" dirty="0"/>
              <a:t> based </a:t>
            </a:r>
            <a:r>
              <a:rPr lang="en-US" altLang="zh-CN" dirty="0">
                <a:hlinkClick r:id="rId2" tooltip="Java (programming language)"/>
              </a:rPr>
              <a:t>Java</a:t>
            </a:r>
            <a:r>
              <a:rPr lang="en-US" altLang="zh-CN" dirty="0"/>
              <a:t> </a:t>
            </a:r>
            <a:r>
              <a:rPr lang="en-US" altLang="zh-CN" dirty="0">
                <a:hlinkClick r:id="rId3" tooltip="Source code"/>
              </a:rPr>
              <a:t>source code</a:t>
            </a:r>
            <a:r>
              <a:rPr lang="en-US" altLang="zh-CN" dirty="0"/>
              <a:t> </a:t>
            </a:r>
            <a:r>
              <a:rPr lang="en-US" altLang="zh-CN" dirty="0">
                <a:hlinkClick r:id="rId4" tooltip="Code analyzer"/>
              </a:rPr>
              <a:t>analyzer</a:t>
            </a:r>
            <a:r>
              <a:rPr lang="en-US" altLang="zh-CN" dirty="0"/>
              <a:t> that identifies potential problems like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b="1" i="1" dirty="0"/>
              <a:t>Possible bugs</a:t>
            </a:r>
            <a:r>
              <a:rPr lang="en-US" altLang="zh-CN" dirty="0"/>
              <a:t> - Empty try/catch/finally/switch blocks.</a:t>
            </a:r>
          </a:p>
          <a:p>
            <a:r>
              <a:rPr lang="en-US" altLang="zh-CN" b="1" i="1" dirty="0"/>
              <a:t>Dead code</a:t>
            </a:r>
            <a:r>
              <a:rPr lang="en-US" altLang="zh-CN" dirty="0"/>
              <a:t> - Unused </a:t>
            </a:r>
            <a:r>
              <a:rPr lang="en-US" altLang="zh-CN" dirty="0">
                <a:hlinkClick r:id="rId5" tooltip="Local variable"/>
              </a:rPr>
              <a:t>local variables</a:t>
            </a:r>
            <a:r>
              <a:rPr lang="en-US" altLang="zh-CN" dirty="0"/>
              <a:t>, </a:t>
            </a:r>
            <a:r>
              <a:rPr lang="en-US" altLang="zh-CN" dirty="0">
                <a:hlinkClick r:id="rId6" tooltip="Parameter"/>
              </a:rPr>
              <a:t>parameters</a:t>
            </a:r>
            <a:r>
              <a:rPr lang="en-US" altLang="zh-CN" dirty="0"/>
              <a:t> and </a:t>
            </a:r>
            <a:r>
              <a:rPr lang="en-US" altLang="zh-CN" dirty="0">
                <a:hlinkClick r:id="rId7" tooltip="Private method"/>
              </a:rPr>
              <a:t>private methods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 smtClean="0"/>
              <a:t>	Empty </a:t>
            </a:r>
            <a:r>
              <a:rPr lang="en-US" altLang="zh-CN" dirty="0"/>
              <a:t>if/while statements</a:t>
            </a:r>
          </a:p>
          <a:p>
            <a:r>
              <a:rPr lang="en-US" altLang="zh-CN" b="1" i="1" dirty="0"/>
              <a:t>Overcomplicated expressions</a:t>
            </a:r>
            <a:r>
              <a:rPr lang="en-US" altLang="zh-CN" dirty="0"/>
              <a:t> - Unnecessary if statements, for loops </a:t>
            </a:r>
            <a:r>
              <a:rPr lang="en-US" altLang="zh-CN" dirty="0" smtClean="0"/>
              <a:t>	that </a:t>
            </a:r>
            <a:r>
              <a:rPr lang="en-US" altLang="zh-CN" dirty="0"/>
              <a:t>could be while loops</a:t>
            </a:r>
          </a:p>
          <a:p>
            <a:r>
              <a:rPr lang="en-US" altLang="zh-CN" b="1" i="1" dirty="0"/>
              <a:t>Suboptimal code</a:t>
            </a:r>
            <a:r>
              <a:rPr lang="en-US" altLang="zh-CN" dirty="0"/>
              <a:t> - wasteful String/</a:t>
            </a:r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en-US" altLang="zh-CN" dirty="0" smtClean="0"/>
              <a:t>usage</a:t>
            </a:r>
          </a:p>
          <a:p>
            <a:r>
              <a:rPr lang="en-US" altLang="zh-CN" dirty="0"/>
              <a:t>Classes with high </a:t>
            </a:r>
            <a:r>
              <a:rPr lang="en-US" altLang="zh-CN" dirty="0" err="1">
                <a:hlinkClick r:id="rId8" tooltip="Cyclomatic complexity"/>
              </a:rPr>
              <a:t>Cyclomatic</a:t>
            </a:r>
            <a:r>
              <a:rPr lang="en-US" altLang="zh-CN" dirty="0">
                <a:hlinkClick r:id="rId8" tooltip="Cyclomatic complexity"/>
              </a:rPr>
              <a:t> Complexity</a:t>
            </a:r>
            <a:r>
              <a:rPr lang="en-US" altLang="zh-CN" dirty="0"/>
              <a:t> measurements.</a:t>
            </a:r>
          </a:p>
          <a:p>
            <a:r>
              <a:rPr lang="en-US" altLang="zh-CN" b="1" i="1" dirty="0" smtClean="0"/>
              <a:t>Duplicate </a:t>
            </a:r>
            <a:r>
              <a:rPr lang="en-US" altLang="zh-CN" b="1" i="1" dirty="0"/>
              <a:t>code</a:t>
            </a:r>
            <a:r>
              <a:rPr lang="en-US" altLang="zh-CN" b="1" dirty="0"/>
              <a:t> </a:t>
            </a:r>
            <a:r>
              <a:rPr lang="en-US" altLang="zh-CN" dirty="0"/>
              <a:t>- Copied/pasted code can mean copied/pasted bugs, and decreases maintainability.</a:t>
            </a:r>
          </a:p>
          <a:p>
            <a:r>
              <a:rPr lang="en-US" altLang="zh-CN" dirty="0" smtClean="0"/>
              <a:t>//While </a:t>
            </a:r>
            <a:r>
              <a:rPr lang="en-US" altLang="zh-CN" dirty="0"/>
              <a:t>PMD doesn't officially stand for anything, it has several unofficial names, the most appropriate probably being </a:t>
            </a:r>
            <a:r>
              <a:rPr lang="en-US" altLang="zh-CN" i="1" dirty="0"/>
              <a:t>Programming Mistake Detector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//Typically</a:t>
            </a:r>
            <a:r>
              <a:rPr lang="en-US" altLang="zh-CN" dirty="0"/>
              <a:t>, PMD errors are not true errors, but rather inefficient code, i.e. the application could still function properly even if they were not corrected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tools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50120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/>
              <a:t>Open-source or Non-commercial products </a:t>
            </a:r>
            <a:endParaRPr lang="en-US" altLang="zh-CN" b="1" dirty="0" smtClean="0"/>
          </a:p>
          <a:p>
            <a:pPr lvl="1"/>
            <a:r>
              <a:rPr lang="en-US" altLang="zh-CN" dirty="0" err="1" smtClean="0">
                <a:hlinkClick r:id="rId2" action="ppaction://hlinkfile" tooltip="Checkstyle"/>
              </a:rPr>
              <a:t>Checkstyle</a:t>
            </a:r>
            <a:r>
              <a:rPr lang="en-US" altLang="zh-CN" dirty="0"/>
              <a:t> — besides some static code analysis, it can be used to show violations of a configured coding standard </a:t>
            </a:r>
          </a:p>
          <a:p>
            <a:pPr lvl="1"/>
            <a:r>
              <a:rPr lang="en-US" altLang="zh-CN" dirty="0" err="1">
                <a:hlinkClick r:id="rId3" action="ppaction://hlinkfile" tooltip="FindBugs"/>
              </a:rPr>
              <a:t>FindBugs</a:t>
            </a:r>
            <a:r>
              <a:rPr lang="en-US" altLang="zh-CN" dirty="0"/>
              <a:t> — an open-source static </a:t>
            </a:r>
            <a:r>
              <a:rPr lang="en-US" altLang="zh-CN" dirty="0" err="1"/>
              <a:t>bytecode</a:t>
            </a:r>
            <a:r>
              <a:rPr lang="en-US" altLang="zh-CN" dirty="0"/>
              <a:t> analyzer for Java (based on </a:t>
            </a:r>
            <a:r>
              <a:rPr lang="en-US" altLang="zh-CN" dirty="0">
                <a:hlinkClick r:id="rId4" action="ppaction://hlinkfile" tooltip="Jakarta Project"/>
              </a:rPr>
              <a:t>Jakarta</a:t>
            </a:r>
            <a:r>
              <a:rPr lang="en-US" altLang="zh-CN" dirty="0"/>
              <a:t> </a:t>
            </a:r>
            <a:r>
              <a:rPr lang="en-US" altLang="zh-CN" dirty="0">
                <a:hlinkClick r:id="rId5" action="ppaction://hlinkfile" tooltip="Byte Code Engineering Library"/>
              </a:rPr>
              <a:t>BCEL</a:t>
            </a:r>
            <a:r>
              <a:rPr lang="en-US" altLang="zh-CN" dirty="0"/>
              <a:t>) from the University of Maryland. </a:t>
            </a:r>
          </a:p>
          <a:p>
            <a:pPr lvl="1"/>
            <a:r>
              <a:rPr lang="en-US" altLang="zh-CN" dirty="0" err="1">
                <a:hlinkClick r:id="rId6" action="ppaction://hlinkfile" tooltip="Hammurapi code review tool"/>
              </a:rPr>
              <a:t>Hammurapi</a:t>
            </a:r>
            <a:r>
              <a:rPr lang="en-US" altLang="zh-CN" dirty="0"/>
              <a:t> — (Free for non-commercial use only) versatile code review solution. </a:t>
            </a:r>
          </a:p>
          <a:p>
            <a:pPr lvl="1"/>
            <a:r>
              <a:rPr lang="en-US" altLang="zh-CN" dirty="0">
                <a:hlinkClick r:id="rId7" action="ppaction://hlinkfile" tooltip="PMD (software)"/>
              </a:rPr>
              <a:t>PMD</a:t>
            </a:r>
            <a:r>
              <a:rPr lang="en-US" altLang="zh-CN" dirty="0"/>
              <a:t> — a static </a:t>
            </a:r>
            <a:r>
              <a:rPr lang="en-US" altLang="zh-CN" dirty="0" err="1"/>
              <a:t>ruleset</a:t>
            </a:r>
            <a:r>
              <a:rPr lang="en-US" altLang="zh-CN" dirty="0"/>
              <a:t> based Java source code analyzer that identifies potential problems. </a:t>
            </a:r>
          </a:p>
          <a:p>
            <a:pPr lvl="1"/>
            <a:r>
              <a:rPr lang="en-US" altLang="zh-CN" dirty="0">
                <a:hlinkClick r:id="rId8" action="ppaction://hlinkfile" tooltip="Sonar (software quality)"/>
              </a:rPr>
              <a:t>Sonar</a:t>
            </a:r>
            <a:r>
              <a:rPr lang="en-US" altLang="zh-CN" dirty="0"/>
              <a:t> — a continuous inspection engine to manage the technical debt (unit tests, complexity, duplication, design, comments, coding standards and potential problems). </a:t>
            </a:r>
          </a:p>
          <a:p>
            <a:pPr lvl="1"/>
            <a:r>
              <a:rPr lang="en-US" altLang="zh-CN" dirty="0">
                <a:hlinkClick r:id="rId9" action="ppaction://hlinkfile" tooltip="Soot (software)"/>
              </a:rPr>
              <a:t>Soot</a:t>
            </a:r>
            <a:r>
              <a:rPr lang="en-US" altLang="zh-CN" dirty="0"/>
              <a:t> — a language manipulation and optimization framework consisting of intermediate languages for </a:t>
            </a:r>
            <a:r>
              <a:rPr lang="en-US" altLang="zh-CN" dirty="0">
                <a:hlinkClick r:id="rId10" action="ppaction://hlinkfile" tooltip="Java (programming language)"/>
              </a:rPr>
              <a:t>Java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 err="1">
                <a:hlinkClick r:id="rId11" action="ppaction://hlinkfile" tooltip="Squale (Software Quality)"/>
              </a:rPr>
              <a:t>Squale</a:t>
            </a:r>
            <a:r>
              <a:rPr lang="en-US" altLang="zh-CN" dirty="0"/>
              <a:t> — a platform to manage software quality (also available for other languages, using commercial analysis tools though). </a:t>
            </a:r>
            <a:endParaRPr lang="en-US" altLang="zh-CN" dirty="0" smtClean="0"/>
          </a:p>
          <a:p>
            <a:r>
              <a:rPr lang="en-US" altLang="zh-CN" b="1" dirty="0"/>
              <a:t>Commercial products</a:t>
            </a:r>
            <a:endParaRPr lang="en-US" altLang="zh-CN" dirty="0" smtClean="0"/>
          </a:p>
          <a:p>
            <a:pPr lvl="1"/>
            <a:r>
              <a:rPr lang="en-US" altLang="zh-CN" dirty="0" err="1">
                <a:hlinkClick r:id="rId12" action="ppaction://hlinkfile" tooltip="IntelliJ IDEA"/>
              </a:rPr>
              <a:t>IntelliJ</a:t>
            </a:r>
            <a:r>
              <a:rPr lang="en-US" altLang="zh-CN" dirty="0">
                <a:hlinkClick r:id="rId12" action="ppaction://hlinkfile" tooltip="IntelliJ IDEA"/>
              </a:rPr>
              <a:t> IDEA</a:t>
            </a:r>
            <a:r>
              <a:rPr lang="en-US" altLang="zh-CN" dirty="0"/>
              <a:t> — IDE for Java that also provides static code analysis. </a:t>
            </a:r>
          </a:p>
          <a:p>
            <a:pPr lvl="1"/>
            <a:r>
              <a:rPr lang="en-US" altLang="zh-CN" dirty="0">
                <a:hlinkClick r:id="rId13" action="ppaction://hlinkfile" tooltip="LDRA Testbed"/>
              </a:rPr>
              <a:t>LDRA </a:t>
            </a:r>
            <a:r>
              <a:rPr lang="en-US" altLang="zh-CN" dirty="0" err="1">
                <a:hlinkClick r:id="rId13" action="ppaction://hlinkfile" tooltip="LDRA Testbed"/>
              </a:rPr>
              <a:t>Testbed</a:t>
            </a:r>
            <a:r>
              <a:rPr lang="en-US" altLang="zh-CN" dirty="0"/>
              <a:t> — A software analysis and testing tool suite for Java. </a:t>
            </a:r>
          </a:p>
          <a:p>
            <a:pPr lvl="1"/>
            <a:r>
              <a:rPr lang="en-US" altLang="zh-CN" dirty="0" err="1">
                <a:hlinkClick r:id="rId14" action="ppaction://hlinkfile" tooltip="SonarJ"/>
              </a:rPr>
              <a:t>SonarJ</a:t>
            </a:r>
            <a:r>
              <a:rPr lang="en-US" altLang="zh-CN" dirty="0"/>
              <a:t> — monitors the conformance of code to intended architecture, also computes a wide range of software metrics. </a:t>
            </a:r>
          </a:p>
          <a:p>
            <a:endParaRPr lang="en-US" altLang="zh-CN" dirty="0"/>
          </a:p>
          <a:p>
            <a:r>
              <a:rPr lang="en-US" altLang="zh-CN" dirty="0">
                <a:hlinkClick r:id="rId15"/>
              </a:rPr>
              <a:t>http://</a:t>
            </a:r>
            <a:r>
              <a:rPr lang="en-US" altLang="zh-CN" dirty="0" smtClean="0">
                <a:hlinkClick r:id="rId15"/>
              </a:rPr>
              <a:t>en.wikipedia.org/wiki/List_of_tools_for_static_code_analysis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2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登录模块</a:t>
            </a:r>
            <a:endParaRPr lang="en-US" altLang="zh-CN" dirty="0" smtClean="0"/>
          </a:p>
          <a:p>
            <a:r>
              <a:rPr lang="zh-CN" altLang="en-US" dirty="0" smtClean="0"/>
              <a:t>牵连功能：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分析工具个性化配置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用户独立存储区域</a:t>
            </a:r>
            <a:endParaRPr lang="en-US" altLang="zh-CN" dirty="0" smtClean="0"/>
          </a:p>
          <a:p>
            <a:pPr lvl="3"/>
            <a:r>
              <a:rPr lang="zh-CN" altLang="en-US" dirty="0"/>
              <a:t>简单</a:t>
            </a:r>
            <a:r>
              <a:rPr lang="zh-CN" altLang="en-US" dirty="0" smtClean="0"/>
              <a:t>项目管理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对于所有用户，都能享受到快捷方便的分析服务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网站无须维护用户注册信息，个性化定制等内容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不再提供用户存储区域，可节约大量服务磁盘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用户无法配置分析规则，只能使用通用配置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对于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信息的汇总，用户无法看到自己的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78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222</TotalTime>
  <Words>399</Words>
  <Application>Microsoft Office PowerPoint</Application>
  <PresentationFormat>全屏显示(4:3)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相邻</vt:lpstr>
      <vt:lpstr>基于FindBugs的 在线JAVA检测系统</vt:lpstr>
      <vt:lpstr>简介</vt:lpstr>
      <vt:lpstr>Service</vt:lpstr>
      <vt:lpstr>Process</vt:lpstr>
      <vt:lpstr>FindBugs ™          </vt:lpstr>
      <vt:lpstr>fb-contrib™</vt:lpstr>
      <vt:lpstr>PMD Tool   </vt:lpstr>
      <vt:lpstr>Other tools </vt:lpstr>
      <vt:lpstr>移除</vt:lpstr>
      <vt:lpstr>新增</vt:lpstr>
      <vt:lpstr>新增</vt:lpstr>
      <vt:lpstr>修正</vt:lpstr>
      <vt:lpstr>修正</vt:lpstr>
      <vt:lpstr>Demo</vt:lpstr>
      <vt:lpstr>Thanks 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基于FindBugs的 在线JAVA纠错系统</dc:title>
  <cp:lastModifiedBy>番茄花园</cp:lastModifiedBy>
  <cp:revision>34</cp:revision>
  <dcterms:modified xsi:type="dcterms:W3CDTF">2010-10-19T08:28:13Z</dcterms:modified>
</cp:coreProperties>
</file>