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8" r:id="rId6"/>
    <p:sldId id="260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 Meij, Kerrigan L" initials="dMKL" lastIdx="2" clrIdx="0">
    <p:extLst>
      <p:ext uri="{19B8F6BF-5375-455C-9EA6-DF929625EA0E}">
        <p15:presenceInfo xmlns:p15="http://schemas.microsoft.com/office/powerpoint/2012/main" userId="S-1-5-21-1957994488-854245398-839522115-640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12/11/23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12D1-AC52-4508-AEB4-CCD605799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>
                <a:latin typeface="Lucida Sans" panose="020B0602030504020204" pitchFamily="34" charset="0"/>
              </a:rPr>
              <a:t>Economic Indicators Data Analytics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0DCC4-D359-4E38-969B-B66EE816D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5005" y="4259779"/>
            <a:ext cx="7561989" cy="1889230"/>
          </a:xfrm>
        </p:spPr>
        <p:txBody>
          <a:bodyPr>
            <a:normAutofit fontScale="62500" lnSpcReduction="20000"/>
          </a:bodyPr>
          <a:lstStyle/>
          <a:p>
            <a:r>
              <a:rPr lang="en-US" sz="4400" dirty="0">
                <a:latin typeface="Lucida Sans" panose="020B0602030504020204" pitchFamily="34" charset="0"/>
              </a:rPr>
              <a:t>Global Income Inequality, Human Development Index, and the Gini Coefficient</a:t>
            </a:r>
          </a:p>
          <a:p>
            <a:endParaRPr lang="en-US" sz="3300" dirty="0">
              <a:latin typeface="Lucida Sans" panose="020B0602030504020204" pitchFamily="34" charset="0"/>
            </a:endParaRPr>
          </a:p>
          <a:p>
            <a:r>
              <a:rPr lang="en-US" sz="3300" dirty="0">
                <a:latin typeface="Lucida Sans" panose="020B0602030504020204" pitchFamily="34" charset="0"/>
              </a:rPr>
              <a:t>By Kerrigan de Meij</a:t>
            </a:r>
          </a:p>
        </p:txBody>
      </p:sp>
    </p:spTree>
    <p:extLst>
      <p:ext uri="{BB962C8B-B14F-4D97-AF65-F5344CB8AC3E}">
        <p14:creationId xmlns:p14="http://schemas.microsoft.com/office/powerpoint/2010/main" val="369096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5D11-53FA-41A1-AA38-7E136063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140" y="243929"/>
            <a:ext cx="8117720" cy="735016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Relationship Between the Human Development Index and Gini Coefficient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CD9DCD6-B354-4F9E-935C-94FD24BAA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928" y="1186840"/>
            <a:ext cx="7086040" cy="398395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03F9D2-4238-3AA4-2FB0-6D3D61A0161B}"/>
              </a:ext>
            </a:extLst>
          </p:cNvPr>
          <p:cNvSpPr txBox="1"/>
          <p:nvPr/>
        </p:nvSpPr>
        <p:spPr>
          <a:xfrm>
            <a:off x="161365" y="1956147"/>
            <a:ext cx="35715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HDI is on the x-axis as the independent variable, and the Gini-Coefficient as the dependent variable on the y-axis. This </a:t>
            </a:r>
            <a:r>
              <a:rPr lang="en-US" u="sng" dirty="0"/>
              <a:t>slightly</a:t>
            </a:r>
            <a:r>
              <a:rPr lang="en-US" dirty="0"/>
              <a:t> negative relationship shown by the downward slope means that as the HDI increases, the Gini-Coefficient is somewhat likely to decrease (reverse is also true).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B6AD0-D973-1B66-6055-00EF809FA991}"/>
              </a:ext>
            </a:extLst>
          </p:cNvPr>
          <p:cNvSpPr txBox="1"/>
          <p:nvPr/>
        </p:nvSpPr>
        <p:spPr>
          <a:xfrm>
            <a:off x="1592133" y="5378688"/>
            <a:ext cx="10015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examining this relationship, this is the result to be logically assumed, because one could reason that as a nation improves its HDI aspects such as health, education, etc. then its overall income inequality between income classes would decrease as measured by the Gini Coefficient (value of 0 =perfectly equal,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/>
              <a:t>=perfectly unequal). </a:t>
            </a:r>
          </a:p>
        </p:txBody>
      </p:sp>
    </p:spTree>
    <p:extLst>
      <p:ext uri="{BB962C8B-B14F-4D97-AF65-F5344CB8AC3E}">
        <p14:creationId xmlns:p14="http://schemas.microsoft.com/office/powerpoint/2010/main" val="63014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004F-CC87-4123-9AF4-F516A78A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473" y="288087"/>
            <a:ext cx="7855389" cy="798435"/>
          </a:xfrm>
        </p:spPr>
        <p:txBody>
          <a:bodyPr/>
          <a:lstStyle/>
          <a:p>
            <a:r>
              <a:rPr lang="en-US" cap="none" dirty="0"/>
              <a:t>The Richer the Better?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B68C11-BA82-4E2D-8C6A-C3336BBEF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987" y="1217401"/>
            <a:ext cx="7422009" cy="417284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130A5B-0B2F-3782-7033-552F90F15B3E}"/>
              </a:ext>
            </a:extLst>
          </p:cNvPr>
          <p:cNvSpPr txBox="1"/>
          <p:nvPr/>
        </p:nvSpPr>
        <p:spPr>
          <a:xfrm>
            <a:off x="130628" y="1567542"/>
            <a:ext cx="33561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Income Distribution can be displayed by the measure of Income Shares across different percentages of people.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The U.S. has the highest average income share of the richest 1%, however countries like Norway, Australia, and the Netherlands have a higher average HDI level.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9F584-2818-C5C4-56DE-F174FD8D665E}"/>
              </a:ext>
            </a:extLst>
          </p:cNvPr>
          <p:cNvSpPr txBox="1"/>
          <p:nvPr/>
        </p:nvSpPr>
        <p:spPr>
          <a:xfrm>
            <a:off x="3321932" y="5390244"/>
            <a:ext cx="85421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-A high amount of people in the top 1% of income distribution may not contribute to a well-rounded society </a:t>
            </a:r>
          </a:p>
          <a:p>
            <a:endParaRPr lang="en-US" sz="1600" dirty="0"/>
          </a:p>
          <a:p>
            <a:r>
              <a:rPr lang="en-US" sz="1600" dirty="0"/>
              <a:t>-As shown by these results it may even have the opposite effect. Countries with a lower level of the richest 1% may have more evenly distributed income across society and thus may have a higher HDI. </a:t>
            </a:r>
          </a:p>
        </p:txBody>
      </p:sp>
    </p:spTree>
    <p:extLst>
      <p:ext uri="{BB962C8B-B14F-4D97-AF65-F5344CB8AC3E}">
        <p14:creationId xmlns:p14="http://schemas.microsoft.com/office/powerpoint/2010/main" val="67682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88FD-2FA7-4592-98B1-BE42D9BE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743" y="333715"/>
            <a:ext cx="8331200" cy="830996"/>
          </a:xfrm>
        </p:spPr>
        <p:txBody>
          <a:bodyPr>
            <a:normAutofit fontScale="90000"/>
          </a:bodyPr>
          <a:lstStyle/>
          <a:p>
            <a:r>
              <a:rPr lang="en-US" sz="2600" cap="none" dirty="0"/>
              <a:t>Accounts &amp; Borrowing at Financial Institutions – Global Data from 2022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1B9421-6974-4461-8546-9370B42FD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73" y="1322361"/>
            <a:ext cx="7869382" cy="442436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828686-F0F8-4647-A888-6A6E5D61FBE4}"/>
              </a:ext>
            </a:extLst>
          </p:cNvPr>
          <p:cNvSpPr txBox="1"/>
          <p:nvPr/>
        </p:nvSpPr>
        <p:spPr>
          <a:xfrm>
            <a:off x="8162307" y="1950744"/>
            <a:ext cx="38792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countries with the top 10 highest financially active indicators sheds some light on the question: how applicable can a dataset be?. These numbers may not be realistic or accurate due to exchange rates/currency values being different internationally, or whether the financial account usage belongs to accounts overseas or of domestic citizens.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C7F9D3-9D59-4C5F-983E-796FBE7A45AE}"/>
              </a:ext>
            </a:extLst>
          </p:cNvPr>
          <p:cNvSpPr txBox="1"/>
          <p:nvPr/>
        </p:nvSpPr>
        <p:spPr>
          <a:xfrm>
            <a:off x="221673" y="5910728"/>
            <a:ext cx="11295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visual shows surprising countries such as Vietnam and Ethiopia having high financial account and loan activity. Is this a dataset-quality issue, or could it be possible that a high number of off-shore accounts receive deposits in these countries for various business reasons? </a:t>
            </a:r>
          </a:p>
        </p:txBody>
      </p:sp>
    </p:spTree>
    <p:extLst>
      <p:ext uri="{BB962C8B-B14F-4D97-AF65-F5344CB8AC3E}">
        <p14:creationId xmlns:p14="http://schemas.microsoft.com/office/powerpoint/2010/main" val="86099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4E3C-DB89-431B-830D-3F251DF9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501705"/>
            <a:ext cx="8030464" cy="1077218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The United States’ Gini-Coefficient and HDI from 1990 to 2021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1A215B-D571-421D-8320-BB8C9E962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20" y="2205371"/>
            <a:ext cx="7183121" cy="403853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6A8DF0-82C7-1FE7-9BF6-1D0386FC8EB4}"/>
              </a:ext>
            </a:extLst>
          </p:cNvPr>
          <p:cNvSpPr txBox="1"/>
          <p:nvPr/>
        </p:nvSpPr>
        <p:spPr>
          <a:xfrm>
            <a:off x="7853680" y="1981851"/>
            <a:ext cx="4023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slides displayed the HDI and Income Share of the US - but what does its Income Inequality measure look like over time?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1DA29-904B-20BE-C4B9-015AC808D919}"/>
              </a:ext>
            </a:extLst>
          </p:cNvPr>
          <p:cNvSpPr txBox="1"/>
          <p:nvPr/>
        </p:nvSpPr>
        <p:spPr>
          <a:xfrm>
            <a:off x="7853680" y="5279077"/>
            <a:ext cx="391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line graph shows that the United States’ </a:t>
            </a:r>
            <a:r>
              <a:rPr lang="en-US" sz="1600" u="sng" dirty="0"/>
              <a:t>Gini Coefficient has been slowly increasing </a:t>
            </a:r>
            <a:r>
              <a:rPr lang="en-US" sz="1600" dirty="0"/>
              <a:t>since the 1990s, which means that income inequality is worsening over time. </a:t>
            </a:r>
          </a:p>
        </p:txBody>
      </p:sp>
    </p:spTree>
    <p:extLst>
      <p:ext uri="{BB962C8B-B14F-4D97-AF65-F5344CB8AC3E}">
        <p14:creationId xmlns:p14="http://schemas.microsoft.com/office/powerpoint/2010/main" val="222736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F46F-CEE3-40A7-A244-E1B5F7BBB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8283"/>
            <a:ext cx="7729728" cy="908712"/>
          </a:xfrm>
        </p:spPr>
        <p:txBody>
          <a:bodyPr/>
          <a:lstStyle/>
          <a:p>
            <a:r>
              <a:rPr lang="en-US" cap="none" dirty="0"/>
              <a:t>Conclusion about the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2B82B-D4AF-49EA-B363-3F520F0A0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969" y="1729332"/>
            <a:ext cx="9020445" cy="3924336"/>
          </a:xfrm>
        </p:spPr>
        <p:txBody>
          <a:bodyPr/>
          <a:lstStyle/>
          <a:p>
            <a:r>
              <a:rPr lang="en-US" dirty="0"/>
              <a:t>The Gini-Coefficient and Human Development Index data can be paired together to form insights and relationships about Income Inequality regarding the overall quality of the society on a global level  (to the extent of these datasets years and data collected).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“borrowing trends” dataset provided percentages of respondents who reported having an account at a Financial Institution, and who have reported borrowing from a Financial Institution (Ages 15+) was less useful/applicable in this scenario because of the need for more detail in the data </a:t>
            </a:r>
          </a:p>
          <a:p>
            <a:pPr lvl="2"/>
            <a:r>
              <a:rPr lang="en-US" dirty="0"/>
              <a:t>Dataset could have specified if the financial accounts belonged to domestic citizens or overseas contributors </a:t>
            </a:r>
          </a:p>
          <a:p>
            <a:pPr lvl="2"/>
            <a:r>
              <a:rPr lang="en-US" dirty="0"/>
              <a:t>Did not specific any method of standardizing the currencies using foreign exchange rates and value/purchasing power of different currencies. </a:t>
            </a:r>
          </a:p>
        </p:txBody>
      </p:sp>
    </p:spTree>
    <p:extLst>
      <p:ext uri="{BB962C8B-B14F-4D97-AF65-F5344CB8AC3E}">
        <p14:creationId xmlns:p14="http://schemas.microsoft.com/office/powerpoint/2010/main" val="18353087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3cc3e7f-569f-4ee9-aa2a-0896030e457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42271AF1DCA048880BD48A7B216647" ma:contentTypeVersion="14" ma:contentTypeDescription="Create a new document." ma:contentTypeScope="" ma:versionID="3f8d1f946abe48a117b37fe842092aa8">
  <xsd:schema xmlns:xsd="http://www.w3.org/2001/XMLSchema" xmlns:xs="http://www.w3.org/2001/XMLSchema" xmlns:p="http://schemas.microsoft.com/office/2006/metadata/properties" xmlns:ns3="83cc3e7f-569f-4ee9-aa2a-0896030e4578" xmlns:ns4="3cce5f00-18a4-4d48-9510-aed0d56cff23" targetNamespace="http://schemas.microsoft.com/office/2006/metadata/properties" ma:root="true" ma:fieldsID="e4e1899e9f17e075c45ef63f0b87e45d" ns3:_="" ns4:_="">
    <xsd:import namespace="83cc3e7f-569f-4ee9-aa2a-0896030e4578"/>
    <xsd:import namespace="3cce5f00-18a4-4d48-9510-aed0d56cff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c3e7f-569f-4ee9-aa2a-0896030e45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ce5f00-18a4-4d48-9510-aed0d56cff2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AD8211-2C07-4220-A1EB-12771D8814F8}">
  <ds:schemaRefs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3cce5f00-18a4-4d48-9510-aed0d56cff23"/>
    <ds:schemaRef ds:uri="83cc3e7f-569f-4ee9-aa2a-0896030e4578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0404C36-6492-432D-8970-4E81D78D65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A13629-82E7-4566-B922-BFB7A16091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c3e7f-569f-4ee9-aa2a-0896030e4578"/>
    <ds:schemaRef ds:uri="3cce5f00-18a4-4d48-9510-aed0d56cff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136</TotalTime>
  <Words>572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Lucida Sans</vt:lpstr>
      <vt:lpstr>Parcel</vt:lpstr>
      <vt:lpstr>Economic Indicators Data Analytics Project </vt:lpstr>
      <vt:lpstr>Relationship Between the Human Development Index and Gini Coefficient </vt:lpstr>
      <vt:lpstr>The Richer the Better?</vt:lpstr>
      <vt:lpstr>Accounts &amp; Borrowing at Financial Institutions – Global Data from 2022 </vt:lpstr>
      <vt:lpstr>The United States’ Gini-Coefficient and HDI from 1990 to 2021</vt:lpstr>
      <vt:lpstr>Conclusion about the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Indicators Data Analysis Project </dc:title>
  <dc:creator>de Meij, Kerrigan L</dc:creator>
  <cp:lastModifiedBy>de Meij, Kerrigan L</cp:lastModifiedBy>
  <cp:revision>16</cp:revision>
  <dcterms:created xsi:type="dcterms:W3CDTF">2023-11-10T06:28:19Z</dcterms:created>
  <dcterms:modified xsi:type="dcterms:W3CDTF">2023-12-12T02:29:53Z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0x0101002042271AF1DCA048880BD48A7B216647</vt:lpwstr>
  </property>
</Properties>
</file>