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6" r:id="rId3"/>
    <p:sldId id="310" r:id="rId4"/>
    <p:sldId id="267" r:id="rId5"/>
    <p:sldId id="257" r:id="rId6"/>
    <p:sldId id="288" r:id="rId7"/>
    <p:sldId id="268" r:id="rId8"/>
    <p:sldId id="272" r:id="rId9"/>
    <p:sldId id="273" r:id="rId10"/>
    <p:sldId id="274" r:id="rId11"/>
    <p:sldId id="276" r:id="rId12"/>
    <p:sldId id="277" r:id="rId13"/>
    <p:sldId id="278" r:id="rId14"/>
    <p:sldId id="279" r:id="rId15"/>
    <p:sldId id="281" r:id="rId16"/>
    <p:sldId id="282" r:id="rId17"/>
    <p:sldId id="280" r:id="rId18"/>
    <p:sldId id="283" r:id="rId19"/>
    <p:sldId id="285" r:id="rId20"/>
    <p:sldId id="299" r:id="rId21"/>
    <p:sldId id="298" r:id="rId22"/>
    <p:sldId id="292" r:id="rId23"/>
    <p:sldId id="300" r:id="rId24"/>
    <p:sldId id="311" r:id="rId25"/>
    <p:sldId id="312" r:id="rId26"/>
    <p:sldId id="294" r:id="rId27"/>
    <p:sldId id="301" r:id="rId28"/>
    <p:sldId id="297" r:id="rId29"/>
    <p:sldId id="293" r:id="rId30"/>
    <p:sldId id="302" r:id="rId31"/>
    <p:sldId id="295" r:id="rId32"/>
    <p:sldId id="306" r:id="rId33"/>
    <p:sldId id="305" r:id="rId34"/>
    <p:sldId id="304" r:id="rId35"/>
    <p:sldId id="303" r:id="rId36"/>
    <p:sldId id="307" r:id="rId37"/>
    <p:sldId id="313" r:id="rId38"/>
    <p:sldId id="30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917" autoAdjust="0"/>
  </p:normalViewPr>
  <p:slideViewPr>
    <p:cSldViewPr snapToGrid="0">
      <p:cViewPr varScale="1">
        <p:scale>
          <a:sx n="58" d="100"/>
          <a:sy n="58"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5CBB7-3BD5-4486-A2F1-6CEBA6E93A29}" type="datetimeFigureOut">
              <a:rPr lang="en-US" smtClean="0"/>
              <a:t>10/6/2015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ABDE8-4EE3-4FC7-944A-F87660CC93A0}" type="slidenum">
              <a:rPr lang="en-US" smtClean="0"/>
              <a:t>‹#›</a:t>
            </a:fld>
            <a:endParaRPr lang="en-US"/>
          </a:p>
        </p:txBody>
      </p:sp>
    </p:spTree>
    <p:extLst>
      <p:ext uri="{BB962C8B-B14F-4D97-AF65-F5344CB8AC3E}">
        <p14:creationId xmlns:p14="http://schemas.microsoft.com/office/powerpoint/2010/main" val="349626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 is just to remind me to introduce myself, and Sharon.</a:t>
            </a:r>
            <a:r>
              <a:rPr lang="en-US" baseline="0" dirty="0" smtClean="0"/>
              <a:t>  I would also like to go around the room and have you say your name, and a few things you are hoping to get out of the class. Please don’t hesitate to ask questions at any time during the class.  If you are confused, then someone else probably is too.  That goes double if I use a term that you don’t understand.  I will be using a lot of jargon, forking, cloning, and repo.  It’s important understand these terms, but it can be hard to keep them all straight.  I am always going to try to define terms that are specific to GitHub, but I might miss some.  So again, please don’t hesitate to ask questions. </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a:t>
            </a:fld>
            <a:endParaRPr lang="en-US"/>
          </a:p>
        </p:txBody>
      </p:sp>
    </p:spTree>
    <p:extLst>
      <p:ext uri="{BB962C8B-B14F-4D97-AF65-F5344CB8AC3E}">
        <p14:creationId xmlns:p14="http://schemas.microsoft.com/office/powerpoint/2010/main" val="192019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stores commits as</a:t>
            </a:r>
            <a:r>
              <a:rPr lang="en-US" baseline="0" dirty="0" smtClean="0"/>
              <a:t> “snapshots” of the entire </a:t>
            </a:r>
            <a:r>
              <a:rPr lang="en-US" baseline="0" dirty="0" err="1" smtClean="0"/>
              <a:t>git</a:t>
            </a:r>
            <a:r>
              <a:rPr lang="en-US" baseline="0" dirty="0" smtClean="0"/>
              <a:t> directory, not just tracking the differences.  </a:t>
            </a:r>
          </a:p>
          <a:p>
            <a:r>
              <a:rPr lang="en-US" baseline="0" dirty="0" smtClean="0"/>
              <a:t>Lets say you have two files in your initial commit.  This is your first snapshot.</a:t>
            </a:r>
          </a:p>
          <a:p>
            <a:r>
              <a:rPr lang="en-US" baseline="0" dirty="0" smtClean="0"/>
              <a:t>Then you add a third file.  The next time you commit, the snapshot won’t just contain the new file, but all the files your are tracking in that directory.  </a:t>
            </a:r>
          </a:p>
          <a:p>
            <a:r>
              <a:rPr lang="en-US" baseline="0" dirty="0" smtClean="0"/>
              <a:t>Now lets say you make some changes to file A,  when you commit those changes.  </a:t>
            </a:r>
            <a:r>
              <a:rPr lang="en-US" baseline="0" dirty="0" err="1" smtClean="0"/>
              <a:t>Git</a:t>
            </a:r>
            <a:r>
              <a:rPr lang="en-US" baseline="0" dirty="0" smtClean="0"/>
              <a:t> will not only remember the changes in commit 3, but it will also remember where the previous version of file A is.  That way, if something happens you can always revert to the previous versions.   Because </a:t>
            </a:r>
            <a:r>
              <a:rPr lang="en-US" baseline="0" dirty="0" err="1" smtClean="0"/>
              <a:t>git</a:t>
            </a:r>
            <a:r>
              <a:rPr lang="en-US" baseline="0" dirty="0" smtClean="0"/>
              <a:t> uses this “snapshot” system, once a commit is made, you can most likely get back to previous snapshots.  The in-between states, when files are staged or modified, those files are not in any snapshot.  so  you need to be careful.  Those are the places you might lose information.</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12</a:t>
            </a:fld>
            <a:endParaRPr lang="en-US"/>
          </a:p>
        </p:txBody>
      </p:sp>
    </p:spTree>
    <p:extLst>
      <p:ext uri="{BB962C8B-B14F-4D97-AF65-F5344CB8AC3E}">
        <p14:creationId xmlns:p14="http://schemas.microsoft.com/office/powerpoint/2010/main" val="384325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the files you just committed, and change something</a:t>
            </a:r>
            <a:r>
              <a:rPr lang="en-US" baseline="0" dirty="0" smtClean="0"/>
              <a:t> in both of them.  Save. and close them.</a:t>
            </a:r>
          </a:p>
          <a:p>
            <a:r>
              <a:rPr lang="en-US" baseline="0" dirty="0" smtClean="0"/>
              <a:t>Run </a:t>
            </a:r>
            <a:r>
              <a:rPr lang="en-US" baseline="0" dirty="0" err="1" smtClean="0"/>
              <a:t>git</a:t>
            </a:r>
            <a:r>
              <a:rPr lang="en-US" baseline="0" dirty="0" smtClean="0"/>
              <a:t> status again, and you should see both files as modified.  </a:t>
            </a:r>
          </a:p>
          <a:p>
            <a:r>
              <a:rPr lang="en-US" baseline="0" dirty="0" smtClean="0"/>
              <a:t>Run </a:t>
            </a:r>
            <a:r>
              <a:rPr lang="en-US" baseline="0" dirty="0" err="1" smtClean="0"/>
              <a:t>git</a:t>
            </a:r>
            <a:r>
              <a:rPr lang="en-US" baseline="0" dirty="0" smtClean="0"/>
              <a:t> add on both files, which will stage them.</a:t>
            </a:r>
          </a:p>
          <a:p>
            <a:r>
              <a:rPr lang="en-US" baseline="0" dirty="0" smtClean="0"/>
              <a:t>Run </a:t>
            </a:r>
            <a:r>
              <a:rPr lang="en-US" baseline="0" dirty="0" err="1" smtClean="0"/>
              <a:t>git</a:t>
            </a:r>
            <a:r>
              <a:rPr lang="en-US" baseline="0" dirty="0" smtClean="0"/>
              <a:t> commit again.</a:t>
            </a:r>
          </a:p>
          <a:p>
            <a:r>
              <a:rPr lang="en-US" baseline="0" dirty="0" smtClean="0"/>
              <a:t>So now we have a new snapshot, of both changed files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13</a:t>
            </a:fld>
            <a:endParaRPr lang="en-US"/>
          </a:p>
        </p:txBody>
      </p:sp>
    </p:spTree>
    <p:extLst>
      <p:ext uri="{BB962C8B-B14F-4D97-AF65-F5344CB8AC3E}">
        <p14:creationId xmlns:p14="http://schemas.microsoft.com/office/powerpoint/2010/main" val="2245891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git</a:t>
            </a:r>
            <a:r>
              <a:rPr lang="en-US" baseline="0" dirty="0" smtClean="0"/>
              <a:t> log command will show you information about all of the commits you have made in this directory.  But by the end of a project, that could be too much.  So you can use these add-ons to limit what you are looking at.   The –p , shows you the differences between the commits, and the -2 (or 3 or…) limits the output to the last two entries.  You can even use them together.  </a:t>
            </a:r>
          </a:p>
          <a:p>
            <a:r>
              <a:rPr lang="en-US" baseline="0" dirty="0" smtClean="0"/>
              <a:t>When you just use the log command, they have some search features, to get out of log, you need to just type q.</a:t>
            </a:r>
          </a:p>
        </p:txBody>
      </p:sp>
      <p:sp>
        <p:nvSpPr>
          <p:cNvPr id="4" name="Slide Number Placeholder 3"/>
          <p:cNvSpPr>
            <a:spLocks noGrp="1"/>
          </p:cNvSpPr>
          <p:nvPr>
            <p:ph type="sldNum" sz="quarter" idx="10"/>
          </p:nvPr>
        </p:nvSpPr>
        <p:spPr/>
        <p:txBody>
          <a:bodyPr/>
          <a:lstStyle/>
          <a:p>
            <a:fld id="{C4CABDE8-4EE3-4FC7-944A-F87660CC93A0}" type="slidenum">
              <a:rPr lang="en-US" smtClean="0"/>
              <a:t>14</a:t>
            </a:fld>
            <a:endParaRPr lang="en-US"/>
          </a:p>
        </p:txBody>
      </p:sp>
    </p:spTree>
    <p:extLst>
      <p:ext uri="{BB962C8B-B14F-4D97-AF65-F5344CB8AC3E}">
        <p14:creationId xmlns:p14="http://schemas.microsoft.com/office/powerpoint/2010/main" val="262634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Remember, you can almost always get back to committed changes.  But removing the changes before committing means</a:t>
            </a:r>
            <a:r>
              <a:rPr lang="en-US" baseline="0" dirty="0" smtClean="0"/>
              <a:t>, that those changes are gone.</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15</a:t>
            </a:fld>
            <a:endParaRPr lang="en-US"/>
          </a:p>
        </p:txBody>
      </p:sp>
    </p:spTree>
    <p:extLst>
      <p:ext uri="{BB962C8B-B14F-4D97-AF65-F5344CB8AC3E}">
        <p14:creationId xmlns:p14="http://schemas.microsoft.com/office/powerpoint/2010/main" val="3455815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This way</a:t>
            </a:r>
            <a:r>
              <a:rPr lang="en-US" baseline="0" dirty="0" smtClean="0"/>
              <a:t> you can add a forgotten file, or change the commit message, and it will show up as only one commit.  It kind of adds it to the previous commit.  </a:t>
            </a:r>
          </a:p>
          <a:p>
            <a:r>
              <a:rPr lang="en-US" dirty="0" smtClean="0"/>
              <a:t>Remember, you can almost always get back to committed changes.  But you will have to go through a data recovery process, that we don’t have time to get into today.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16</a:t>
            </a:fld>
            <a:endParaRPr lang="en-US"/>
          </a:p>
        </p:txBody>
      </p:sp>
    </p:spTree>
    <p:extLst>
      <p:ext uri="{BB962C8B-B14F-4D97-AF65-F5344CB8AC3E}">
        <p14:creationId xmlns:p14="http://schemas.microsoft.com/office/powerpoint/2010/main" val="87884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lot of different format options,</a:t>
            </a:r>
            <a:r>
              <a:rPr lang="en-US" baseline="0" dirty="0" smtClean="0"/>
              <a:t> this is just an example</a:t>
            </a:r>
            <a:endParaRPr lang="en-US"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17</a:t>
            </a:fld>
            <a:endParaRPr lang="en-US"/>
          </a:p>
        </p:txBody>
      </p:sp>
    </p:spTree>
    <p:extLst>
      <p:ext uri="{BB962C8B-B14F-4D97-AF65-F5344CB8AC3E}">
        <p14:creationId xmlns:p14="http://schemas.microsoft.com/office/powerpoint/2010/main" val="1055935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get</a:t>
            </a:r>
            <a:r>
              <a:rPr lang="en-US" baseline="0" dirty="0" smtClean="0"/>
              <a:t> into how branching works, I just want to talk about how using branching is a little different.  The first figure is how a lot of projects go, with important advances in the project being saved, “somewhere safe”, but there are a lot of different version between those milestones.  In </a:t>
            </a:r>
            <a:r>
              <a:rPr lang="en-US" baseline="0" dirty="0" err="1" smtClean="0"/>
              <a:t>git</a:t>
            </a:r>
            <a:r>
              <a:rPr lang="en-US" baseline="0" dirty="0" smtClean="0"/>
              <a:t>, if you have a working version or an important advance and you don’t want to mess it up, you can make a branch to start working on a different problem.  This branch is basically a copy. However, I want to be clear </a:t>
            </a:r>
            <a:r>
              <a:rPr lang="en-US" baseline="0" dirty="0" err="1" smtClean="0"/>
              <a:t>git</a:t>
            </a:r>
            <a:r>
              <a:rPr lang="en-US" baseline="0" dirty="0" smtClean="0"/>
              <a:t> is not making an entire new copy of your directory.  It’s more like knows what the last commit snapshot looks like, and will get that information as needed.  I’m not going to go into the particulars, because we don’t have time.  But you can get this information from </a:t>
            </a:r>
            <a:r>
              <a:rPr lang="en-US" baseline="0" dirty="0" err="1" smtClean="0"/>
              <a:t>GitPro</a:t>
            </a:r>
            <a:r>
              <a:rPr lang="en-US" baseline="0" dirty="0" smtClean="0"/>
              <a:t>, and free book online.  </a:t>
            </a:r>
          </a:p>
          <a:p>
            <a:r>
              <a:rPr lang="en-US" baseline="0" dirty="0" smtClean="0"/>
              <a:t>So once you make a branch, you can do whatever you want with it, and it won’t change any previous commits.  You can also go back and forth from a branch to branch.  The master is actually just the default branch.   Once you like whatever you were working on for your branch, you can merge it back into the master branch.  Or if you never like it, or it doesn’t work for the main project you can just keep it as a branch. </a:t>
            </a:r>
            <a:endParaRPr lang="en-US" dirty="0" smtClean="0"/>
          </a:p>
        </p:txBody>
      </p:sp>
      <p:sp>
        <p:nvSpPr>
          <p:cNvPr id="4" name="Slide Number Placeholder 3"/>
          <p:cNvSpPr>
            <a:spLocks noGrp="1"/>
          </p:cNvSpPr>
          <p:nvPr>
            <p:ph type="sldNum" sz="quarter" idx="10"/>
          </p:nvPr>
        </p:nvSpPr>
        <p:spPr/>
        <p:txBody>
          <a:bodyPr/>
          <a:lstStyle/>
          <a:p>
            <a:fld id="{C4CABDE8-4EE3-4FC7-944A-F87660CC93A0}" type="slidenum">
              <a:rPr lang="en-US" smtClean="0"/>
              <a:t>18</a:t>
            </a:fld>
            <a:endParaRPr lang="en-US"/>
          </a:p>
        </p:txBody>
      </p:sp>
    </p:spTree>
    <p:extLst>
      <p:ext uri="{BB962C8B-B14F-4D97-AF65-F5344CB8AC3E}">
        <p14:creationId xmlns:p14="http://schemas.microsoft.com/office/powerpoint/2010/main" val="282940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create a branch, then we have to switch</a:t>
            </a:r>
            <a:r>
              <a:rPr lang="en-US" baseline="0" dirty="0" smtClean="0"/>
              <a:t> to that branch</a:t>
            </a:r>
          </a:p>
          <a:p>
            <a:endParaRPr lang="en-US" baseline="0" dirty="0" smtClean="0"/>
          </a:p>
          <a:p>
            <a:endParaRPr lang="en-US" baseline="0" dirty="0" smtClean="0"/>
          </a:p>
          <a:p>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19</a:t>
            </a:fld>
            <a:endParaRPr lang="en-US"/>
          </a:p>
        </p:txBody>
      </p:sp>
    </p:spTree>
    <p:extLst>
      <p:ext uri="{BB962C8B-B14F-4D97-AF65-F5344CB8AC3E}">
        <p14:creationId xmlns:p14="http://schemas.microsoft.com/office/powerpoint/2010/main" val="2427264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create a branch, then we have to switch</a:t>
            </a:r>
            <a:r>
              <a:rPr lang="en-US" baseline="0" dirty="0" smtClean="0"/>
              <a:t> to that branch</a:t>
            </a:r>
          </a:p>
          <a:p>
            <a:r>
              <a:rPr lang="en-US" baseline="0" dirty="0" smtClean="0"/>
              <a:t>The –a (is add) –m(is message) .  These are used as  a shortcut when committing, it skips the add step. </a:t>
            </a:r>
          </a:p>
          <a:p>
            <a:r>
              <a:rPr lang="en-US" dirty="0" smtClean="0"/>
              <a:t>So now</a:t>
            </a:r>
            <a:r>
              <a:rPr lang="en-US" baseline="0" dirty="0" smtClean="0"/>
              <a:t> you like what you did in your branch.  We are now going to merge it into the master branch.</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20</a:t>
            </a:fld>
            <a:endParaRPr lang="en-US"/>
          </a:p>
        </p:txBody>
      </p:sp>
    </p:spTree>
    <p:extLst>
      <p:ext uri="{BB962C8B-B14F-4D97-AF65-F5344CB8AC3E}">
        <p14:creationId xmlns:p14="http://schemas.microsoft.com/office/powerpoint/2010/main" val="3881744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branch you want to merge</a:t>
            </a:r>
            <a:r>
              <a:rPr lang="en-US" baseline="0" dirty="0" smtClean="0"/>
              <a:t> into, then use the merge command with the branch you want merged in.</a:t>
            </a:r>
          </a:p>
          <a:p>
            <a:endParaRPr lang="en-US" baseline="0" dirty="0" smtClean="0"/>
          </a:p>
          <a:p>
            <a:r>
              <a:rPr lang="en-US" baseline="0" dirty="0" smtClean="0"/>
              <a:t>That’s all there is to it.  Some times there are merge conflicts.  When this happens, </a:t>
            </a:r>
            <a:r>
              <a:rPr lang="en-US" baseline="0" dirty="0" err="1" smtClean="0"/>
              <a:t>git</a:t>
            </a:r>
            <a:r>
              <a:rPr lang="en-US" baseline="0" dirty="0" smtClean="0"/>
              <a:t> will normally open your editor and point out which area’s need to be changed in order to merge.  So you just need to change those areas and merge again.  </a:t>
            </a:r>
          </a:p>
          <a:p>
            <a:r>
              <a:rPr lang="en-US" baseline="0" dirty="0" smtClean="0"/>
              <a:t>Sometimes merge conflicts happen when you are working with other people, and I will talk about that when we talk about GitHub</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21</a:t>
            </a:fld>
            <a:endParaRPr lang="en-US"/>
          </a:p>
        </p:txBody>
      </p:sp>
    </p:spTree>
    <p:extLst>
      <p:ext uri="{BB962C8B-B14F-4D97-AF65-F5344CB8AC3E}">
        <p14:creationId xmlns:p14="http://schemas.microsoft.com/office/powerpoint/2010/main" val="116023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 is an outline of what this class will go over.  I will talk, ever so briefly, about what </a:t>
            </a:r>
            <a:r>
              <a:rPr lang="en-US" baseline="0" dirty="0" err="1" smtClean="0"/>
              <a:t>git</a:t>
            </a:r>
            <a:r>
              <a:rPr lang="en-US" baseline="0" dirty="0" smtClean="0"/>
              <a:t> and </a:t>
            </a:r>
            <a:r>
              <a:rPr lang="en-US" baseline="0" dirty="0" err="1" smtClean="0"/>
              <a:t>github</a:t>
            </a:r>
            <a:r>
              <a:rPr lang="en-US" baseline="0" dirty="0" smtClean="0"/>
              <a:t> is.  We will then learn how to manage documents using </a:t>
            </a:r>
            <a:r>
              <a:rPr lang="en-US" baseline="0" dirty="0" err="1" smtClean="0"/>
              <a:t>git</a:t>
            </a:r>
            <a:r>
              <a:rPr lang="en-US" baseline="0" dirty="0" smtClean="0"/>
              <a:t> bash, which is the command line for </a:t>
            </a:r>
            <a:r>
              <a:rPr lang="en-US" baseline="0" dirty="0" err="1" smtClean="0"/>
              <a:t>git</a:t>
            </a:r>
            <a:r>
              <a:rPr lang="en-US" baseline="0" dirty="0" smtClean="0"/>
              <a:t>.   And we also learn how to store and share those </a:t>
            </a:r>
            <a:r>
              <a:rPr lang="en-US" baseline="0" dirty="0" err="1" smtClean="0"/>
              <a:t>git</a:t>
            </a:r>
            <a:r>
              <a:rPr lang="en-US" baseline="0" dirty="0" smtClean="0"/>
              <a:t> documents using GitHub.  </a:t>
            </a:r>
          </a:p>
        </p:txBody>
      </p:sp>
      <p:sp>
        <p:nvSpPr>
          <p:cNvPr id="4" name="Slide Number Placeholder 3"/>
          <p:cNvSpPr>
            <a:spLocks noGrp="1"/>
          </p:cNvSpPr>
          <p:nvPr>
            <p:ph type="sldNum" sz="quarter" idx="10"/>
          </p:nvPr>
        </p:nvSpPr>
        <p:spPr/>
        <p:txBody>
          <a:bodyPr/>
          <a:lstStyle/>
          <a:p>
            <a:fld id="{C4CABDE8-4EE3-4FC7-944A-F87660CC93A0}" type="slidenum">
              <a:rPr lang="en-US" smtClean="0"/>
              <a:t>4</a:t>
            </a:fld>
            <a:endParaRPr lang="en-US"/>
          </a:p>
        </p:txBody>
      </p:sp>
    </p:spTree>
    <p:extLst>
      <p:ext uri="{BB962C8B-B14F-4D97-AF65-F5344CB8AC3E}">
        <p14:creationId xmlns:p14="http://schemas.microsoft.com/office/powerpoint/2010/main" val="4227318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branch you want to merge</a:t>
            </a:r>
            <a:r>
              <a:rPr lang="en-US" baseline="0" dirty="0" smtClean="0"/>
              <a:t> into, the use the merge command with the branch you want merged in.</a:t>
            </a:r>
          </a:p>
          <a:p>
            <a:endParaRPr lang="en-US" baseline="0" dirty="0" smtClean="0"/>
          </a:p>
          <a:p>
            <a:r>
              <a:rPr lang="en-US" baseline="0" dirty="0" smtClean="0"/>
              <a:t>That’s all there is to it.  Some times there are merge conflicts.  When this happens, </a:t>
            </a:r>
            <a:r>
              <a:rPr lang="en-US" baseline="0" dirty="0" err="1" smtClean="0"/>
              <a:t>git</a:t>
            </a:r>
            <a:r>
              <a:rPr lang="en-US" baseline="0" dirty="0" smtClean="0"/>
              <a:t> will normally open your editor and point out which area’s need to be changed in order to merge.  So you just need to change those areas and merge again.  </a:t>
            </a:r>
          </a:p>
          <a:p>
            <a:r>
              <a:rPr lang="en-US" baseline="0" dirty="0" smtClean="0"/>
              <a:t>Sometimes merge conflicts happen when you are working with other people, and I will talk about that in the next few slides.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22</a:t>
            </a:fld>
            <a:endParaRPr lang="en-US"/>
          </a:p>
        </p:txBody>
      </p:sp>
    </p:spTree>
    <p:extLst>
      <p:ext uri="{BB962C8B-B14F-4D97-AF65-F5344CB8AC3E}">
        <p14:creationId xmlns:p14="http://schemas.microsoft.com/office/powerpoint/2010/main" val="2110625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24</a:t>
            </a:fld>
            <a:endParaRPr lang="en-US"/>
          </a:p>
        </p:txBody>
      </p:sp>
    </p:spTree>
    <p:extLst>
      <p:ext uri="{BB962C8B-B14F-4D97-AF65-F5344CB8AC3E}">
        <p14:creationId xmlns:p14="http://schemas.microsoft.com/office/powerpoint/2010/main" val="116149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to the repository tab, and click on the green button.</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26</a:t>
            </a:fld>
            <a:endParaRPr lang="en-US"/>
          </a:p>
        </p:txBody>
      </p:sp>
    </p:spTree>
    <p:extLst>
      <p:ext uri="{BB962C8B-B14F-4D97-AF65-F5344CB8AC3E}">
        <p14:creationId xmlns:p14="http://schemas.microsoft.com/office/powerpoint/2010/main" val="2543775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a:t>
            </a:r>
            <a:r>
              <a:rPr lang="en-US" baseline="0" dirty="0" smtClean="0"/>
              <a:t> your new repo anything.  I would suggest Test.  </a:t>
            </a:r>
          </a:p>
          <a:p>
            <a:r>
              <a:rPr lang="en-US" baseline="0" dirty="0" smtClean="0"/>
              <a:t>Type in a description</a:t>
            </a:r>
          </a:p>
          <a:p>
            <a:r>
              <a:rPr lang="en-US" baseline="0" dirty="0" smtClean="0"/>
              <a:t>And make sure you initialize with a README</a:t>
            </a:r>
          </a:p>
          <a:p>
            <a:r>
              <a:rPr lang="en-US" baseline="0" dirty="0" smtClean="0"/>
              <a:t>Then Create repository</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27</a:t>
            </a:fld>
            <a:endParaRPr lang="en-US"/>
          </a:p>
        </p:txBody>
      </p:sp>
    </p:spTree>
    <p:extLst>
      <p:ext uri="{BB962C8B-B14F-4D97-AF65-F5344CB8AC3E}">
        <p14:creationId xmlns:p14="http://schemas.microsoft.com/office/powerpoint/2010/main" val="3220307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is the actually terminology, I swear.  </a:t>
            </a:r>
            <a:r>
              <a:rPr lang="en-US" dirty="0" smtClean="0"/>
              <a:t>Instead of making your own, you can find one in GitHub.</a:t>
            </a:r>
            <a:r>
              <a:rPr lang="en-US" baseline="0" dirty="0" smtClean="0"/>
              <a:t>  Y</a:t>
            </a:r>
            <a:r>
              <a:rPr lang="en-US" dirty="0" smtClean="0"/>
              <a:t>ou can use the search</a:t>
            </a:r>
            <a:r>
              <a:rPr lang="en-US" baseline="0" dirty="0" smtClean="0"/>
              <a:t> function (that works like pretty much any other search function) or you can go to my account and fork the repo I made for this class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28</a:t>
            </a:fld>
            <a:endParaRPr lang="en-US"/>
          </a:p>
        </p:txBody>
      </p:sp>
    </p:spTree>
    <p:extLst>
      <p:ext uri="{BB962C8B-B14F-4D97-AF65-F5344CB8AC3E}">
        <p14:creationId xmlns:p14="http://schemas.microsoft.com/office/powerpoint/2010/main" val="3313496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29</a:t>
            </a:fld>
            <a:endParaRPr lang="en-US"/>
          </a:p>
        </p:txBody>
      </p:sp>
    </p:spTree>
    <p:extLst>
      <p:ext uri="{BB962C8B-B14F-4D97-AF65-F5344CB8AC3E}">
        <p14:creationId xmlns:p14="http://schemas.microsoft.com/office/powerpoint/2010/main" val="3914826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you clone a local</a:t>
            </a:r>
            <a:r>
              <a:rPr lang="en-US" baseline="0" dirty="0" smtClean="0"/>
              <a:t> copy of any repo on GitHub into your hard drive.  This includes your own repos.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30</a:t>
            </a:fld>
            <a:endParaRPr lang="en-US"/>
          </a:p>
        </p:txBody>
      </p:sp>
    </p:spTree>
    <p:extLst>
      <p:ext uri="{BB962C8B-B14F-4D97-AF65-F5344CB8AC3E}">
        <p14:creationId xmlns:p14="http://schemas.microsoft.com/office/powerpoint/2010/main" val="1105838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get to far into GitHub, I wanted to show you what the workflow when collaborating with GitHub looks like.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31</a:t>
            </a:fld>
            <a:endParaRPr lang="en-US"/>
          </a:p>
        </p:txBody>
      </p:sp>
    </p:spTree>
    <p:extLst>
      <p:ext uri="{BB962C8B-B14F-4D97-AF65-F5344CB8AC3E}">
        <p14:creationId xmlns:p14="http://schemas.microsoft.com/office/powerpoint/2010/main" val="3760165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you are in the</a:t>
            </a:r>
            <a:r>
              <a:rPr lang="en-US" baseline="0" dirty="0" smtClean="0"/>
              <a:t> right directory.  You might need to use the cd command.</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32</a:t>
            </a:fld>
            <a:endParaRPr lang="en-US"/>
          </a:p>
        </p:txBody>
      </p:sp>
    </p:spTree>
    <p:extLst>
      <p:ext uri="{BB962C8B-B14F-4D97-AF65-F5344CB8AC3E}">
        <p14:creationId xmlns:p14="http://schemas.microsoft.com/office/powerpoint/2010/main" val="3951250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now going to push our changes up to the remote repository.</a:t>
            </a:r>
            <a:r>
              <a:rPr lang="en-US" baseline="0" dirty="0" smtClean="0"/>
              <a:t>  We are using GitHub, but </a:t>
            </a:r>
            <a:r>
              <a:rPr lang="en-US" baseline="0" dirty="0" err="1" smtClean="0"/>
              <a:t>git</a:t>
            </a:r>
            <a:r>
              <a:rPr lang="en-US" baseline="0" dirty="0" smtClean="0"/>
              <a:t> can be used with private servers too. </a:t>
            </a:r>
          </a:p>
          <a:p>
            <a:r>
              <a:rPr lang="en-US" baseline="0" dirty="0" smtClean="0"/>
              <a:t>When you do the push you are going to have to put your </a:t>
            </a:r>
            <a:r>
              <a:rPr lang="en-US" baseline="0" dirty="0" err="1" smtClean="0"/>
              <a:t>git</a:t>
            </a:r>
            <a:r>
              <a:rPr lang="en-US" baseline="0" dirty="0" smtClean="0"/>
              <a:t> hub name and password in.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33</a:t>
            </a:fld>
            <a:endParaRPr lang="en-US"/>
          </a:p>
        </p:txBody>
      </p:sp>
    </p:spTree>
    <p:extLst>
      <p:ext uri="{BB962C8B-B14F-4D97-AF65-F5344CB8AC3E}">
        <p14:creationId xmlns:p14="http://schemas.microsoft.com/office/powerpoint/2010/main" val="434741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is a version control software that can</a:t>
            </a:r>
            <a:r>
              <a:rPr lang="en-US" baseline="0" dirty="0" smtClean="0"/>
              <a:t> track your project, and can be used to recover documents.   GitHub is a great way to collaborate and share projects, and we will talk a lot more on how all this is done, and go through some specific examples.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5</a:t>
            </a:fld>
            <a:endParaRPr lang="en-US"/>
          </a:p>
        </p:txBody>
      </p:sp>
    </p:spTree>
    <p:extLst>
      <p:ext uri="{BB962C8B-B14F-4D97-AF65-F5344CB8AC3E}">
        <p14:creationId xmlns:p14="http://schemas.microsoft.com/office/powerpoint/2010/main" val="2306023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now going to push our changes up to the remote repository.</a:t>
            </a:r>
            <a:r>
              <a:rPr lang="en-US" baseline="0" dirty="0" smtClean="0"/>
              <a:t>  We are using GitHub, but </a:t>
            </a:r>
            <a:r>
              <a:rPr lang="en-US" baseline="0" dirty="0" err="1" smtClean="0"/>
              <a:t>git</a:t>
            </a:r>
            <a:r>
              <a:rPr lang="en-US" baseline="0" dirty="0" smtClean="0"/>
              <a:t> can be used with private servers too.  At this point you  When we click on the green button, a pull request opens.  This is where we describe the changes we made.   When we are working with other people, the better this is filled out, the more likely the request will be accepted.</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34</a:t>
            </a:fld>
            <a:endParaRPr lang="en-US"/>
          </a:p>
        </p:txBody>
      </p:sp>
    </p:spTree>
    <p:extLst>
      <p:ext uri="{BB962C8B-B14F-4D97-AF65-F5344CB8AC3E}">
        <p14:creationId xmlns:p14="http://schemas.microsoft.com/office/powerpoint/2010/main" val="2974369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want you to </a:t>
            </a:r>
            <a:r>
              <a:rPr lang="en-US" baseline="0" dirty="0" err="1" smtClean="0"/>
              <a:t>kinda</a:t>
            </a:r>
            <a:r>
              <a:rPr lang="en-US" baseline="0" dirty="0" smtClean="0"/>
              <a:t> look around this screen before we merge the files.  This is where the discussion part of the workflow happens</a:t>
            </a:r>
            <a:endParaRPr lang="en-US" dirty="0" smtClean="0"/>
          </a:p>
          <a:p>
            <a:endParaRPr lang="en-US" dirty="0" smtClean="0"/>
          </a:p>
          <a:p>
            <a:r>
              <a:rPr lang="en-US" dirty="0" smtClean="0"/>
              <a:t>So look at the different tabs.</a:t>
            </a:r>
            <a:r>
              <a:rPr lang="en-US" baseline="0" dirty="0" smtClean="0"/>
              <a:t>  You made the request so it isn’t giving you much information, but when you start working with other people you will want this information.  Notice in the  Conversation tab there are two green buttons a Merge pull request and a comment button. </a:t>
            </a:r>
          </a:p>
          <a:p>
            <a:r>
              <a:rPr lang="en-US" baseline="0" dirty="0" smtClean="0"/>
              <a:t>This is where you can either accept the changes, or ask questions, or close the pull request (reject the request).</a:t>
            </a:r>
          </a:p>
        </p:txBody>
      </p:sp>
      <p:sp>
        <p:nvSpPr>
          <p:cNvPr id="4" name="Slide Number Placeholder 3"/>
          <p:cNvSpPr>
            <a:spLocks noGrp="1"/>
          </p:cNvSpPr>
          <p:nvPr>
            <p:ph type="sldNum" sz="quarter" idx="10"/>
          </p:nvPr>
        </p:nvSpPr>
        <p:spPr/>
        <p:txBody>
          <a:bodyPr/>
          <a:lstStyle/>
          <a:p>
            <a:fld id="{C4CABDE8-4EE3-4FC7-944A-F87660CC93A0}" type="slidenum">
              <a:rPr lang="en-US" smtClean="0"/>
              <a:t>35</a:t>
            </a:fld>
            <a:endParaRPr lang="en-US"/>
          </a:p>
        </p:txBody>
      </p:sp>
    </p:spTree>
    <p:extLst>
      <p:ext uri="{BB962C8B-B14F-4D97-AF65-F5344CB8AC3E}">
        <p14:creationId xmlns:p14="http://schemas.microsoft.com/office/powerpoint/2010/main" val="1198977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like you to pair off and try</a:t>
            </a:r>
            <a:r>
              <a:rPr lang="en-US" baseline="0" dirty="0" smtClean="0"/>
              <a:t> working through that last example, but instead of using your own repo, clone your partners. </a:t>
            </a:r>
          </a:p>
          <a:p>
            <a:r>
              <a:rPr lang="en-US" baseline="0" dirty="0" smtClean="0"/>
              <a:t> </a:t>
            </a:r>
          </a:p>
          <a:p>
            <a:r>
              <a:rPr lang="en-US" baseline="0" dirty="0" smtClean="0"/>
              <a:t>Sharon and I will be here to answer any questions.  I also encourage you to go back to the start and set up a </a:t>
            </a:r>
            <a:r>
              <a:rPr lang="en-US" baseline="0" dirty="0" err="1" smtClean="0"/>
              <a:t>git</a:t>
            </a:r>
            <a:r>
              <a:rPr lang="en-US" baseline="0" dirty="0" smtClean="0"/>
              <a:t> directory in one of your real directories.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36</a:t>
            </a:fld>
            <a:endParaRPr lang="en-US"/>
          </a:p>
        </p:txBody>
      </p:sp>
    </p:spTree>
    <p:extLst>
      <p:ext uri="{BB962C8B-B14F-4D97-AF65-F5344CB8AC3E}">
        <p14:creationId xmlns:p14="http://schemas.microsoft.com/office/powerpoint/2010/main" val="1628263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37</a:t>
            </a:fld>
            <a:endParaRPr lang="en-US"/>
          </a:p>
        </p:txBody>
      </p:sp>
    </p:spTree>
    <p:extLst>
      <p:ext uri="{BB962C8B-B14F-4D97-AF65-F5344CB8AC3E}">
        <p14:creationId xmlns:p14="http://schemas.microsoft.com/office/powerpoint/2010/main" val="78311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get started I would like to make a new folder (for people using windows), or a new directory for everyone else.   Then I would like you to make two new files, you can use what ever text editor you are comfortable with. If you don’t have a text editor, you can create a text file with Notepad.  Then save those files in your new directory.  You can pull some </a:t>
            </a:r>
            <a:r>
              <a:rPr lang="en-US" baseline="0" dirty="0" err="1" smtClean="0"/>
              <a:t>psudo</a:t>
            </a:r>
            <a:r>
              <a:rPr lang="en-US" baseline="0" dirty="0" smtClean="0"/>
              <a:t> code from the site html-ipsum.com and use that in the file, or just make a comment.</a:t>
            </a:r>
          </a:p>
          <a:p>
            <a:r>
              <a:rPr lang="en-US" baseline="0" dirty="0" smtClean="0"/>
              <a:t>This is for some examples we are going to work through as a class, when we get to the practice part of the class, that is when you are going to set-up your real directory.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6</a:t>
            </a:fld>
            <a:endParaRPr lang="en-US"/>
          </a:p>
        </p:txBody>
      </p:sp>
    </p:spTree>
    <p:extLst>
      <p:ext uri="{BB962C8B-B14F-4D97-AF65-F5344CB8AC3E}">
        <p14:creationId xmlns:p14="http://schemas.microsoft.com/office/powerpoint/2010/main" val="350307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only need to set</a:t>
            </a:r>
            <a:r>
              <a:rPr lang="en-US" baseline="0" dirty="0" smtClean="0"/>
              <a:t> you user credentials once.  So you won’t need to go through this set-up again.</a:t>
            </a:r>
          </a:p>
          <a:p>
            <a:r>
              <a:rPr lang="en-US" dirty="0" smtClean="0"/>
              <a:t>Once you check your settings, you should see your name</a:t>
            </a:r>
            <a:r>
              <a:rPr lang="en-US" baseline="0" dirty="0" smtClean="0"/>
              <a:t> and email near the bottom of the list.</a:t>
            </a:r>
          </a:p>
          <a:p>
            <a:endParaRPr lang="en-US" dirty="0" smtClean="0"/>
          </a:p>
          <a:p>
            <a:r>
              <a:rPr lang="en-US" dirty="0" smtClean="0"/>
              <a:t>Since</a:t>
            </a:r>
            <a:r>
              <a:rPr lang="en-US" baseline="0" dirty="0" smtClean="0"/>
              <a:t> most of us are using different editors,  I’m not going to include them for this class.  I just wanted to  make you aware, you can and should set </a:t>
            </a:r>
            <a:r>
              <a:rPr lang="en-US" baseline="0" dirty="0" err="1" smtClean="0"/>
              <a:t>git</a:t>
            </a:r>
            <a:r>
              <a:rPr lang="en-US" baseline="0" dirty="0" smtClean="0"/>
              <a:t> to use one.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7</a:t>
            </a:fld>
            <a:endParaRPr lang="en-US"/>
          </a:p>
        </p:txBody>
      </p:sp>
    </p:spTree>
    <p:extLst>
      <p:ext uri="{BB962C8B-B14F-4D97-AF65-F5344CB8AC3E}">
        <p14:creationId xmlns:p14="http://schemas.microsoft.com/office/powerpoint/2010/main" val="2455265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I want to go over some common</a:t>
            </a:r>
            <a:r>
              <a:rPr lang="en-US" baseline="0" dirty="0" smtClean="0"/>
              <a:t> commands.  Now we are going to navigate to our test directory.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8</a:t>
            </a:fld>
            <a:endParaRPr lang="en-US"/>
          </a:p>
        </p:txBody>
      </p:sp>
    </p:spTree>
    <p:extLst>
      <p:ext uri="{BB962C8B-B14F-4D97-AF65-F5344CB8AC3E}">
        <p14:creationId xmlns:p14="http://schemas.microsoft.com/office/powerpoint/2010/main" val="119823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test directory, we are going to create a </a:t>
            </a:r>
            <a:r>
              <a:rPr lang="en-US" baseline="0" dirty="0" err="1" smtClean="0"/>
              <a:t>git</a:t>
            </a:r>
            <a:r>
              <a:rPr lang="en-US" baseline="0" dirty="0" smtClean="0"/>
              <a:t> repository.  </a:t>
            </a:r>
            <a:r>
              <a:rPr lang="en-US" dirty="0" smtClean="0"/>
              <a:t> Now what does this do?  It tells </a:t>
            </a:r>
            <a:r>
              <a:rPr lang="en-US" dirty="0" err="1" smtClean="0"/>
              <a:t>git</a:t>
            </a:r>
            <a:r>
              <a:rPr lang="en-US" dirty="0" smtClean="0"/>
              <a:t> to pay attention to</a:t>
            </a:r>
            <a:r>
              <a:rPr lang="en-US" baseline="0" dirty="0" smtClean="0"/>
              <a:t> all the files in </a:t>
            </a:r>
            <a:r>
              <a:rPr lang="en-US" dirty="0" smtClean="0"/>
              <a:t> this</a:t>
            </a:r>
            <a:r>
              <a:rPr lang="en-US" baseline="0" dirty="0" smtClean="0"/>
              <a:t> directory, or folder.  It does this by creating some meta date, or a system so that it can keep track of everything.   </a:t>
            </a:r>
            <a:endParaRPr lang="en-US" dirty="0" smtClean="0"/>
          </a:p>
          <a:p>
            <a:r>
              <a:rPr lang="en-US" dirty="0" smtClean="0"/>
              <a:t>You should see your two files under the Untracked heading.  Now before</a:t>
            </a:r>
            <a:r>
              <a:rPr lang="en-US" baseline="0" dirty="0" smtClean="0"/>
              <a:t> we go any further, I want to talk about the life cycle of files using </a:t>
            </a:r>
            <a:r>
              <a:rPr lang="en-US" baseline="0" dirty="0" err="1" smtClean="0"/>
              <a:t>git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9</a:t>
            </a:fld>
            <a:endParaRPr lang="en-US"/>
          </a:p>
        </p:txBody>
      </p:sp>
    </p:spTree>
    <p:extLst>
      <p:ext uri="{BB962C8B-B14F-4D97-AF65-F5344CB8AC3E}">
        <p14:creationId xmlns:p14="http://schemas.microsoft.com/office/powerpoint/2010/main" val="2652440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going to pause here and talk about how </a:t>
            </a:r>
            <a:r>
              <a:rPr lang="en-US" baseline="0" dirty="0" err="1" smtClean="0"/>
              <a:t>git</a:t>
            </a:r>
            <a:r>
              <a:rPr lang="en-US" baseline="0" dirty="0" smtClean="0"/>
              <a:t> works, and what the workflow looks like.  Every file starts as an Untracked file.  In order for </a:t>
            </a:r>
            <a:r>
              <a:rPr lang="en-US" baseline="0" dirty="0" err="1" smtClean="0"/>
              <a:t>git</a:t>
            </a:r>
            <a:r>
              <a:rPr lang="en-US" baseline="0" dirty="0" smtClean="0"/>
              <a:t> to start tracking a file, we use  the &lt;</a:t>
            </a:r>
            <a:r>
              <a:rPr lang="en-US" baseline="0" dirty="0" err="1" smtClean="0"/>
              <a:t>git</a:t>
            </a:r>
            <a:r>
              <a:rPr lang="en-US" baseline="0" dirty="0" smtClean="0"/>
              <a:t> add&gt; command.  This tells </a:t>
            </a:r>
            <a:r>
              <a:rPr lang="en-US" baseline="0" dirty="0" err="1" smtClean="0"/>
              <a:t>git</a:t>
            </a:r>
            <a:r>
              <a:rPr lang="en-US" baseline="0" dirty="0" smtClean="0"/>
              <a:t> to both track the file and add it to the staging area.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it is in the staging area, it can then be committed.  I’ll talk more about commit, but the quick version is, once a file has been committed, there is almost always a way to get back to that version of the file.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the file is committed, it then becomes a tracked file.  Notice it doesn’t go all the way back to the untracked state.  That is because </a:t>
            </a:r>
            <a:r>
              <a:rPr lang="en-US" baseline="0" dirty="0" err="1" smtClean="0"/>
              <a:t>git</a:t>
            </a:r>
            <a:r>
              <a:rPr lang="en-US" baseline="0" dirty="0" smtClean="0"/>
              <a:t> assumes once you commit a file, you are going to want to keep track of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the file is tracked, any time you change that file (from the last commit), </a:t>
            </a:r>
            <a:r>
              <a:rPr lang="en-US" baseline="0" dirty="0" err="1" smtClean="0"/>
              <a:t>git</a:t>
            </a:r>
            <a:r>
              <a:rPr lang="en-US" baseline="0" dirty="0" smtClean="0"/>
              <a:t> will mark it as modified.  So you can see the files you need to stage and commit.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10</a:t>
            </a:fld>
            <a:endParaRPr lang="en-US"/>
          </a:p>
        </p:txBody>
      </p:sp>
    </p:spTree>
    <p:extLst>
      <p:ext uri="{BB962C8B-B14F-4D97-AF65-F5344CB8AC3E}">
        <p14:creationId xmlns:p14="http://schemas.microsoft.com/office/powerpoint/2010/main" val="3512194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then use the </a:t>
            </a:r>
            <a:r>
              <a:rPr lang="en-US" baseline="0" dirty="0" err="1" smtClean="0"/>
              <a:t>git</a:t>
            </a:r>
            <a:r>
              <a:rPr lang="en-US" baseline="0" dirty="0" smtClean="0"/>
              <a:t> add command for the two untracked files, which both adds the files to the staging area, and tells </a:t>
            </a:r>
            <a:r>
              <a:rPr lang="en-US" baseline="0" dirty="0" err="1" smtClean="0"/>
              <a:t>git</a:t>
            </a:r>
            <a:r>
              <a:rPr lang="en-US" baseline="0" dirty="0" smtClean="0"/>
              <a:t> to start tracking it.  </a:t>
            </a:r>
          </a:p>
          <a:p>
            <a:r>
              <a:rPr lang="en-US" baseline="0" dirty="0" smtClean="0"/>
              <a:t>If you run </a:t>
            </a:r>
            <a:r>
              <a:rPr lang="en-US" baseline="0" dirty="0" err="1" smtClean="0"/>
              <a:t>git</a:t>
            </a:r>
            <a:r>
              <a:rPr lang="en-US" baseline="0" dirty="0" smtClean="0"/>
              <a:t> status, you should see two files in the staged area.</a:t>
            </a:r>
          </a:p>
          <a:p>
            <a:r>
              <a:rPr lang="en-US" baseline="0" dirty="0" smtClean="0"/>
              <a:t>Then you can run  the commit command, make sure you use the –m.  If you don’t do that, </a:t>
            </a:r>
            <a:r>
              <a:rPr lang="en-US" baseline="0" dirty="0" err="1" smtClean="0"/>
              <a:t>git</a:t>
            </a:r>
            <a:r>
              <a:rPr lang="en-US" baseline="0" dirty="0" smtClean="0"/>
              <a:t> will open your editor and you have to make the commit message there.  How that works depends on your editor, so for now we are going to add the message in the </a:t>
            </a:r>
            <a:r>
              <a:rPr lang="en-US" baseline="0" dirty="0" err="1" smtClean="0"/>
              <a:t>git</a:t>
            </a:r>
            <a:r>
              <a:rPr lang="en-US" baseline="0" dirty="0" smtClean="0"/>
              <a:t> command line.  Once your files are </a:t>
            </a:r>
            <a:r>
              <a:rPr lang="en-US" baseline="0" dirty="0" err="1" smtClean="0"/>
              <a:t>commited</a:t>
            </a:r>
            <a:r>
              <a:rPr lang="en-US" baseline="0" dirty="0" smtClean="0"/>
              <a:t>, they go back to being tracked files.  You can see that if you do the </a:t>
            </a:r>
            <a:r>
              <a:rPr lang="en-US" baseline="0" dirty="0" err="1" smtClean="0"/>
              <a:t>git</a:t>
            </a:r>
            <a:r>
              <a:rPr lang="en-US" baseline="0" dirty="0" smtClean="0"/>
              <a:t> status command again.</a:t>
            </a:r>
          </a:p>
          <a:p>
            <a:r>
              <a:rPr lang="en-US" baseline="0" dirty="0" smtClean="0"/>
              <a:t>The next thing I want to go over, is how </a:t>
            </a:r>
            <a:r>
              <a:rPr lang="en-US" baseline="0" dirty="0" err="1" smtClean="0"/>
              <a:t>git</a:t>
            </a:r>
            <a:r>
              <a:rPr lang="en-US" baseline="0" dirty="0" smtClean="0"/>
              <a:t> handles commits.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11</a:t>
            </a:fld>
            <a:endParaRPr lang="en-US"/>
          </a:p>
        </p:txBody>
      </p:sp>
    </p:spTree>
    <p:extLst>
      <p:ext uri="{BB962C8B-B14F-4D97-AF65-F5344CB8AC3E}">
        <p14:creationId xmlns:p14="http://schemas.microsoft.com/office/powerpoint/2010/main" val="336928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132934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42836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08342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86523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89646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35484-47EA-41BE-9769-78959BC3C1A8}"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231697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935484-47EA-41BE-9769-78959BC3C1A8}" type="datetimeFigureOut">
              <a:rPr lang="en-US" smtClean="0"/>
              <a:t>10/6/2015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72071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935484-47EA-41BE-9769-78959BC3C1A8}" type="datetimeFigureOut">
              <a:rPr lang="en-US" smtClean="0"/>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244035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35484-47EA-41BE-9769-78959BC3C1A8}" type="datetimeFigureOut">
              <a:rPr lang="en-US" smtClean="0"/>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80352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35484-47EA-41BE-9769-78959BC3C1A8}"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89023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35484-47EA-41BE-9769-78959BC3C1A8}"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12059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35484-47EA-41BE-9769-78959BC3C1A8}" type="datetimeFigureOut">
              <a:rPr lang="en-US" smtClean="0"/>
              <a:t>10/6/2015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0AF88-A0E8-40BD-B2AA-80A8479B9DBD}" type="slidenum">
              <a:rPr lang="en-US" smtClean="0"/>
              <a:t>‹#›</a:t>
            </a:fld>
            <a:endParaRPr lang="en-US"/>
          </a:p>
        </p:txBody>
      </p:sp>
    </p:spTree>
    <p:extLst>
      <p:ext uri="{BB962C8B-B14F-4D97-AF65-F5344CB8AC3E}">
        <p14:creationId xmlns:p14="http://schemas.microsoft.com/office/powerpoint/2010/main" val="41307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rogi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&amp; GitHub</a:t>
            </a:r>
            <a:endParaRPr lang="en-US" dirty="0"/>
          </a:p>
        </p:txBody>
      </p:sp>
      <p:sp>
        <p:nvSpPr>
          <p:cNvPr id="3" name="Subtitle 2"/>
          <p:cNvSpPr>
            <a:spLocks noGrp="1"/>
          </p:cNvSpPr>
          <p:nvPr>
            <p:ph type="subTitle" idx="1"/>
          </p:nvPr>
        </p:nvSpPr>
        <p:spPr/>
        <p:txBody>
          <a:bodyPr/>
          <a:lstStyle/>
          <a:p>
            <a:r>
              <a:rPr lang="en-US" dirty="0" smtClean="0"/>
              <a:t>How You Learn to Stop Worrying and Love Developing and Sharing Code</a:t>
            </a:r>
            <a:endParaRPr lang="en-US" dirty="0"/>
          </a:p>
        </p:txBody>
      </p:sp>
    </p:spTree>
    <p:extLst>
      <p:ext uri="{BB962C8B-B14F-4D97-AF65-F5344CB8AC3E}">
        <p14:creationId xmlns:p14="http://schemas.microsoft.com/office/powerpoint/2010/main" val="2593600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The Life of a File in </a:t>
            </a:r>
            <a:r>
              <a:rPr lang="en-US" dirty="0" err="1" smtClean="0"/>
              <a:t>Git</a:t>
            </a:r>
            <a:endParaRPr lang="en-US" dirty="0"/>
          </a:p>
        </p:txBody>
      </p:sp>
      <p:sp>
        <p:nvSpPr>
          <p:cNvPr id="6" name="Rectangle 5"/>
          <p:cNvSpPr/>
          <p:nvPr/>
        </p:nvSpPr>
        <p:spPr>
          <a:xfrm>
            <a:off x="391886" y="1772815"/>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Untracked</a:t>
            </a:r>
            <a:r>
              <a:rPr lang="en-US" dirty="0" smtClean="0"/>
              <a:t> </a:t>
            </a:r>
            <a:endParaRPr lang="en-US" dirty="0"/>
          </a:p>
        </p:txBody>
      </p:sp>
      <p:sp>
        <p:nvSpPr>
          <p:cNvPr id="8" name="Rectangle 7"/>
          <p:cNvSpPr/>
          <p:nvPr/>
        </p:nvSpPr>
        <p:spPr>
          <a:xfrm>
            <a:off x="6713250" y="1772813"/>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Staged</a:t>
            </a:r>
            <a:endParaRPr lang="en-US" dirty="0"/>
          </a:p>
        </p:txBody>
      </p:sp>
      <p:sp>
        <p:nvSpPr>
          <p:cNvPr id="9" name="Rectangle 8"/>
          <p:cNvSpPr/>
          <p:nvPr/>
        </p:nvSpPr>
        <p:spPr>
          <a:xfrm>
            <a:off x="2788035" y="1772814"/>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Tracked</a:t>
            </a:r>
            <a:endParaRPr lang="en-US" dirty="0"/>
          </a:p>
        </p:txBody>
      </p:sp>
      <p:sp>
        <p:nvSpPr>
          <p:cNvPr id="10" name="Rectangle 9"/>
          <p:cNvSpPr/>
          <p:nvPr/>
        </p:nvSpPr>
        <p:spPr>
          <a:xfrm>
            <a:off x="9712890" y="1772813"/>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Committed</a:t>
            </a:r>
            <a:endParaRPr lang="en-US" dirty="0"/>
          </a:p>
        </p:txBody>
      </p:sp>
      <p:cxnSp>
        <p:nvCxnSpPr>
          <p:cNvPr id="12" name="Straight Connector 11"/>
          <p:cNvCxnSpPr>
            <a:stCxn id="6" idx="2"/>
          </p:cNvCxnSpPr>
          <p:nvPr/>
        </p:nvCxnSpPr>
        <p:spPr>
          <a:xfrm flipH="1">
            <a:off x="1362269" y="2321455"/>
            <a:ext cx="1" cy="391475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3616670" y="2321453"/>
            <a:ext cx="1" cy="391475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7683634" y="2367483"/>
            <a:ext cx="1" cy="391475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10683273" y="2321452"/>
            <a:ext cx="1" cy="3914753"/>
          </a:xfrm>
          <a:prstGeom prst="line">
            <a:avLst/>
          </a:prstGeom>
        </p:spPr>
        <p:style>
          <a:lnRef idx="1">
            <a:schemeClr val="dk1"/>
          </a:lnRef>
          <a:fillRef idx="0">
            <a:schemeClr val="dk1"/>
          </a:fillRef>
          <a:effectRef idx="0">
            <a:schemeClr val="dk1"/>
          </a:effectRef>
          <a:fontRef idx="minor">
            <a:schemeClr val="tx1"/>
          </a:fontRef>
        </p:style>
      </p:cxnSp>
      <p:sp>
        <p:nvSpPr>
          <p:cNvPr id="17" name="Right Arrow 16"/>
          <p:cNvSpPr/>
          <p:nvPr/>
        </p:nvSpPr>
        <p:spPr>
          <a:xfrm>
            <a:off x="1335053" y="2778711"/>
            <a:ext cx="6348580" cy="10241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 </a:t>
            </a:r>
            <a:r>
              <a:rPr lang="en-US" sz="3200" dirty="0" err="1" smtClean="0"/>
              <a:t>git</a:t>
            </a:r>
            <a:r>
              <a:rPr lang="en-US" sz="3200" dirty="0" smtClean="0"/>
              <a:t> add &lt;filename&gt;</a:t>
            </a:r>
            <a:endParaRPr lang="en-US" sz="3200" dirty="0"/>
          </a:p>
        </p:txBody>
      </p:sp>
      <p:sp>
        <p:nvSpPr>
          <p:cNvPr id="18" name="Right Arrow 17"/>
          <p:cNvSpPr/>
          <p:nvPr/>
        </p:nvSpPr>
        <p:spPr>
          <a:xfrm>
            <a:off x="7683636" y="3236783"/>
            <a:ext cx="2999637" cy="12909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 </a:t>
            </a:r>
            <a:r>
              <a:rPr lang="en-US" sz="2000" dirty="0" err="1" smtClean="0"/>
              <a:t>git</a:t>
            </a:r>
            <a:r>
              <a:rPr lang="en-US" sz="2000" dirty="0" smtClean="0"/>
              <a:t> commit –m “message”</a:t>
            </a:r>
            <a:endParaRPr lang="en-US" sz="2000" dirty="0"/>
          </a:p>
        </p:txBody>
      </p:sp>
      <p:sp>
        <p:nvSpPr>
          <p:cNvPr id="19" name="Right Arrow 18"/>
          <p:cNvSpPr/>
          <p:nvPr/>
        </p:nvSpPr>
        <p:spPr>
          <a:xfrm flipH="1">
            <a:off x="3616669" y="4277598"/>
            <a:ext cx="7066604" cy="7831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Starts over</a:t>
            </a:r>
            <a:endParaRPr lang="en-US" sz="3200" dirty="0"/>
          </a:p>
        </p:txBody>
      </p:sp>
      <p:sp>
        <p:nvSpPr>
          <p:cNvPr id="20" name="Rectangle 19"/>
          <p:cNvSpPr/>
          <p:nvPr/>
        </p:nvSpPr>
        <p:spPr>
          <a:xfrm>
            <a:off x="4859303" y="2367483"/>
            <a:ext cx="1795888" cy="4112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t>Modified</a:t>
            </a:r>
            <a:endParaRPr lang="en-US" dirty="0"/>
          </a:p>
        </p:txBody>
      </p:sp>
      <p:cxnSp>
        <p:nvCxnSpPr>
          <p:cNvPr id="21" name="Straight Connector 20"/>
          <p:cNvCxnSpPr/>
          <p:nvPr/>
        </p:nvCxnSpPr>
        <p:spPr>
          <a:xfrm flipH="1">
            <a:off x="5757245" y="2778711"/>
            <a:ext cx="2" cy="3750865"/>
          </a:xfrm>
          <a:prstGeom prst="line">
            <a:avLst/>
          </a:prstGeom>
        </p:spPr>
        <p:style>
          <a:lnRef idx="1">
            <a:schemeClr val="dk1"/>
          </a:lnRef>
          <a:fillRef idx="0">
            <a:schemeClr val="dk1"/>
          </a:fillRef>
          <a:effectRef idx="0">
            <a:schemeClr val="dk1"/>
          </a:effectRef>
          <a:fontRef idx="minor">
            <a:schemeClr val="tx1"/>
          </a:fontRef>
        </p:style>
      </p:cxnSp>
      <p:sp>
        <p:nvSpPr>
          <p:cNvPr id="22" name="Right Arrow 21"/>
          <p:cNvSpPr/>
          <p:nvPr/>
        </p:nvSpPr>
        <p:spPr>
          <a:xfrm>
            <a:off x="3613707" y="5380795"/>
            <a:ext cx="2140577" cy="497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1260596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a:t>Going Through the Lifecycle</a:t>
            </a:r>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Start tracking files</a:t>
            </a:r>
          </a:p>
          <a:p>
            <a:pPr marL="0" indent="0">
              <a:buNone/>
            </a:pPr>
            <a:endParaRPr lang="en-US" sz="2000" dirty="0" smtClean="0"/>
          </a:p>
          <a:p>
            <a:pPr marL="0" indent="0">
              <a:buNone/>
            </a:pPr>
            <a:endParaRPr lang="en-US" sz="2000" dirty="0" smtClean="0"/>
          </a:p>
          <a:p>
            <a:pPr marL="0" indent="0">
              <a:buNone/>
            </a:pPr>
            <a:r>
              <a:rPr lang="en-US" sz="2400" dirty="0" smtClean="0"/>
              <a:t>This will add that file to the staging area </a:t>
            </a:r>
          </a:p>
          <a:p>
            <a:pPr marL="0" indent="0">
              <a:buNone/>
            </a:pPr>
            <a:r>
              <a:rPr lang="en-US" sz="2400" dirty="0" smtClean="0"/>
              <a:t>Run                          again, to see the change </a:t>
            </a:r>
          </a:p>
          <a:p>
            <a:pPr marL="0" indent="0">
              <a:buNone/>
            </a:pPr>
            <a:r>
              <a:rPr lang="en-US" sz="2400" dirty="0" smtClean="0"/>
              <a:t>	</a:t>
            </a:r>
            <a:endParaRPr lang="en-US" sz="2000" b="1" dirty="0" smtClean="0"/>
          </a:p>
          <a:p>
            <a:pPr marL="0" indent="0">
              <a:buNone/>
            </a:pPr>
            <a:r>
              <a:rPr lang="en-US" sz="3200" b="1" dirty="0" smtClean="0"/>
              <a:t>Commit file</a:t>
            </a:r>
          </a:p>
          <a:p>
            <a:pPr marL="0" indent="0">
              <a:buNone/>
            </a:pPr>
            <a:endParaRPr lang="en-US" sz="3200" b="1" dirty="0" smtClean="0"/>
          </a:p>
          <a:p>
            <a:pPr marL="0" indent="0">
              <a:buNone/>
            </a:pPr>
            <a:r>
              <a:rPr lang="en-US" sz="2400" dirty="0" smtClean="0"/>
              <a:t>This will commit the files </a:t>
            </a:r>
            <a:endParaRPr lang="en-US" sz="2400" dirty="0"/>
          </a:p>
          <a:p>
            <a:pPr marL="0" indent="0">
              <a:buNone/>
            </a:pPr>
            <a:endParaRPr lang="en-US" sz="1800" dirty="0" smtClean="0"/>
          </a:p>
        </p:txBody>
      </p:sp>
      <p:sp>
        <p:nvSpPr>
          <p:cNvPr id="4" name="TextBox 3"/>
          <p:cNvSpPr txBox="1"/>
          <p:nvPr/>
        </p:nvSpPr>
        <p:spPr>
          <a:xfrm>
            <a:off x="947382" y="1917698"/>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add &lt;filename&gt;</a:t>
            </a:r>
            <a:endParaRPr lang="en-US" sz="2000" dirty="0">
              <a:solidFill>
                <a:schemeClr val="bg1"/>
              </a:solidFill>
            </a:endParaRPr>
          </a:p>
        </p:txBody>
      </p:sp>
      <p:sp>
        <p:nvSpPr>
          <p:cNvPr id="5" name="TextBox 4"/>
          <p:cNvSpPr txBox="1"/>
          <p:nvPr/>
        </p:nvSpPr>
        <p:spPr>
          <a:xfrm>
            <a:off x="868398" y="4768879"/>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-m  “initial commit”</a:t>
            </a:r>
            <a:endParaRPr lang="en-US" sz="2000" dirty="0">
              <a:solidFill>
                <a:schemeClr val="bg1"/>
              </a:solidFill>
            </a:endParaRPr>
          </a:p>
        </p:txBody>
      </p:sp>
      <p:sp>
        <p:nvSpPr>
          <p:cNvPr id="6" name="TextBox 5"/>
          <p:cNvSpPr txBox="1"/>
          <p:nvPr/>
        </p:nvSpPr>
        <p:spPr>
          <a:xfrm>
            <a:off x="1581865" y="3243261"/>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Tree>
    <p:extLst>
      <p:ext uri="{BB962C8B-B14F-4D97-AF65-F5344CB8AC3E}">
        <p14:creationId xmlns:p14="http://schemas.microsoft.com/office/powerpoint/2010/main" val="234998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4734230" y="1735491"/>
            <a:ext cx="1940767" cy="4463392"/>
            <a:chOff x="4717605" y="1735491"/>
            <a:chExt cx="1940767" cy="4463392"/>
          </a:xfrm>
        </p:grpSpPr>
        <p:sp>
          <p:nvSpPr>
            <p:cNvPr id="10" name="Rectangle 9"/>
            <p:cNvSpPr/>
            <p:nvPr/>
          </p:nvSpPr>
          <p:spPr>
            <a:xfrm>
              <a:off x="4717605" y="1735491"/>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t>2</a:t>
              </a:r>
              <a:r>
                <a:rPr lang="en-US" sz="2400" baseline="30000" dirty="0" smtClean="0"/>
                <a:t>nd</a:t>
              </a:r>
              <a:r>
                <a:rPr lang="en-US" sz="2400" dirty="0" smtClean="0"/>
                <a:t> Commit</a:t>
              </a:r>
              <a:endParaRPr lang="en-US" sz="1600" dirty="0"/>
            </a:p>
          </p:txBody>
        </p:sp>
        <p:cxnSp>
          <p:nvCxnSpPr>
            <p:cNvPr id="13" name="Straight Connector 12"/>
            <p:cNvCxnSpPr/>
            <p:nvPr/>
          </p:nvCxnSpPr>
          <p:spPr>
            <a:xfrm flipH="1">
              <a:off x="5658206" y="2284130"/>
              <a:ext cx="1" cy="3914753"/>
            </a:xfrm>
            <a:prstGeom prst="line">
              <a:avLst/>
            </a:prstGeom>
          </p:spPr>
          <p:style>
            <a:lnRef idx="1">
              <a:schemeClr val="dk1"/>
            </a:lnRef>
            <a:fillRef idx="0">
              <a:schemeClr val="dk1"/>
            </a:fillRef>
            <a:effectRef idx="0">
              <a:schemeClr val="dk1"/>
            </a:effectRef>
            <a:fontRef idx="minor">
              <a:schemeClr val="tx1"/>
            </a:fontRef>
          </p:style>
        </p:cxnSp>
        <p:sp>
          <p:nvSpPr>
            <p:cNvPr id="30" name="Rectangle 29"/>
            <p:cNvSpPr/>
            <p:nvPr/>
          </p:nvSpPr>
          <p:spPr>
            <a:xfrm>
              <a:off x="5034845" y="5085497"/>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c</a:t>
              </a:r>
              <a:endParaRPr lang="en-US" dirty="0"/>
            </a:p>
          </p:txBody>
        </p:sp>
      </p:grpSp>
      <p:sp>
        <p:nvSpPr>
          <p:cNvPr id="2" name="Title 1"/>
          <p:cNvSpPr>
            <a:spLocks noGrp="1"/>
          </p:cNvSpPr>
          <p:nvPr>
            <p:ph type="title"/>
          </p:nvPr>
        </p:nvSpPr>
        <p:spPr>
          <a:xfrm>
            <a:off x="838200" y="-10006"/>
            <a:ext cx="10515600" cy="1325563"/>
          </a:xfrm>
        </p:spPr>
        <p:txBody>
          <a:bodyPr/>
          <a:lstStyle/>
          <a:p>
            <a:r>
              <a:rPr lang="en-US" dirty="0" smtClean="0"/>
              <a:t>How does </a:t>
            </a:r>
            <a:r>
              <a:rPr lang="en-US" dirty="0" err="1" smtClean="0"/>
              <a:t>git</a:t>
            </a:r>
            <a:r>
              <a:rPr lang="en-US" dirty="0" smtClean="0"/>
              <a:t> track files?</a:t>
            </a:r>
            <a:endParaRPr lang="en-US" dirty="0"/>
          </a:p>
        </p:txBody>
      </p:sp>
      <p:sp>
        <p:nvSpPr>
          <p:cNvPr id="8" name="Rectangle 7"/>
          <p:cNvSpPr/>
          <p:nvPr/>
        </p:nvSpPr>
        <p:spPr>
          <a:xfrm>
            <a:off x="391886" y="1772815"/>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t>Initial Commit</a:t>
            </a:r>
            <a:r>
              <a:rPr lang="en-US" sz="1600" dirty="0" smtClean="0"/>
              <a:t> </a:t>
            </a:r>
            <a:endParaRPr lang="en-US" sz="1600" dirty="0"/>
          </a:p>
        </p:txBody>
      </p:sp>
      <p:cxnSp>
        <p:nvCxnSpPr>
          <p:cNvPr id="12" name="Straight Connector 11"/>
          <p:cNvCxnSpPr>
            <a:stCxn id="8" idx="2"/>
          </p:cNvCxnSpPr>
          <p:nvPr/>
        </p:nvCxnSpPr>
        <p:spPr>
          <a:xfrm flipH="1">
            <a:off x="1362269" y="2321455"/>
            <a:ext cx="1" cy="3914753"/>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727785" y="3465138"/>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a1</a:t>
            </a:r>
            <a:endParaRPr lang="en-US" dirty="0"/>
          </a:p>
        </p:txBody>
      </p:sp>
      <p:sp>
        <p:nvSpPr>
          <p:cNvPr id="23" name="Rectangle 22"/>
          <p:cNvSpPr/>
          <p:nvPr/>
        </p:nvSpPr>
        <p:spPr>
          <a:xfrm>
            <a:off x="712236" y="4196043"/>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b1</a:t>
            </a:r>
            <a:endParaRPr lang="en-US" dirty="0"/>
          </a:p>
        </p:txBody>
      </p:sp>
      <p:grpSp>
        <p:nvGrpSpPr>
          <p:cNvPr id="46" name="Group 45"/>
          <p:cNvGrpSpPr/>
          <p:nvPr/>
        </p:nvGrpSpPr>
        <p:grpSpPr>
          <a:xfrm>
            <a:off x="2677238" y="2809078"/>
            <a:ext cx="1366026" cy="3362587"/>
            <a:chOff x="2677238" y="2809078"/>
            <a:chExt cx="1366026" cy="3362587"/>
          </a:xfrm>
        </p:grpSpPr>
        <p:cxnSp>
          <p:nvCxnSpPr>
            <p:cNvPr id="25" name="Straight Connector 24"/>
            <p:cNvCxnSpPr/>
            <p:nvPr/>
          </p:nvCxnSpPr>
          <p:spPr>
            <a:xfrm>
              <a:off x="3375230" y="2888042"/>
              <a:ext cx="0" cy="3283623"/>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677238" y="5012249"/>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c</a:t>
              </a:r>
              <a:endParaRPr lang="en-US" dirty="0"/>
            </a:p>
          </p:txBody>
        </p:sp>
        <p:sp>
          <p:nvSpPr>
            <p:cNvPr id="27" name="Rectangle 26"/>
            <p:cNvSpPr/>
            <p:nvPr/>
          </p:nvSpPr>
          <p:spPr>
            <a:xfrm>
              <a:off x="2736978" y="2809078"/>
              <a:ext cx="1306286" cy="3790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800" dirty="0" smtClean="0"/>
                <a:t>add file</a:t>
              </a:r>
              <a:endParaRPr lang="en-US" dirty="0"/>
            </a:p>
          </p:txBody>
        </p:sp>
      </p:grpSp>
      <p:grpSp>
        <p:nvGrpSpPr>
          <p:cNvPr id="45" name="Group 44"/>
          <p:cNvGrpSpPr/>
          <p:nvPr/>
        </p:nvGrpSpPr>
        <p:grpSpPr>
          <a:xfrm>
            <a:off x="5048112" y="3427815"/>
            <a:ext cx="1312010" cy="1049255"/>
            <a:chOff x="5048112" y="3427815"/>
            <a:chExt cx="1312010" cy="1049255"/>
          </a:xfrm>
        </p:grpSpPr>
        <p:sp>
          <p:nvSpPr>
            <p:cNvPr id="28" name="Rectangle 27"/>
            <p:cNvSpPr/>
            <p:nvPr/>
          </p:nvSpPr>
          <p:spPr>
            <a:xfrm>
              <a:off x="5048112" y="3427815"/>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a1</a:t>
              </a:r>
              <a:endParaRPr lang="en-US" dirty="0"/>
            </a:p>
          </p:txBody>
        </p:sp>
        <p:sp>
          <p:nvSpPr>
            <p:cNvPr id="29" name="Rectangle 28"/>
            <p:cNvSpPr/>
            <p:nvPr/>
          </p:nvSpPr>
          <p:spPr>
            <a:xfrm>
              <a:off x="5053836" y="4098001"/>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b1</a:t>
              </a:r>
              <a:endParaRPr lang="en-US" dirty="0"/>
            </a:p>
          </p:txBody>
        </p:sp>
      </p:grpSp>
      <p:grpSp>
        <p:nvGrpSpPr>
          <p:cNvPr id="48" name="Group 47"/>
          <p:cNvGrpSpPr/>
          <p:nvPr/>
        </p:nvGrpSpPr>
        <p:grpSpPr>
          <a:xfrm>
            <a:off x="7437301" y="2809078"/>
            <a:ext cx="1321177" cy="3362587"/>
            <a:chOff x="7437301" y="2809078"/>
            <a:chExt cx="1321177" cy="3362587"/>
          </a:xfrm>
        </p:grpSpPr>
        <p:cxnSp>
          <p:nvCxnSpPr>
            <p:cNvPr id="31" name="Straight Connector 30"/>
            <p:cNvCxnSpPr/>
            <p:nvPr/>
          </p:nvCxnSpPr>
          <p:spPr>
            <a:xfrm>
              <a:off x="8090444" y="2888042"/>
              <a:ext cx="0" cy="3283623"/>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452192" y="2809078"/>
              <a:ext cx="1306286" cy="3790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smtClean="0"/>
                <a:t>modify file</a:t>
              </a:r>
              <a:endParaRPr lang="en-US" sz="1400" dirty="0"/>
            </a:p>
          </p:txBody>
        </p:sp>
        <p:sp>
          <p:nvSpPr>
            <p:cNvPr id="34" name="Rectangle 33"/>
            <p:cNvSpPr/>
            <p:nvPr/>
          </p:nvSpPr>
          <p:spPr>
            <a:xfrm>
              <a:off x="7437301" y="4270207"/>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a2</a:t>
              </a:r>
              <a:endParaRPr lang="en-US" dirty="0"/>
            </a:p>
          </p:txBody>
        </p:sp>
      </p:grpSp>
      <p:grpSp>
        <p:nvGrpSpPr>
          <p:cNvPr id="49" name="Group 48"/>
          <p:cNvGrpSpPr/>
          <p:nvPr/>
        </p:nvGrpSpPr>
        <p:grpSpPr>
          <a:xfrm>
            <a:off x="9413033" y="1772815"/>
            <a:ext cx="1940767" cy="4463392"/>
            <a:chOff x="9413033" y="1772815"/>
            <a:chExt cx="1940767" cy="4463392"/>
          </a:xfrm>
        </p:grpSpPr>
        <p:sp>
          <p:nvSpPr>
            <p:cNvPr id="35" name="Rectangle 34"/>
            <p:cNvSpPr/>
            <p:nvPr/>
          </p:nvSpPr>
          <p:spPr>
            <a:xfrm>
              <a:off x="9413033" y="1772815"/>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a:t>3</a:t>
              </a:r>
              <a:r>
                <a:rPr lang="en-US" sz="2400" baseline="30000" dirty="0" smtClean="0"/>
                <a:t>nd</a:t>
              </a:r>
              <a:r>
                <a:rPr lang="en-US" sz="2400" dirty="0" smtClean="0"/>
                <a:t> Commit</a:t>
              </a:r>
              <a:endParaRPr lang="en-US" sz="1600" dirty="0"/>
            </a:p>
          </p:txBody>
        </p:sp>
        <p:cxnSp>
          <p:nvCxnSpPr>
            <p:cNvPr id="36" name="Straight Connector 35"/>
            <p:cNvCxnSpPr/>
            <p:nvPr/>
          </p:nvCxnSpPr>
          <p:spPr>
            <a:xfrm flipH="1">
              <a:off x="10353634" y="2321454"/>
              <a:ext cx="1" cy="3914753"/>
            </a:xfrm>
            <a:prstGeom prst="line">
              <a:avLst/>
            </a:prstGeom>
          </p:spPr>
          <p:style>
            <a:lnRef idx="1">
              <a:schemeClr val="dk1"/>
            </a:lnRef>
            <a:fillRef idx="0">
              <a:schemeClr val="dk1"/>
            </a:fillRef>
            <a:effectRef idx="0">
              <a:schemeClr val="dk1"/>
            </a:effectRef>
            <a:fontRef idx="minor">
              <a:schemeClr val="tx1"/>
            </a:fontRef>
          </p:style>
        </p:cxnSp>
        <p:sp>
          <p:nvSpPr>
            <p:cNvPr id="37" name="Rectangle 36"/>
            <p:cNvSpPr/>
            <p:nvPr/>
          </p:nvSpPr>
          <p:spPr>
            <a:xfrm>
              <a:off x="9743540" y="3465139"/>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a2</a:t>
              </a:r>
              <a:endParaRPr lang="en-US" dirty="0"/>
            </a:p>
          </p:txBody>
        </p:sp>
        <p:sp>
          <p:nvSpPr>
            <p:cNvPr id="38" name="Rectangle 37"/>
            <p:cNvSpPr/>
            <p:nvPr/>
          </p:nvSpPr>
          <p:spPr>
            <a:xfrm>
              <a:off x="9749264" y="4135325"/>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b1</a:t>
              </a:r>
              <a:endParaRPr lang="en-US" dirty="0"/>
            </a:p>
          </p:txBody>
        </p:sp>
        <p:sp>
          <p:nvSpPr>
            <p:cNvPr id="39" name="Rectangle 38"/>
            <p:cNvSpPr/>
            <p:nvPr/>
          </p:nvSpPr>
          <p:spPr>
            <a:xfrm>
              <a:off x="9730273" y="5122821"/>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c</a:t>
              </a:r>
              <a:endParaRPr lang="en-US" dirty="0"/>
            </a:p>
          </p:txBody>
        </p:sp>
      </p:grpSp>
      <p:grpSp>
        <p:nvGrpSpPr>
          <p:cNvPr id="44" name="Group 43"/>
          <p:cNvGrpSpPr/>
          <p:nvPr/>
        </p:nvGrpSpPr>
        <p:grpSpPr>
          <a:xfrm>
            <a:off x="4906225" y="3282256"/>
            <a:ext cx="4824049" cy="670186"/>
            <a:chOff x="4906225" y="3282256"/>
            <a:chExt cx="4824049" cy="670186"/>
          </a:xfrm>
        </p:grpSpPr>
        <p:cxnSp>
          <p:nvCxnSpPr>
            <p:cNvPr id="41" name="Straight Arrow Connector 40"/>
            <p:cNvCxnSpPr>
              <a:endCxn id="42" idx="6"/>
            </p:cNvCxnSpPr>
            <p:nvPr/>
          </p:nvCxnSpPr>
          <p:spPr>
            <a:xfrm flipH="1" flipV="1">
              <a:off x="6529752" y="3617349"/>
              <a:ext cx="3200522" cy="40247"/>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4906225" y="3282256"/>
              <a:ext cx="1623527" cy="670186"/>
            </a:xfrm>
            <a:prstGeom prst="ellipse">
              <a:avLst/>
            </a:prstGeom>
            <a:noFill/>
            <a:ln w="47625">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2827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Modified files</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Modify both files</a:t>
            </a:r>
            <a:endParaRPr lang="en-US" sz="2000" dirty="0" smtClean="0"/>
          </a:p>
          <a:p>
            <a:pPr marL="0" indent="0">
              <a:buNone/>
            </a:pPr>
            <a:endParaRPr lang="en-US" sz="2400" dirty="0" smtClean="0"/>
          </a:p>
          <a:p>
            <a:pPr marL="0" indent="0">
              <a:buNone/>
            </a:pPr>
            <a:r>
              <a:rPr lang="en-US" sz="2400" dirty="0" smtClean="0"/>
              <a:t>Files should be labeled as modified</a:t>
            </a:r>
          </a:p>
          <a:p>
            <a:pPr marL="0" indent="0">
              <a:buNone/>
            </a:pPr>
            <a:r>
              <a:rPr lang="en-US" sz="2400" b="1" dirty="0"/>
              <a:t> </a:t>
            </a:r>
          </a:p>
          <a:p>
            <a:pPr marL="0" indent="0">
              <a:buNone/>
            </a:pPr>
            <a:r>
              <a:rPr lang="en-US" sz="3200" b="1" dirty="0"/>
              <a:t>A</a:t>
            </a:r>
            <a:r>
              <a:rPr lang="en-US" sz="3200" b="1" dirty="0" smtClean="0"/>
              <a:t>dd both files</a:t>
            </a:r>
            <a:endParaRPr lang="en-US" sz="3200" b="1" dirty="0"/>
          </a:p>
          <a:p>
            <a:pPr marL="0" indent="0">
              <a:buNone/>
            </a:pPr>
            <a:endParaRPr lang="en-US" sz="3200" b="1" dirty="0" smtClean="0"/>
          </a:p>
          <a:p>
            <a:pPr marL="0" indent="0">
              <a:buNone/>
            </a:pPr>
            <a:endParaRPr lang="en-US" sz="3200" b="1" dirty="0" smtClean="0"/>
          </a:p>
          <a:p>
            <a:pPr marL="0" indent="0">
              <a:buNone/>
            </a:pPr>
            <a:r>
              <a:rPr lang="en-US" sz="3200" b="1" dirty="0" smtClean="0"/>
              <a:t>Commit file</a:t>
            </a:r>
          </a:p>
          <a:p>
            <a:pPr marL="0" indent="0">
              <a:buNone/>
            </a:pPr>
            <a:endParaRPr lang="en-US" sz="3200" b="1" dirty="0" smtClean="0"/>
          </a:p>
          <a:p>
            <a:pPr marL="0" indent="0">
              <a:buNone/>
            </a:pPr>
            <a:r>
              <a:rPr lang="en-US" sz="2400" dirty="0" smtClean="0"/>
              <a:t>This will commit both of the modified files </a:t>
            </a:r>
            <a:endParaRPr lang="en-US" sz="2400" dirty="0"/>
          </a:p>
          <a:p>
            <a:pPr marL="0" indent="0">
              <a:buNone/>
            </a:pPr>
            <a:endParaRPr lang="en-US" sz="1800" dirty="0" smtClean="0"/>
          </a:p>
        </p:txBody>
      </p:sp>
      <p:sp>
        <p:nvSpPr>
          <p:cNvPr id="5" name="TextBox 4"/>
          <p:cNvSpPr txBox="1"/>
          <p:nvPr/>
        </p:nvSpPr>
        <p:spPr>
          <a:xfrm>
            <a:off x="868398" y="5535502"/>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-m  “modified both”</a:t>
            </a:r>
            <a:endParaRPr lang="en-US" sz="2000" dirty="0">
              <a:solidFill>
                <a:schemeClr val="bg1"/>
              </a:solidFill>
            </a:endParaRPr>
          </a:p>
        </p:txBody>
      </p:sp>
      <p:sp>
        <p:nvSpPr>
          <p:cNvPr id="6" name="TextBox 5"/>
          <p:cNvSpPr txBox="1"/>
          <p:nvPr/>
        </p:nvSpPr>
        <p:spPr>
          <a:xfrm>
            <a:off x="868398" y="1960007"/>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
        <p:nvSpPr>
          <p:cNvPr id="7" name="TextBox 6"/>
          <p:cNvSpPr txBox="1"/>
          <p:nvPr/>
        </p:nvSpPr>
        <p:spPr>
          <a:xfrm>
            <a:off x="868397" y="3809829"/>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add &lt;filename1&gt;</a:t>
            </a:r>
            <a:endParaRPr lang="en-US" sz="2000" dirty="0">
              <a:solidFill>
                <a:schemeClr val="bg1"/>
              </a:solidFill>
            </a:endParaRPr>
          </a:p>
        </p:txBody>
      </p:sp>
      <p:sp>
        <p:nvSpPr>
          <p:cNvPr id="8" name="TextBox 7"/>
          <p:cNvSpPr txBox="1"/>
          <p:nvPr/>
        </p:nvSpPr>
        <p:spPr>
          <a:xfrm>
            <a:off x="871172" y="4411116"/>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add &lt;filename2&gt;</a:t>
            </a:r>
            <a:endParaRPr lang="en-US" sz="2000" dirty="0">
              <a:solidFill>
                <a:schemeClr val="bg1"/>
              </a:solidFill>
            </a:endParaRPr>
          </a:p>
        </p:txBody>
      </p:sp>
    </p:spTree>
    <p:extLst>
      <p:ext uri="{BB962C8B-B14F-4D97-AF65-F5344CB8AC3E}">
        <p14:creationId xmlns:p14="http://schemas.microsoft.com/office/powerpoint/2010/main" val="178341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Looking back</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endParaRPr lang="en-US" sz="3200" b="1" dirty="0"/>
          </a:p>
          <a:p>
            <a:pPr marL="0" lvl="0" indent="0">
              <a:buNone/>
            </a:pPr>
            <a:r>
              <a:rPr lang="en-US" sz="3200" b="1" dirty="0" smtClean="0"/>
              <a:t>                                 </a:t>
            </a:r>
            <a:r>
              <a:rPr lang="en-US" sz="2400" dirty="0" smtClean="0">
                <a:solidFill>
                  <a:prstClr val="black"/>
                </a:solidFill>
              </a:rPr>
              <a:t>This shows you all of the commit messages (and how </a:t>
            </a:r>
            <a:r>
              <a:rPr lang="en-US" sz="2400" dirty="0" err="1" smtClean="0">
                <a:solidFill>
                  <a:prstClr val="black"/>
                </a:solidFill>
              </a:rPr>
              <a:t>git</a:t>
            </a:r>
            <a:r>
              <a:rPr lang="en-US" sz="2400" dirty="0" smtClean="0">
                <a:solidFill>
                  <a:prstClr val="black"/>
                </a:solidFill>
              </a:rPr>
              <a:t> labeled it)</a:t>
            </a:r>
            <a:r>
              <a:rPr lang="en-US" sz="3200" b="1" dirty="0" smtClean="0"/>
              <a:t> </a:t>
            </a:r>
          </a:p>
          <a:p>
            <a:pPr marL="0" lvl="0" indent="0">
              <a:buNone/>
            </a:pPr>
            <a:r>
              <a:rPr lang="en-US" sz="3200" b="1" dirty="0" smtClean="0"/>
              <a:t>	          </a:t>
            </a:r>
            <a:r>
              <a:rPr lang="en-US" sz="2400" dirty="0" smtClean="0"/>
              <a:t>   shows you the difference made in each commit</a:t>
            </a:r>
            <a:endParaRPr lang="en-US" sz="2400" dirty="0">
              <a:solidFill>
                <a:prstClr val="black"/>
              </a:solidFill>
            </a:endParaRPr>
          </a:p>
          <a:p>
            <a:pPr marL="0" lvl="0" indent="0">
              <a:buNone/>
            </a:pPr>
            <a:r>
              <a:rPr lang="en-US" sz="3200" b="1" dirty="0" smtClean="0"/>
              <a:t>                      </a:t>
            </a:r>
            <a:r>
              <a:rPr lang="en-US" sz="2400" dirty="0" smtClean="0">
                <a:solidFill>
                  <a:prstClr val="black"/>
                </a:solidFill>
              </a:rPr>
              <a:t>limits the output to last two entries (or any other number)</a:t>
            </a:r>
          </a:p>
          <a:p>
            <a:pPr marL="0" lvl="0" indent="0">
              <a:buNone/>
            </a:pPr>
            <a:endParaRPr lang="en-US" sz="2400" b="1" dirty="0">
              <a:solidFill>
                <a:prstClr val="black"/>
              </a:solidFill>
            </a:endParaRPr>
          </a:p>
          <a:p>
            <a:pPr marL="0" lvl="0" indent="0">
              <a:buNone/>
            </a:pPr>
            <a:endParaRPr lang="en-US" b="1" dirty="0">
              <a:solidFill>
                <a:prstClr val="black"/>
              </a:solidFill>
            </a:endParaRPr>
          </a:p>
          <a:p>
            <a:pPr marL="0" lvl="0" indent="0">
              <a:buNone/>
            </a:pPr>
            <a:r>
              <a:rPr lang="en-US" b="1" dirty="0" smtClean="0">
                <a:solidFill>
                  <a:prstClr val="black"/>
                </a:solidFill>
              </a:rPr>
              <a:t>To get out of the log mode (if you haven’t limited it) , type &lt;q&gt;</a:t>
            </a: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7" name="TextBox 6"/>
          <p:cNvSpPr txBox="1"/>
          <p:nvPr/>
        </p:nvSpPr>
        <p:spPr>
          <a:xfrm>
            <a:off x="838200" y="1894475"/>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log</a:t>
            </a:r>
            <a:endParaRPr lang="en-US" sz="2000" dirty="0">
              <a:solidFill>
                <a:schemeClr val="bg1"/>
              </a:solidFill>
            </a:endParaRPr>
          </a:p>
        </p:txBody>
      </p:sp>
      <p:sp>
        <p:nvSpPr>
          <p:cNvPr id="9" name="TextBox 8"/>
          <p:cNvSpPr txBox="1"/>
          <p:nvPr/>
        </p:nvSpPr>
        <p:spPr>
          <a:xfrm>
            <a:off x="1325259" y="2941888"/>
            <a:ext cx="152274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log -p</a:t>
            </a:r>
            <a:endParaRPr lang="en-US" sz="2000" dirty="0">
              <a:solidFill>
                <a:schemeClr val="bg1"/>
              </a:solidFill>
            </a:endParaRPr>
          </a:p>
        </p:txBody>
      </p:sp>
      <p:sp>
        <p:nvSpPr>
          <p:cNvPr id="10" name="TextBox 9"/>
          <p:cNvSpPr txBox="1"/>
          <p:nvPr/>
        </p:nvSpPr>
        <p:spPr>
          <a:xfrm>
            <a:off x="1325258" y="3568000"/>
            <a:ext cx="152274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log -2</a:t>
            </a:r>
            <a:endParaRPr lang="en-US" sz="2000" dirty="0">
              <a:solidFill>
                <a:schemeClr val="bg1"/>
              </a:solidFill>
            </a:endParaRPr>
          </a:p>
        </p:txBody>
      </p:sp>
    </p:spTree>
    <p:extLst>
      <p:ext uri="{BB962C8B-B14F-4D97-AF65-F5344CB8AC3E}">
        <p14:creationId xmlns:p14="http://schemas.microsoft.com/office/powerpoint/2010/main" val="238149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Going Back</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Un-staging </a:t>
            </a:r>
            <a:r>
              <a:rPr lang="en-US" sz="3200" b="1" dirty="0"/>
              <a:t>files</a:t>
            </a:r>
            <a:endParaRPr lang="en-US" sz="2000" dirty="0"/>
          </a:p>
          <a:p>
            <a:pPr marL="0" indent="0">
              <a:buNone/>
            </a:pPr>
            <a:endParaRPr lang="en-US" sz="2400" dirty="0"/>
          </a:p>
          <a:p>
            <a:pPr marL="0" indent="0">
              <a:buNone/>
            </a:pPr>
            <a:r>
              <a:rPr lang="en-US" sz="2400" b="1" dirty="0"/>
              <a:t> </a:t>
            </a:r>
          </a:p>
          <a:p>
            <a:pPr marL="0" indent="0">
              <a:buNone/>
            </a:pPr>
            <a:r>
              <a:rPr lang="en-US" sz="3200" b="1" dirty="0" smtClean="0"/>
              <a:t>Un-modifying a file</a:t>
            </a:r>
            <a:endParaRPr lang="en-US" sz="2000" dirty="0" smtClean="0"/>
          </a:p>
          <a:p>
            <a:pPr marL="0" indent="0">
              <a:buNone/>
            </a:pPr>
            <a:r>
              <a:rPr lang="en-US" sz="2400" dirty="0" smtClean="0">
                <a:solidFill>
                  <a:prstClr val="black"/>
                </a:solidFill>
              </a:rPr>
              <a:t>If you have modified a file, but haven’t committed it yet.  You can undo all of the modifications by using </a:t>
            </a:r>
          </a:p>
          <a:p>
            <a:pPr marL="0" lvl="0" indent="0">
              <a:buNone/>
            </a:pPr>
            <a:endParaRPr lang="en-US" sz="2400" b="1" dirty="0" smtClean="0">
              <a:solidFill>
                <a:prstClr val="black"/>
              </a:solidFill>
            </a:endParaRPr>
          </a:p>
          <a:p>
            <a:pPr marL="0" lvl="0" indent="0">
              <a:buNone/>
            </a:pPr>
            <a:endParaRPr lang="en-US" sz="2400" b="1" dirty="0">
              <a:solidFill>
                <a:prstClr val="black"/>
              </a:solidFill>
            </a:endParaRPr>
          </a:p>
          <a:p>
            <a:pPr marL="0" lvl="0" indent="0">
              <a:buNone/>
            </a:pPr>
            <a:r>
              <a:rPr lang="en-US" sz="2400" b="1" dirty="0" smtClean="0">
                <a:solidFill>
                  <a:prstClr val="black"/>
                </a:solidFill>
              </a:rPr>
              <a:t>BE CAREFUL: </a:t>
            </a:r>
            <a:r>
              <a:rPr lang="en-US" sz="2400" dirty="0" smtClean="0"/>
              <a:t>Once done, you can not get that modified file back.</a:t>
            </a: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6" name="TextBox 5"/>
          <p:cNvSpPr txBox="1"/>
          <p:nvPr/>
        </p:nvSpPr>
        <p:spPr>
          <a:xfrm>
            <a:off x="868398" y="4351134"/>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 &lt;filename&gt;</a:t>
            </a:r>
            <a:endParaRPr lang="en-US" sz="2000" dirty="0">
              <a:solidFill>
                <a:schemeClr val="bg1"/>
              </a:solidFill>
            </a:endParaRPr>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reset HEAD &lt;filename&gt;</a:t>
            </a:r>
            <a:endParaRPr lang="en-US" sz="2000" dirty="0">
              <a:solidFill>
                <a:schemeClr val="bg1"/>
              </a:solidFill>
            </a:endParaRPr>
          </a:p>
        </p:txBody>
      </p:sp>
    </p:spTree>
    <p:extLst>
      <p:ext uri="{BB962C8B-B14F-4D97-AF65-F5344CB8AC3E}">
        <p14:creationId xmlns:p14="http://schemas.microsoft.com/office/powerpoint/2010/main" val="762568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a:t>G</a:t>
            </a:r>
            <a:r>
              <a:rPr lang="en-US" dirty="0" smtClean="0"/>
              <a:t>oing Back</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Undo Commit</a:t>
            </a:r>
            <a:endParaRPr lang="en-US" sz="2000" dirty="0"/>
          </a:p>
          <a:p>
            <a:pPr marL="0" indent="0">
              <a:buNone/>
            </a:pPr>
            <a:endParaRPr lang="en-US" sz="2400" dirty="0" smtClean="0"/>
          </a:p>
          <a:p>
            <a:pPr marL="0" indent="0">
              <a:buNone/>
            </a:pPr>
            <a:endParaRPr lang="en-US" sz="2400" dirty="0">
              <a:solidFill>
                <a:prstClr val="black"/>
              </a:solidFill>
            </a:endParaRPr>
          </a:p>
          <a:p>
            <a:pPr marL="0" indent="0">
              <a:buNone/>
            </a:pPr>
            <a:r>
              <a:rPr lang="en-US" sz="2400" dirty="0" smtClean="0">
                <a:solidFill>
                  <a:prstClr val="black"/>
                </a:solidFill>
              </a:rPr>
              <a:t>This will undo your LAST commit. </a:t>
            </a:r>
          </a:p>
          <a:p>
            <a:pPr marL="0" lvl="0" indent="0">
              <a:buNone/>
            </a:pPr>
            <a:r>
              <a:rPr lang="en-US" sz="2400" b="1" dirty="0" smtClean="0">
                <a:solidFill>
                  <a:prstClr val="black"/>
                </a:solidFill>
              </a:rPr>
              <a:t>BE CAREFUL: </a:t>
            </a:r>
            <a:r>
              <a:rPr lang="en-US" sz="2400" dirty="0" smtClean="0">
                <a:solidFill>
                  <a:prstClr val="black"/>
                </a:solidFill>
              </a:rPr>
              <a:t> This is a way you can end up losing something. </a:t>
            </a:r>
            <a:endParaRPr lang="en-US" sz="2400" dirty="0" smtClean="0"/>
          </a:p>
          <a:p>
            <a:pPr marL="0" lvl="0" indent="0">
              <a:buNone/>
            </a:pPr>
            <a:endParaRPr lang="en-US" sz="2400" dirty="0" smtClean="0">
              <a:solidFill>
                <a:prstClr val="black"/>
              </a:solidFill>
            </a:endParaRPr>
          </a:p>
          <a:p>
            <a:pPr marL="0" indent="0">
              <a:buNone/>
            </a:pPr>
            <a:r>
              <a:rPr lang="en-US" sz="2400" dirty="0" smtClean="0">
                <a:solidFill>
                  <a:prstClr val="black"/>
                </a:solidFill>
              </a:rPr>
              <a:t>Branching and merging is usually a better strategy when developing new code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--amend</a:t>
            </a:r>
            <a:endParaRPr lang="en-US" sz="2000" dirty="0">
              <a:solidFill>
                <a:schemeClr val="bg1"/>
              </a:solidFill>
            </a:endParaRPr>
          </a:p>
        </p:txBody>
      </p:sp>
    </p:spTree>
    <p:extLst>
      <p:ext uri="{BB962C8B-B14F-4D97-AF65-F5344CB8AC3E}">
        <p14:creationId xmlns:p14="http://schemas.microsoft.com/office/powerpoint/2010/main" val="1607201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Other helpful commands</a:t>
            </a:r>
            <a:endParaRPr lang="en-US" dirty="0"/>
          </a:p>
        </p:txBody>
      </p:sp>
      <p:sp>
        <p:nvSpPr>
          <p:cNvPr id="3" name="Content Placeholder 2"/>
          <p:cNvSpPr>
            <a:spLocks noGrp="1"/>
          </p:cNvSpPr>
          <p:nvPr>
            <p:ph idx="1"/>
          </p:nvPr>
        </p:nvSpPr>
        <p:spPr>
          <a:xfrm>
            <a:off x="838200" y="947651"/>
            <a:ext cx="10515600" cy="5910349"/>
          </a:xfrm>
        </p:spPr>
        <p:txBody>
          <a:bodyPr>
            <a:noAutofit/>
          </a:bodyPr>
          <a:lstStyle/>
          <a:p>
            <a:pPr marL="0" indent="0">
              <a:buNone/>
            </a:pPr>
            <a:endParaRPr lang="en-US" sz="2000" dirty="0" smtClean="0"/>
          </a:p>
          <a:p>
            <a:pPr marL="0" indent="0">
              <a:buNone/>
            </a:pPr>
            <a:r>
              <a:rPr lang="en-US" sz="2400" dirty="0" smtClean="0">
                <a:solidFill>
                  <a:prstClr val="black"/>
                </a:solidFill>
              </a:rPr>
              <a:t>Get a log report in a format you want.</a:t>
            </a:r>
          </a:p>
          <a:p>
            <a:pPr marL="0" indent="0">
              <a:buNone/>
            </a:pPr>
            <a:endParaRPr lang="en-US" sz="2400" b="1" dirty="0">
              <a:solidFill>
                <a:prstClr val="black"/>
              </a:solidFill>
            </a:endParaRPr>
          </a:p>
          <a:p>
            <a:pPr marL="0" indent="0">
              <a:buNone/>
            </a:pPr>
            <a:endParaRPr lang="en-US" sz="2400" b="1" dirty="0" smtClean="0">
              <a:solidFill>
                <a:prstClr val="black"/>
              </a:solidFill>
            </a:endParaRPr>
          </a:p>
          <a:p>
            <a:pPr marL="0" indent="0">
              <a:buNone/>
            </a:pPr>
            <a:r>
              <a:rPr lang="en-US" sz="2400" dirty="0" smtClean="0">
                <a:solidFill>
                  <a:prstClr val="black"/>
                </a:solidFill>
              </a:rPr>
              <a:t>See the differences in  </a:t>
            </a:r>
            <a:r>
              <a:rPr lang="en-US" sz="2400" dirty="0">
                <a:solidFill>
                  <a:prstClr val="black"/>
                </a:solidFill>
              </a:rPr>
              <a:t>log report in a format you want </a:t>
            </a:r>
            <a:r>
              <a:rPr lang="en-US" sz="3200" b="1" dirty="0" smtClean="0"/>
              <a:t>	</a:t>
            </a:r>
            <a:endParaRPr lang="en-US" sz="1800" dirty="0" smtClean="0"/>
          </a:p>
        </p:txBody>
      </p:sp>
      <p:sp>
        <p:nvSpPr>
          <p:cNvPr id="6" name="TextBox 5"/>
          <p:cNvSpPr txBox="1"/>
          <p:nvPr/>
        </p:nvSpPr>
        <p:spPr>
          <a:xfrm>
            <a:off x="792480" y="1749994"/>
            <a:ext cx="5303520" cy="523220"/>
          </a:xfrm>
          <a:prstGeom prst="rect">
            <a:avLst/>
          </a:prstGeom>
          <a:solidFill>
            <a:schemeClr val="tx1">
              <a:lumMod val="85000"/>
              <a:lumOff val="15000"/>
            </a:schemeClr>
          </a:solidFill>
        </p:spPr>
        <p:txBody>
          <a:bodyPr wrap="square" rtlCol="0" anchor="ctr" anchorCtr="0">
            <a:spAutoFit/>
          </a:bodyPr>
          <a:lstStyle/>
          <a:p>
            <a:r>
              <a:rPr lang="en-US" sz="2000" dirty="0" smtClean="0">
                <a:solidFill>
                  <a:schemeClr val="bg1"/>
                </a:solidFill>
              </a:rPr>
              <a:t>$ </a:t>
            </a:r>
            <a:r>
              <a:rPr lang="en-US" sz="2000" dirty="0" err="1">
                <a:solidFill>
                  <a:schemeClr val="bg1"/>
                </a:solidFill>
              </a:rPr>
              <a:t>git</a:t>
            </a:r>
            <a:r>
              <a:rPr lang="en-US" sz="2000" dirty="0">
                <a:solidFill>
                  <a:schemeClr val="bg1"/>
                </a:solidFill>
              </a:rPr>
              <a:t> log --</a:t>
            </a:r>
            <a:r>
              <a:rPr lang="en-US" sz="2000" dirty="0" smtClean="0">
                <a:solidFill>
                  <a:schemeClr val="bg1"/>
                </a:solidFill>
              </a:rPr>
              <a:t>pretty=format</a:t>
            </a:r>
            <a:r>
              <a:rPr lang="pt-BR" sz="2000" dirty="0">
                <a:solidFill>
                  <a:schemeClr val="bg1"/>
                </a:solidFill>
              </a:rPr>
              <a:t> :"%h - %an, %ar : %s"</a:t>
            </a:r>
            <a:r>
              <a:rPr lang="en-US" sz="2800" b="1" dirty="0">
                <a:solidFill>
                  <a:schemeClr val="bg1"/>
                </a:solidFill>
              </a:rPr>
              <a:t> </a:t>
            </a:r>
            <a:endParaRPr lang="en-US" sz="2000" dirty="0">
              <a:solidFill>
                <a:schemeClr val="bg1"/>
              </a:solidFill>
            </a:endParaRPr>
          </a:p>
        </p:txBody>
      </p:sp>
      <p:sp>
        <p:nvSpPr>
          <p:cNvPr id="7" name="TextBox 6"/>
          <p:cNvSpPr txBox="1"/>
          <p:nvPr/>
        </p:nvSpPr>
        <p:spPr>
          <a:xfrm>
            <a:off x="838200" y="3275498"/>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diff</a:t>
            </a:r>
            <a:endParaRPr lang="en-US" sz="2000" dirty="0">
              <a:solidFill>
                <a:schemeClr val="bg1"/>
              </a:solidFill>
            </a:endParaRPr>
          </a:p>
        </p:txBody>
      </p:sp>
    </p:spTree>
    <p:extLst>
      <p:ext uri="{BB962C8B-B14F-4D97-AF65-F5344CB8AC3E}">
        <p14:creationId xmlns:p14="http://schemas.microsoft.com/office/powerpoint/2010/main" val="81925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21" y="-11721"/>
            <a:ext cx="10515600" cy="1325563"/>
          </a:xfrm>
        </p:spPr>
        <p:txBody>
          <a:bodyPr/>
          <a:lstStyle/>
          <a:p>
            <a:r>
              <a:rPr lang="en-US" dirty="0" smtClean="0"/>
              <a:t>How </a:t>
            </a:r>
            <a:r>
              <a:rPr lang="en-US" dirty="0" err="1" smtClean="0"/>
              <a:t>git</a:t>
            </a:r>
            <a:r>
              <a:rPr lang="en-US" dirty="0" smtClean="0"/>
              <a:t> development is different</a:t>
            </a:r>
            <a:endParaRPr lang="en-US" dirty="0"/>
          </a:p>
        </p:txBody>
      </p:sp>
      <p:grpSp>
        <p:nvGrpSpPr>
          <p:cNvPr id="39" name="Group 38"/>
          <p:cNvGrpSpPr/>
          <p:nvPr/>
        </p:nvGrpSpPr>
        <p:grpSpPr>
          <a:xfrm>
            <a:off x="1010238" y="1862051"/>
            <a:ext cx="1912058" cy="4425209"/>
            <a:chOff x="1941263" y="2144684"/>
            <a:chExt cx="1912058" cy="4425209"/>
          </a:xfrm>
        </p:grpSpPr>
        <p:grpSp>
          <p:nvGrpSpPr>
            <p:cNvPr id="7" name="Group 6"/>
            <p:cNvGrpSpPr/>
            <p:nvPr/>
          </p:nvGrpSpPr>
          <p:grpSpPr>
            <a:xfrm>
              <a:off x="1986550" y="2144684"/>
              <a:ext cx="1866771" cy="4425209"/>
              <a:chOff x="1572553" y="1759703"/>
              <a:chExt cx="1866771" cy="4834309"/>
            </a:xfrm>
          </p:grpSpPr>
          <p:sp>
            <p:nvSpPr>
              <p:cNvPr id="21" name="Oval 20"/>
              <p:cNvSpPr/>
              <p:nvPr/>
            </p:nvSpPr>
            <p:spPr>
              <a:xfrm>
                <a:off x="1586762" y="1828800"/>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2" name="Straight Arrow Connector 21"/>
              <p:cNvCxnSpPr>
                <a:stCxn id="21" idx="4"/>
              </p:cNvCxnSpPr>
              <p:nvPr/>
            </p:nvCxnSpPr>
            <p:spPr>
              <a:xfrm flipH="1">
                <a:off x="1648496" y="1992552"/>
                <a:ext cx="14209" cy="44937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586762" y="3263278"/>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86761" y="4534004"/>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572553" y="5101725"/>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932496" y="1759703"/>
                <a:ext cx="1506828" cy="369332"/>
              </a:xfrm>
              <a:prstGeom prst="rect">
                <a:avLst/>
              </a:prstGeom>
              <a:noFill/>
            </p:spPr>
            <p:txBody>
              <a:bodyPr wrap="square" rtlCol="0">
                <a:spAutoFit/>
              </a:bodyPr>
              <a:lstStyle/>
              <a:p>
                <a:r>
                  <a:rPr lang="en-US" dirty="0" smtClean="0"/>
                  <a:t>Start project</a:t>
                </a:r>
                <a:endParaRPr lang="en-US" dirty="0"/>
              </a:p>
            </p:txBody>
          </p:sp>
          <p:sp>
            <p:nvSpPr>
              <p:cNvPr id="27" name="TextBox 26"/>
              <p:cNvSpPr txBox="1"/>
              <p:nvPr/>
            </p:nvSpPr>
            <p:spPr>
              <a:xfrm>
                <a:off x="1932496" y="3160488"/>
                <a:ext cx="1506828" cy="369332"/>
              </a:xfrm>
              <a:prstGeom prst="rect">
                <a:avLst/>
              </a:prstGeom>
              <a:noFill/>
            </p:spPr>
            <p:txBody>
              <a:bodyPr wrap="square" rtlCol="0">
                <a:spAutoFit/>
              </a:bodyPr>
              <a:lstStyle/>
              <a:p>
                <a:r>
                  <a:rPr lang="en-US" dirty="0" smtClean="0"/>
                  <a:t>Milestone 1</a:t>
                </a:r>
                <a:endParaRPr lang="en-US" dirty="0"/>
              </a:p>
            </p:txBody>
          </p:sp>
          <p:sp>
            <p:nvSpPr>
              <p:cNvPr id="28" name="TextBox 27"/>
              <p:cNvSpPr txBox="1"/>
              <p:nvPr/>
            </p:nvSpPr>
            <p:spPr>
              <a:xfrm>
                <a:off x="1892527" y="4431214"/>
                <a:ext cx="1506828" cy="369332"/>
              </a:xfrm>
              <a:prstGeom prst="rect">
                <a:avLst/>
              </a:prstGeom>
              <a:noFill/>
            </p:spPr>
            <p:txBody>
              <a:bodyPr wrap="square" rtlCol="0">
                <a:spAutoFit/>
              </a:bodyPr>
              <a:lstStyle/>
              <a:p>
                <a:r>
                  <a:rPr lang="en-US" dirty="0" smtClean="0"/>
                  <a:t>Milestone 2</a:t>
                </a:r>
                <a:endParaRPr lang="en-US" dirty="0"/>
              </a:p>
            </p:txBody>
          </p:sp>
          <p:sp>
            <p:nvSpPr>
              <p:cNvPr id="29" name="TextBox 28"/>
              <p:cNvSpPr txBox="1"/>
              <p:nvPr/>
            </p:nvSpPr>
            <p:spPr>
              <a:xfrm>
                <a:off x="1878981" y="4998935"/>
                <a:ext cx="1506828" cy="369332"/>
              </a:xfrm>
              <a:prstGeom prst="rect">
                <a:avLst/>
              </a:prstGeom>
              <a:noFill/>
            </p:spPr>
            <p:txBody>
              <a:bodyPr wrap="square" rtlCol="0">
                <a:spAutoFit/>
              </a:bodyPr>
              <a:lstStyle/>
              <a:p>
                <a:r>
                  <a:rPr lang="en-US" dirty="0" smtClean="0"/>
                  <a:t>Milestone 3</a:t>
                </a:r>
                <a:endParaRPr lang="en-US" dirty="0"/>
              </a:p>
            </p:txBody>
          </p:sp>
          <p:sp>
            <p:nvSpPr>
              <p:cNvPr id="30" name="TextBox 29"/>
              <p:cNvSpPr txBox="1"/>
              <p:nvPr/>
            </p:nvSpPr>
            <p:spPr>
              <a:xfrm>
                <a:off x="1878981" y="6224680"/>
                <a:ext cx="1506828" cy="369332"/>
              </a:xfrm>
              <a:prstGeom prst="rect">
                <a:avLst/>
              </a:prstGeom>
              <a:noFill/>
            </p:spPr>
            <p:txBody>
              <a:bodyPr wrap="square" rtlCol="0">
                <a:spAutoFit/>
              </a:bodyPr>
              <a:lstStyle/>
              <a:p>
                <a:r>
                  <a:rPr lang="en-US" dirty="0" smtClean="0"/>
                  <a:t>Finish</a:t>
                </a:r>
                <a:endParaRPr lang="en-US" dirty="0"/>
              </a:p>
            </p:txBody>
          </p:sp>
        </p:grpSp>
        <p:sp>
          <p:nvSpPr>
            <p:cNvPr id="5" name="Oval 4"/>
            <p:cNvSpPr/>
            <p:nvPr/>
          </p:nvSpPr>
          <p:spPr>
            <a:xfrm>
              <a:off x="1995993" y="2510447"/>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998766" y="2912224"/>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998768" y="3826620"/>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985054" y="4058057"/>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955264" y="4409725"/>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984767" y="5492131"/>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971053" y="5723568"/>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941263" y="6075236"/>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203624" y="1859565"/>
            <a:ext cx="2942445" cy="4834309"/>
            <a:chOff x="7018272" y="1709937"/>
            <a:chExt cx="2942445" cy="4834309"/>
          </a:xfrm>
        </p:grpSpPr>
        <p:grpSp>
          <p:nvGrpSpPr>
            <p:cNvPr id="40" name="Group 39"/>
            <p:cNvGrpSpPr/>
            <p:nvPr/>
          </p:nvGrpSpPr>
          <p:grpSpPr>
            <a:xfrm>
              <a:off x="7087398" y="1709937"/>
              <a:ext cx="2873319" cy="4834309"/>
              <a:chOff x="1351616" y="1708187"/>
              <a:chExt cx="2873319" cy="4834309"/>
            </a:xfrm>
          </p:grpSpPr>
          <p:grpSp>
            <p:nvGrpSpPr>
              <p:cNvPr id="41" name="Group 40"/>
              <p:cNvGrpSpPr/>
              <p:nvPr/>
            </p:nvGrpSpPr>
            <p:grpSpPr>
              <a:xfrm>
                <a:off x="2358164" y="1708187"/>
                <a:ext cx="1866771" cy="4834309"/>
                <a:chOff x="1572553" y="1759703"/>
                <a:chExt cx="1866771" cy="4834309"/>
              </a:xfrm>
            </p:grpSpPr>
            <p:sp>
              <p:nvSpPr>
                <p:cNvPr id="54" name="Oval 53"/>
                <p:cNvSpPr/>
                <p:nvPr/>
              </p:nvSpPr>
              <p:spPr>
                <a:xfrm>
                  <a:off x="1586762" y="1828800"/>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4" idx="4"/>
                </p:cNvCxnSpPr>
                <p:nvPr/>
              </p:nvCxnSpPr>
              <p:spPr>
                <a:xfrm flipH="1">
                  <a:off x="1648496" y="1992552"/>
                  <a:ext cx="14209" cy="44937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586762" y="3263278"/>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586761" y="4534004"/>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572553" y="5101725"/>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932496" y="1759703"/>
                  <a:ext cx="1506828" cy="369332"/>
                </a:xfrm>
                <a:prstGeom prst="rect">
                  <a:avLst/>
                </a:prstGeom>
                <a:noFill/>
              </p:spPr>
              <p:txBody>
                <a:bodyPr wrap="square" rtlCol="0">
                  <a:spAutoFit/>
                </a:bodyPr>
                <a:lstStyle/>
                <a:p>
                  <a:r>
                    <a:rPr lang="en-US" dirty="0" smtClean="0"/>
                    <a:t>Start project</a:t>
                  </a:r>
                  <a:endParaRPr lang="en-US" dirty="0"/>
                </a:p>
              </p:txBody>
            </p:sp>
            <p:sp>
              <p:nvSpPr>
                <p:cNvPr id="60" name="TextBox 59"/>
                <p:cNvSpPr txBox="1"/>
                <p:nvPr/>
              </p:nvSpPr>
              <p:spPr>
                <a:xfrm>
                  <a:off x="1932496" y="3160488"/>
                  <a:ext cx="1506828" cy="369332"/>
                </a:xfrm>
                <a:prstGeom prst="rect">
                  <a:avLst/>
                </a:prstGeom>
                <a:noFill/>
              </p:spPr>
              <p:txBody>
                <a:bodyPr wrap="square" rtlCol="0">
                  <a:spAutoFit/>
                </a:bodyPr>
                <a:lstStyle/>
                <a:p>
                  <a:r>
                    <a:rPr lang="en-US" dirty="0" smtClean="0"/>
                    <a:t>Milestone 1</a:t>
                  </a:r>
                  <a:endParaRPr lang="en-US" dirty="0"/>
                </a:p>
              </p:txBody>
            </p:sp>
            <p:sp>
              <p:nvSpPr>
                <p:cNvPr id="61" name="TextBox 60"/>
                <p:cNvSpPr txBox="1"/>
                <p:nvPr/>
              </p:nvSpPr>
              <p:spPr>
                <a:xfrm>
                  <a:off x="1892527" y="4431214"/>
                  <a:ext cx="1506828" cy="369332"/>
                </a:xfrm>
                <a:prstGeom prst="rect">
                  <a:avLst/>
                </a:prstGeom>
                <a:noFill/>
              </p:spPr>
              <p:txBody>
                <a:bodyPr wrap="square" rtlCol="0">
                  <a:spAutoFit/>
                </a:bodyPr>
                <a:lstStyle/>
                <a:p>
                  <a:r>
                    <a:rPr lang="en-US" dirty="0" smtClean="0"/>
                    <a:t>Milestone 2</a:t>
                  </a:r>
                  <a:endParaRPr lang="en-US" dirty="0"/>
                </a:p>
              </p:txBody>
            </p:sp>
            <p:sp>
              <p:nvSpPr>
                <p:cNvPr id="62" name="TextBox 61"/>
                <p:cNvSpPr txBox="1"/>
                <p:nvPr/>
              </p:nvSpPr>
              <p:spPr>
                <a:xfrm>
                  <a:off x="1878981" y="4998935"/>
                  <a:ext cx="1506828" cy="369332"/>
                </a:xfrm>
                <a:prstGeom prst="rect">
                  <a:avLst/>
                </a:prstGeom>
                <a:noFill/>
              </p:spPr>
              <p:txBody>
                <a:bodyPr wrap="square" rtlCol="0">
                  <a:spAutoFit/>
                </a:bodyPr>
                <a:lstStyle/>
                <a:p>
                  <a:r>
                    <a:rPr lang="en-US" dirty="0" smtClean="0"/>
                    <a:t>Milestone 3</a:t>
                  </a:r>
                  <a:endParaRPr lang="en-US" dirty="0"/>
                </a:p>
              </p:txBody>
            </p:sp>
            <p:sp>
              <p:nvSpPr>
                <p:cNvPr id="63" name="TextBox 62"/>
                <p:cNvSpPr txBox="1"/>
                <p:nvPr/>
              </p:nvSpPr>
              <p:spPr>
                <a:xfrm>
                  <a:off x="1878981" y="6224680"/>
                  <a:ext cx="1506828" cy="369332"/>
                </a:xfrm>
                <a:prstGeom prst="rect">
                  <a:avLst/>
                </a:prstGeom>
                <a:noFill/>
              </p:spPr>
              <p:txBody>
                <a:bodyPr wrap="square" rtlCol="0">
                  <a:spAutoFit/>
                </a:bodyPr>
                <a:lstStyle/>
                <a:p>
                  <a:r>
                    <a:rPr lang="en-US" dirty="0" smtClean="0"/>
                    <a:t>Finish</a:t>
                  </a:r>
                  <a:endParaRPr lang="en-US" dirty="0"/>
                </a:p>
              </p:txBody>
            </p:sp>
          </p:grpSp>
          <p:sp>
            <p:nvSpPr>
              <p:cNvPr id="42" name="Oval 41"/>
              <p:cNvSpPr/>
              <p:nvPr/>
            </p:nvSpPr>
            <p:spPr>
              <a:xfrm>
                <a:off x="1365160" y="2507707"/>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54" idx="2"/>
                <a:endCxn id="42" idx="7"/>
              </p:cNvCxnSpPr>
              <p:nvPr/>
            </p:nvCxnSpPr>
            <p:spPr>
              <a:xfrm flipH="1">
                <a:off x="1431117" y="1859160"/>
                <a:ext cx="941256" cy="665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4"/>
                <a:endCxn id="56" idx="2"/>
              </p:cNvCxnSpPr>
              <p:nvPr/>
            </p:nvCxnSpPr>
            <p:spPr>
              <a:xfrm>
                <a:off x="1403797" y="2623617"/>
                <a:ext cx="968576" cy="670021"/>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358390" y="3532678"/>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51617" y="3943658"/>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351616" y="4251332"/>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56" idx="3"/>
                <a:endCxn id="45" idx="6"/>
              </p:cNvCxnSpPr>
              <p:nvPr/>
            </p:nvCxnSpPr>
            <p:spPr>
              <a:xfrm flipH="1">
                <a:off x="1435663" y="3351533"/>
                <a:ext cx="958953" cy="23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4"/>
                <a:endCxn id="47" idx="4"/>
              </p:cNvCxnSpPr>
              <p:nvPr/>
            </p:nvCxnSpPr>
            <p:spPr>
              <a:xfrm flipH="1">
                <a:off x="1390253" y="3648588"/>
                <a:ext cx="6774" cy="718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7" idx="4"/>
                <a:endCxn id="57" idx="3"/>
              </p:cNvCxnSpPr>
              <p:nvPr/>
            </p:nvCxnSpPr>
            <p:spPr>
              <a:xfrm>
                <a:off x="1390253" y="4367242"/>
                <a:ext cx="1004362" cy="255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3"/>
              </p:cNvCxnSpPr>
              <p:nvPr/>
            </p:nvCxnSpPr>
            <p:spPr>
              <a:xfrm flipH="1">
                <a:off x="1442433" y="4622259"/>
                <a:ext cx="952182" cy="32516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403796" y="4940859"/>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52" idx="4"/>
                <a:endCxn id="58" idx="6"/>
              </p:cNvCxnSpPr>
              <p:nvPr/>
            </p:nvCxnSpPr>
            <p:spPr>
              <a:xfrm>
                <a:off x="1442433" y="5056769"/>
                <a:ext cx="1067616" cy="753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Oval 63"/>
            <p:cNvSpPr/>
            <p:nvPr/>
          </p:nvSpPr>
          <p:spPr>
            <a:xfrm>
              <a:off x="7035146" y="2511385"/>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018272" y="3528808"/>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035146" y="3894352"/>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038926" y="4263621"/>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092352" y="4915769"/>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479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Branching</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Create a branch</a:t>
            </a:r>
            <a:endParaRPr lang="en-US" sz="2000" dirty="0"/>
          </a:p>
          <a:p>
            <a:pPr marL="0" indent="0">
              <a:buNone/>
            </a:pPr>
            <a:endParaRPr lang="en-US" sz="2400" dirty="0" smtClean="0"/>
          </a:p>
          <a:p>
            <a:pPr marL="0" indent="0">
              <a:buNone/>
            </a:pPr>
            <a:endParaRPr lang="en-US" sz="2400" dirty="0" smtClean="0">
              <a:solidFill>
                <a:prstClr val="black"/>
              </a:solidFill>
            </a:endParaRPr>
          </a:p>
          <a:p>
            <a:pPr marL="0" lvl="0" indent="0">
              <a:buNone/>
            </a:pPr>
            <a:r>
              <a:rPr lang="en-US" sz="3200" b="1" dirty="0" smtClean="0">
                <a:solidFill>
                  <a:prstClr val="black"/>
                </a:solidFill>
              </a:rPr>
              <a:t>Switching to that branch</a:t>
            </a:r>
            <a:endParaRPr lang="en-US" sz="2000" dirty="0">
              <a:solidFill>
                <a:prstClr val="black"/>
              </a:solidFill>
            </a:endParaRPr>
          </a:p>
          <a:p>
            <a:pPr marL="0" indent="0">
              <a:buNone/>
            </a:pPr>
            <a:endParaRPr lang="en-US" sz="2400" dirty="0" smtClean="0">
              <a:solidFill>
                <a:prstClr val="black"/>
              </a:solidFill>
            </a:endParaRPr>
          </a:p>
          <a:p>
            <a:pPr marL="0" indent="0">
              <a:buNone/>
            </a:pPr>
            <a:endParaRPr lang="en-US" sz="2400" dirty="0" smtClean="0">
              <a:solidFill>
                <a:prstClr val="black"/>
              </a:solidFill>
            </a:endParaRP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branch &lt;name&gt;</a:t>
            </a:r>
            <a:endParaRPr lang="en-US" sz="2000" dirty="0">
              <a:solidFill>
                <a:schemeClr val="bg1"/>
              </a:solidFill>
            </a:endParaRPr>
          </a:p>
        </p:txBody>
      </p:sp>
      <p:sp>
        <p:nvSpPr>
          <p:cNvPr id="5" name="TextBox 4"/>
          <p:cNvSpPr txBox="1"/>
          <p:nvPr/>
        </p:nvSpPr>
        <p:spPr>
          <a:xfrm>
            <a:off x="868398" y="3364443"/>
            <a:ext cx="46637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&lt;name&gt;</a:t>
            </a:r>
            <a:endParaRPr lang="en-US" sz="2000" dirty="0">
              <a:solidFill>
                <a:schemeClr val="bg1"/>
              </a:solidFill>
            </a:endParaRPr>
          </a:p>
        </p:txBody>
      </p:sp>
    </p:spTree>
    <p:extLst>
      <p:ext uri="{BB962C8B-B14F-4D97-AF65-F5344CB8AC3E}">
        <p14:creationId xmlns:p14="http://schemas.microsoft.com/office/powerpoint/2010/main" val="211952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85"/>
            <a:ext cx="10515600" cy="1325563"/>
          </a:xfrm>
        </p:spPr>
        <p:txBody>
          <a:bodyPr/>
          <a:lstStyle/>
          <a:p>
            <a:pPr algn="ctr"/>
            <a:r>
              <a:rPr lang="en-US" dirty="0" smtClean="0"/>
              <a:t>Welcome</a:t>
            </a:r>
            <a:endParaRPr lang="en-US" dirty="0"/>
          </a:p>
        </p:txBody>
      </p:sp>
      <p:sp>
        <p:nvSpPr>
          <p:cNvPr id="3" name="Content Placeholder 2"/>
          <p:cNvSpPr>
            <a:spLocks noGrp="1"/>
          </p:cNvSpPr>
          <p:nvPr>
            <p:ph idx="1"/>
          </p:nvPr>
        </p:nvSpPr>
        <p:spPr>
          <a:xfrm>
            <a:off x="182880" y="1825624"/>
            <a:ext cx="12009120" cy="4826635"/>
          </a:xfrm>
        </p:spPr>
        <p:txBody>
          <a:bodyPr>
            <a:normAutofit/>
          </a:bodyPr>
          <a:lstStyle/>
          <a:p>
            <a:pPr marL="0" indent="0" fontAlgn="base">
              <a:buNone/>
            </a:pPr>
            <a:r>
              <a:rPr lang="en-US" sz="3600" dirty="0" smtClean="0"/>
              <a:t>Girl </a:t>
            </a:r>
            <a:r>
              <a:rPr lang="en-US" sz="3600" dirty="0"/>
              <a:t>Develop It is here to provide affordable and accessible programs to learn software through mentorship and hands-on instruction.</a:t>
            </a:r>
          </a:p>
          <a:p>
            <a:pPr marL="0" indent="0" fontAlgn="base">
              <a:buNone/>
            </a:pPr>
            <a:endParaRPr lang="en-US" sz="3600" dirty="0" smtClean="0"/>
          </a:p>
          <a:p>
            <a:pPr marL="0" indent="0" fontAlgn="base">
              <a:buNone/>
            </a:pPr>
            <a:r>
              <a:rPr lang="en-US" sz="3600" dirty="0" smtClean="0"/>
              <a:t>Some </a:t>
            </a:r>
            <a:r>
              <a:rPr lang="en-US" sz="3600" dirty="0"/>
              <a:t>"rules"</a:t>
            </a:r>
          </a:p>
          <a:p>
            <a:pPr lvl="1" fontAlgn="base"/>
            <a:r>
              <a:rPr lang="en-US" sz="3200" dirty="0"/>
              <a:t>We are here for you!</a:t>
            </a:r>
          </a:p>
          <a:p>
            <a:pPr lvl="1" fontAlgn="base"/>
            <a:r>
              <a:rPr lang="en-US" sz="3200" dirty="0"/>
              <a:t>Every question is important</a:t>
            </a:r>
          </a:p>
          <a:p>
            <a:pPr lvl="1" fontAlgn="base"/>
            <a:r>
              <a:rPr lang="en-US" sz="3200" dirty="0"/>
              <a:t>Help each other</a:t>
            </a:r>
          </a:p>
          <a:p>
            <a:pPr lvl="1" fontAlgn="base"/>
            <a:r>
              <a:rPr lang="en-US" sz="3200" dirty="0"/>
              <a:t>Have fun</a:t>
            </a:r>
          </a:p>
        </p:txBody>
      </p:sp>
    </p:spTree>
    <p:extLst>
      <p:ext uri="{BB962C8B-B14F-4D97-AF65-F5344CB8AC3E}">
        <p14:creationId xmlns:p14="http://schemas.microsoft.com/office/powerpoint/2010/main" val="97863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Test out Branching</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Create a branch and switch to that branch</a:t>
            </a:r>
          </a:p>
          <a:p>
            <a:pPr marL="0" indent="0">
              <a:buNone/>
            </a:pPr>
            <a:endParaRPr lang="en-US" sz="2400" dirty="0" smtClean="0">
              <a:solidFill>
                <a:prstClr val="black"/>
              </a:solidFill>
            </a:endParaRPr>
          </a:p>
          <a:p>
            <a:pPr marL="0" indent="0">
              <a:buNone/>
            </a:pPr>
            <a:r>
              <a:rPr lang="en-US" sz="2400" dirty="0" smtClean="0">
                <a:solidFill>
                  <a:prstClr val="black"/>
                </a:solidFill>
              </a:rPr>
              <a:t>    </a:t>
            </a:r>
          </a:p>
          <a:p>
            <a:pPr marL="0" indent="0">
              <a:buNone/>
            </a:pPr>
            <a:r>
              <a:rPr lang="en-US" sz="2400" dirty="0" smtClean="0">
                <a:solidFill>
                  <a:prstClr val="black"/>
                </a:solidFill>
              </a:rPr>
              <a:t>Use </a:t>
            </a:r>
            <a:r>
              <a:rPr lang="en-US" sz="2400" dirty="0" err="1" smtClean="0">
                <a:solidFill>
                  <a:prstClr val="black"/>
                </a:solidFill>
              </a:rPr>
              <a:t>git</a:t>
            </a:r>
            <a:r>
              <a:rPr lang="en-US" sz="2400" dirty="0" smtClean="0">
                <a:solidFill>
                  <a:prstClr val="black"/>
                </a:solidFill>
              </a:rPr>
              <a:t> status to see what branch you are on</a:t>
            </a:r>
            <a:endParaRPr lang="en-US" sz="2400" dirty="0">
              <a:solidFill>
                <a:prstClr val="black"/>
              </a:solidFill>
            </a:endParaRPr>
          </a:p>
          <a:p>
            <a:pPr marL="0" indent="0">
              <a:buNone/>
            </a:pPr>
            <a:endParaRPr lang="en-US" sz="2400" dirty="0" smtClean="0">
              <a:solidFill>
                <a:prstClr val="black"/>
              </a:solidFill>
            </a:endParaRPr>
          </a:p>
          <a:p>
            <a:pPr marL="0" indent="0">
              <a:buNone/>
            </a:pPr>
            <a:r>
              <a:rPr lang="en-US" sz="2400" dirty="0" smtClean="0">
                <a:solidFill>
                  <a:prstClr val="black"/>
                </a:solidFill>
              </a:rPr>
              <a:t>Make a change in one of your documents, save, and close the file</a:t>
            </a:r>
          </a:p>
          <a:p>
            <a:pPr marL="0" indent="0">
              <a:buNone/>
            </a:pPr>
            <a:r>
              <a:rPr lang="en-US" sz="2400" dirty="0" smtClean="0">
                <a:solidFill>
                  <a:prstClr val="black"/>
                </a:solidFill>
              </a:rPr>
              <a:t>	use                        again to see your modified file </a:t>
            </a:r>
          </a:p>
          <a:p>
            <a:pPr marL="0" indent="0">
              <a:buNone/>
            </a:pPr>
            <a:r>
              <a:rPr lang="en-US" sz="2400" dirty="0" smtClean="0">
                <a:solidFill>
                  <a:prstClr val="black"/>
                </a:solidFill>
              </a:rPr>
              <a:t>   	commit that document                                                                </a:t>
            </a:r>
          </a:p>
          <a:p>
            <a:pPr marL="0" indent="0">
              <a:buNone/>
            </a:pPr>
            <a:endParaRPr lang="en-US" sz="2400" dirty="0" smtClean="0">
              <a:solidFill>
                <a:prstClr val="black"/>
              </a:solidFill>
            </a:endParaRPr>
          </a:p>
          <a:p>
            <a:pPr marL="0" indent="0">
              <a:buNone/>
            </a:pPr>
            <a:r>
              <a:rPr lang="en-US" sz="2400" dirty="0" smtClean="0">
                <a:solidFill>
                  <a:prstClr val="black"/>
                </a:solidFill>
              </a:rPr>
              <a:t>Switch back to the main branch</a:t>
            </a:r>
          </a:p>
          <a:p>
            <a:pPr marL="0" indent="0">
              <a:buNone/>
            </a:pPr>
            <a:r>
              <a:rPr lang="en-US" sz="2400" dirty="0" smtClean="0">
                <a:solidFill>
                  <a:prstClr val="black"/>
                </a:solidFill>
              </a:rPr>
              <a:t>Open your document back up: your change will be gone</a:t>
            </a:r>
          </a:p>
          <a:p>
            <a:pPr marL="0" indent="0">
              <a:buNone/>
            </a:pPr>
            <a:r>
              <a:rPr lang="en-US" sz="2400" dirty="0" smtClean="0">
                <a:solidFill>
                  <a:prstClr val="black"/>
                </a:solidFill>
              </a:rPr>
              <a:t>Switch back to </a:t>
            </a:r>
            <a:r>
              <a:rPr lang="en-US" sz="2400" dirty="0" err="1" smtClean="0">
                <a:solidFill>
                  <a:prstClr val="black"/>
                </a:solidFill>
              </a:rPr>
              <a:t>branch_one</a:t>
            </a:r>
            <a:r>
              <a:rPr lang="en-US" sz="2400" dirty="0" smtClean="0">
                <a:solidFill>
                  <a:prstClr val="black"/>
                </a:solidFill>
              </a:rPr>
              <a:t>: your change will be there</a:t>
            </a:r>
          </a:p>
          <a:p>
            <a:pPr marL="0" indent="0">
              <a:buNone/>
            </a:pPr>
            <a:r>
              <a:rPr lang="en-US" sz="2400" dirty="0">
                <a:solidFill>
                  <a:prstClr val="black"/>
                </a:solidFill>
              </a:rPr>
              <a:t> </a:t>
            </a: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6" name="TextBox 5"/>
          <p:cNvSpPr txBox="1"/>
          <p:nvPr/>
        </p:nvSpPr>
        <p:spPr>
          <a:xfrm>
            <a:off x="4782307" y="448807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–a –m “branch change”</a:t>
            </a:r>
            <a:endParaRPr lang="en-US" sz="2000" dirty="0">
              <a:solidFill>
                <a:schemeClr val="bg1"/>
              </a:solidFill>
            </a:endParaRPr>
          </a:p>
        </p:txBody>
      </p:sp>
      <p:sp>
        <p:nvSpPr>
          <p:cNvPr id="7" name="TextBox 6"/>
          <p:cNvSpPr txBox="1"/>
          <p:nvPr/>
        </p:nvSpPr>
        <p:spPr>
          <a:xfrm>
            <a:off x="5110249" y="5290674"/>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master</a:t>
            </a:r>
            <a:endParaRPr lang="en-US" sz="2000" dirty="0">
              <a:solidFill>
                <a:schemeClr val="bg1"/>
              </a:solidFill>
            </a:endParaRPr>
          </a:p>
        </p:txBody>
      </p:sp>
      <p:sp>
        <p:nvSpPr>
          <p:cNvPr id="9" name="TextBox 8"/>
          <p:cNvSpPr txBox="1"/>
          <p:nvPr/>
        </p:nvSpPr>
        <p:spPr>
          <a:xfrm>
            <a:off x="1018027" y="1810378"/>
            <a:ext cx="4092222" cy="707886"/>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branch </a:t>
            </a:r>
            <a:r>
              <a:rPr lang="en-US" sz="2000" dirty="0" err="1" smtClean="0">
                <a:solidFill>
                  <a:schemeClr val="bg1"/>
                </a:solidFill>
              </a:rPr>
              <a:t>branch_one</a:t>
            </a:r>
            <a:endParaRPr lang="en-US" sz="2000" dirty="0" smtClean="0">
              <a:solidFill>
                <a:schemeClr val="bg1"/>
              </a:solidFill>
            </a:endParaRPr>
          </a:p>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a:t>
            </a:r>
            <a:r>
              <a:rPr lang="en-US" sz="2000" dirty="0" err="1" smtClean="0">
                <a:solidFill>
                  <a:schemeClr val="bg1"/>
                </a:solidFill>
              </a:rPr>
              <a:t>branch_one</a:t>
            </a:r>
            <a:endParaRPr lang="en-US" sz="2000" dirty="0">
              <a:solidFill>
                <a:schemeClr val="bg1"/>
              </a:solidFill>
            </a:endParaRPr>
          </a:p>
        </p:txBody>
      </p:sp>
      <p:sp>
        <p:nvSpPr>
          <p:cNvPr id="10" name="TextBox 9"/>
          <p:cNvSpPr txBox="1"/>
          <p:nvPr/>
        </p:nvSpPr>
        <p:spPr>
          <a:xfrm>
            <a:off x="1018027" y="3085315"/>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
        <p:nvSpPr>
          <p:cNvPr id="11" name="TextBox 10"/>
          <p:cNvSpPr txBox="1"/>
          <p:nvPr/>
        </p:nvSpPr>
        <p:spPr>
          <a:xfrm>
            <a:off x="2315519" y="4079257"/>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Tree>
    <p:extLst>
      <p:ext uri="{BB962C8B-B14F-4D97-AF65-F5344CB8AC3E}">
        <p14:creationId xmlns:p14="http://schemas.microsoft.com/office/powerpoint/2010/main" val="2839419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Merging</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Go to the branch you want to merge into</a:t>
            </a:r>
          </a:p>
          <a:p>
            <a:pPr marL="0" indent="0">
              <a:buNone/>
            </a:pPr>
            <a:endParaRPr lang="en-US" sz="2400" dirty="0" smtClean="0"/>
          </a:p>
          <a:p>
            <a:pPr marL="0" indent="0">
              <a:buNone/>
            </a:pPr>
            <a:endParaRPr lang="en-US" sz="2400" dirty="0" smtClean="0">
              <a:solidFill>
                <a:prstClr val="black"/>
              </a:solidFill>
            </a:endParaRPr>
          </a:p>
          <a:p>
            <a:pPr marL="0" lvl="0" indent="0">
              <a:buNone/>
            </a:pPr>
            <a:r>
              <a:rPr lang="en-US" sz="3200" b="1" dirty="0" smtClean="0">
                <a:solidFill>
                  <a:prstClr val="black"/>
                </a:solidFill>
              </a:rPr>
              <a:t>Merge with branch</a:t>
            </a:r>
            <a:endParaRPr lang="en-US" sz="2000" dirty="0">
              <a:solidFill>
                <a:prstClr val="black"/>
              </a:solidFill>
            </a:endParaRPr>
          </a:p>
          <a:p>
            <a:pPr marL="0" indent="0">
              <a:buNone/>
            </a:pPr>
            <a:endParaRPr lang="en-US" sz="2400" dirty="0" smtClean="0">
              <a:solidFill>
                <a:prstClr val="black"/>
              </a:solidFill>
            </a:endParaRPr>
          </a:p>
          <a:p>
            <a:pPr marL="0" indent="0">
              <a:buNone/>
            </a:pPr>
            <a:endParaRPr lang="en-US" sz="2400" dirty="0" smtClean="0">
              <a:solidFill>
                <a:prstClr val="black"/>
              </a:solidFill>
            </a:endParaRPr>
          </a:p>
          <a:p>
            <a:pPr marL="0" indent="0">
              <a:buNone/>
            </a:pPr>
            <a:r>
              <a:rPr lang="en-US" sz="2400" dirty="0" smtClean="0">
                <a:solidFill>
                  <a:prstClr val="black"/>
                </a:solidFill>
              </a:rPr>
              <a:t>It is that easy</a:t>
            </a:r>
          </a:p>
          <a:p>
            <a:pPr marL="0" indent="0">
              <a:buNone/>
            </a:pPr>
            <a:r>
              <a:rPr lang="en-US" sz="2400" dirty="0" smtClean="0">
                <a:solidFill>
                  <a:prstClr val="black"/>
                </a:solidFill>
              </a:rPr>
              <a:t>If there is a problem, </a:t>
            </a:r>
            <a:r>
              <a:rPr lang="en-US" sz="2400" dirty="0" err="1" smtClean="0">
                <a:solidFill>
                  <a:prstClr val="black"/>
                </a:solidFill>
              </a:rPr>
              <a:t>git</a:t>
            </a:r>
            <a:r>
              <a:rPr lang="en-US" sz="2400" dirty="0" smtClean="0">
                <a:solidFill>
                  <a:prstClr val="black"/>
                </a:solidFill>
              </a:rPr>
              <a:t> will tell you there is a merge conflict </a:t>
            </a:r>
          </a:p>
          <a:p>
            <a:pPr marL="0" indent="0">
              <a:buNone/>
            </a:pPr>
            <a:endParaRPr lang="en-US" sz="2400" dirty="0" smtClean="0">
              <a:solidFill>
                <a:prstClr val="black"/>
              </a:solidFill>
            </a:endParaRPr>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checkout master</a:t>
            </a:r>
            <a:endParaRPr lang="en-US" sz="2000" dirty="0">
              <a:solidFill>
                <a:schemeClr val="bg1"/>
              </a:solidFill>
            </a:endParaRPr>
          </a:p>
        </p:txBody>
      </p:sp>
      <p:sp>
        <p:nvSpPr>
          <p:cNvPr id="5" name="TextBox 4"/>
          <p:cNvSpPr txBox="1"/>
          <p:nvPr/>
        </p:nvSpPr>
        <p:spPr>
          <a:xfrm>
            <a:off x="868398" y="3364443"/>
            <a:ext cx="46637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merge </a:t>
            </a:r>
            <a:r>
              <a:rPr lang="en-US" sz="2000" dirty="0" err="1" smtClean="0">
                <a:solidFill>
                  <a:schemeClr val="bg1"/>
                </a:solidFill>
              </a:rPr>
              <a:t>branch_one</a:t>
            </a:r>
            <a:endParaRPr lang="en-US" sz="2000" dirty="0">
              <a:solidFill>
                <a:schemeClr val="bg1"/>
              </a:solidFill>
            </a:endParaRPr>
          </a:p>
        </p:txBody>
      </p:sp>
    </p:spTree>
    <p:extLst>
      <p:ext uri="{BB962C8B-B14F-4D97-AF65-F5344CB8AC3E}">
        <p14:creationId xmlns:p14="http://schemas.microsoft.com/office/powerpoint/2010/main" val="4013926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Cleaning up</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Removing Branches</a:t>
            </a:r>
          </a:p>
          <a:p>
            <a:pPr marL="0" indent="0">
              <a:buNone/>
            </a:pPr>
            <a:endParaRPr lang="en-US" sz="2400" dirty="0" smtClean="0"/>
          </a:p>
          <a:p>
            <a:pPr marL="0" indent="0">
              <a:buNone/>
            </a:pPr>
            <a:endParaRPr lang="en-US" sz="2400" dirty="0" smtClean="0">
              <a:solidFill>
                <a:prstClr val="black"/>
              </a:solidFill>
            </a:endParaRPr>
          </a:p>
          <a:p>
            <a:pPr marL="0" indent="0">
              <a:buNone/>
            </a:pPr>
            <a:r>
              <a:rPr lang="en-US" sz="2400" dirty="0" smtClean="0">
                <a:solidFill>
                  <a:prstClr val="black"/>
                </a:solidFill>
              </a:rPr>
              <a:t>This removes any branches you don’t need anymore</a:t>
            </a:r>
          </a:p>
          <a:p>
            <a:pPr marL="0" indent="0">
              <a:buNone/>
            </a:pPr>
            <a:endParaRPr lang="en-US" sz="2400" dirty="0">
              <a:solidFill>
                <a:prstClr val="black"/>
              </a:solidFill>
            </a:endParaRPr>
          </a:p>
          <a:p>
            <a:pPr marL="0" indent="0">
              <a:buNone/>
            </a:pPr>
            <a:r>
              <a:rPr lang="en-US" sz="2400" b="1" dirty="0" smtClean="0">
                <a:solidFill>
                  <a:prstClr val="black"/>
                </a:solidFill>
              </a:rPr>
              <a:t>Warning: </a:t>
            </a:r>
            <a:r>
              <a:rPr lang="en-US" sz="2400" dirty="0" smtClean="0">
                <a:solidFill>
                  <a:prstClr val="black"/>
                </a:solidFill>
              </a:rPr>
              <a:t>Make sure you commit your merged file before you get rid of anything!</a:t>
            </a:r>
            <a:endParaRPr lang="en-US" sz="2400" b="1" dirty="0" smtClean="0">
              <a:solidFill>
                <a:prstClr val="black"/>
              </a:solidFill>
            </a:endParaRPr>
          </a:p>
          <a:p>
            <a:pPr marL="0" indent="0">
              <a:buNone/>
            </a:pPr>
            <a:r>
              <a:rPr lang="en-US" sz="2400" dirty="0">
                <a:solidFill>
                  <a:prstClr val="black"/>
                </a:solidFill>
              </a:rPr>
              <a:t> </a:t>
            </a: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502948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branch –d &lt;branch you want to delete&gt;</a:t>
            </a:r>
            <a:endParaRPr lang="en-US" sz="2000" dirty="0">
              <a:solidFill>
                <a:schemeClr val="bg1"/>
              </a:solidFill>
            </a:endParaRPr>
          </a:p>
        </p:txBody>
      </p:sp>
    </p:spTree>
    <p:extLst>
      <p:ext uri="{BB962C8B-B14F-4D97-AF65-F5344CB8AC3E}">
        <p14:creationId xmlns:p14="http://schemas.microsoft.com/office/powerpoint/2010/main" val="1618446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some practice.  But first any questions so far?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034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Practice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514350" indent="-514350">
              <a:buAutoNum type="arabicPeriod"/>
            </a:pPr>
            <a:r>
              <a:rPr lang="en-US" sz="3200" b="1" dirty="0" smtClean="0"/>
              <a:t>Initialize a </a:t>
            </a:r>
            <a:r>
              <a:rPr lang="en-US" sz="3200" b="1" dirty="0" err="1" smtClean="0"/>
              <a:t>git</a:t>
            </a:r>
            <a:r>
              <a:rPr lang="en-US" sz="3200" b="1" dirty="0" smtClean="0"/>
              <a:t> repository</a:t>
            </a:r>
          </a:p>
          <a:p>
            <a:pPr marL="457200" indent="-457200">
              <a:buAutoNum type="arabicPeriod"/>
            </a:pPr>
            <a:r>
              <a:rPr lang="en-US" sz="3200" b="1" dirty="0" smtClean="0"/>
              <a:t>Add and Commit files you want to track</a:t>
            </a:r>
          </a:p>
          <a:p>
            <a:pPr marL="457200" indent="-457200">
              <a:buAutoNum type="arabicPeriod"/>
            </a:pPr>
            <a:r>
              <a:rPr lang="en-US" sz="3200" b="1" dirty="0" smtClean="0"/>
              <a:t>Try creating a branch and merging back to the master branch</a:t>
            </a:r>
          </a:p>
          <a:p>
            <a:pPr marL="457200" indent="-457200">
              <a:buAutoNum type="arabicPeriod"/>
            </a:pPr>
            <a:r>
              <a:rPr lang="en-US" sz="3200" b="1" dirty="0" smtClean="0"/>
              <a:t>Ask for help if you get stuck, that is what we are here for!</a:t>
            </a:r>
            <a:endParaRPr lang="en-US" sz="2400" dirty="0" smtClean="0"/>
          </a:p>
          <a:p>
            <a:pPr marL="0" indent="0">
              <a:buNone/>
            </a:pPr>
            <a:endParaRPr lang="en-US" sz="2400" dirty="0" smtClean="0">
              <a:solidFill>
                <a:prstClr val="black"/>
              </a:solidFill>
            </a:endParaRPr>
          </a:p>
          <a:p>
            <a:pPr marL="0" indent="0">
              <a:buNone/>
            </a:pPr>
            <a:endParaRPr lang="en-US" sz="1800" dirty="0" smtClean="0"/>
          </a:p>
        </p:txBody>
      </p:sp>
    </p:spTree>
    <p:extLst>
      <p:ext uri="{BB962C8B-B14F-4D97-AF65-F5344CB8AC3E}">
        <p14:creationId xmlns:p14="http://schemas.microsoft.com/office/powerpoint/2010/main" val="2648342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up is GitHub</a:t>
            </a:r>
            <a:endParaRPr lang="en-US" dirty="0"/>
          </a:p>
        </p:txBody>
      </p:sp>
      <p:sp>
        <p:nvSpPr>
          <p:cNvPr id="3" name="Text Placeholder 2"/>
          <p:cNvSpPr>
            <a:spLocks noGrp="1"/>
          </p:cNvSpPr>
          <p:nvPr>
            <p:ph type="body" idx="1"/>
          </p:nvPr>
        </p:nvSpPr>
        <p:spPr/>
        <p:txBody>
          <a:bodyPr/>
          <a:lstStyle/>
          <a:p>
            <a:r>
              <a:rPr lang="en-US" dirty="0" smtClean="0"/>
              <a:t>(and a break if we have time)</a:t>
            </a:r>
            <a:endParaRPr lang="en-US" dirty="0"/>
          </a:p>
        </p:txBody>
      </p:sp>
    </p:spTree>
    <p:extLst>
      <p:ext uri="{BB962C8B-B14F-4D97-AF65-F5344CB8AC3E}">
        <p14:creationId xmlns:p14="http://schemas.microsoft.com/office/powerpoint/2010/main" val="366642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Creating a New Repository (repo)</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solidFill>
                  <a:prstClr val="black"/>
                </a:solidFill>
              </a:rPr>
              <a:t>Log into your GitHub account, and click on New (the green button)</a:t>
            </a:r>
            <a:endParaRPr lang="en-US" sz="3200" b="1"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2276561"/>
            <a:ext cx="9810750" cy="4067175"/>
          </a:xfrm>
          <a:prstGeom prst="rect">
            <a:avLst/>
          </a:prstGeom>
        </p:spPr>
      </p:pic>
    </p:spTree>
    <p:extLst>
      <p:ext uri="{BB962C8B-B14F-4D97-AF65-F5344CB8AC3E}">
        <p14:creationId xmlns:p14="http://schemas.microsoft.com/office/powerpoint/2010/main" val="2576341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a:t>Creating a New Repository (repo)</a:t>
            </a:r>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endParaRPr lang="en-US" sz="3200" b="1" dirty="0" smtClean="0"/>
          </a:p>
          <a:p>
            <a:pPr mar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639" y="1173093"/>
            <a:ext cx="8205615" cy="5510340"/>
          </a:xfrm>
          <a:prstGeom prst="rect">
            <a:avLst/>
          </a:prstGeom>
        </p:spPr>
      </p:pic>
    </p:spTree>
    <p:extLst>
      <p:ext uri="{BB962C8B-B14F-4D97-AF65-F5344CB8AC3E}">
        <p14:creationId xmlns:p14="http://schemas.microsoft.com/office/powerpoint/2010/main" val="2201048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Fork Someone Else’s Repo</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Find some interesting project</a:t>
            </a:r>
          </a:p>
          <a:p>
            <a:pPr marL="0" indent="0">
              <a:buNone/>
            </a:pPr>
            <a:r>
              <a:rPr lang="en-US" sz="3200" b="1" dirty="0">
                <a:solidFill>
                  <a:prstClr val="black"/>
                </a:solidFill>
              </a:rPr>
              <a:t>	</a:t>
            </a:r>
            <a:r>
              <a:rPr lang="en-US" sz="2400" dirty="0" smtClean="0">
                <a:solidFill>
                  <a:prstClr val="black"/>
                </a:solidFill>
              </a:rPr>
              <a:t>Use the search feature to find something</a:t>
            </a:r>
          </a:p>
          <a:p>
            <a:pPr marL="0" indent="0">
              <a:buNone/>
            </a:pPr>
            <a:r>
              <a:rPr lang="en-US" sz="2400" dirty="0">
                <a:solidFill>
                  <a:prstClr val="black"/>
                </a:solidFill>
              </a:rPr>
              <a:t>		</a:t>
            </a:r>
            <a:r>
              <a:rPr lang="en-US" sz="2400" dirty="0" smtClean="0">
                <a:solidFill>
                  <a:prstClr val="black"/>
                </a:solidFill>
              </a:rPr>
              <a:t>by topic</a:t>
            </a:r>
          </a:p>
          <a:p>
            <a:pPr marL="0" indent="0">
              <a:buNone/>
            </a:pPr>
            <a:r>
              <a:rPr lang="en-US" sz="2400" dirty="0">
                <a:solidFill>
                  <a:prstClr val="black"/>
                </a:solidFill>
              </a:rPr>
              <a:t>	</a:t>
            </a:r>
            <a:r>
              <a:rPr lang="en-US" sz="2400" dirty="0" smtClean="0">
                <a:solidFill>
                  <a:prstClr val="black"/>
                </a:solidFill>
              </a:rPr>
              <a:t>	by name</a:t>
            </a:r>
          </a:p>
          <a:p>
            <a:pPr marL="0" indent="0">
              <a:buNone/>
            </a:pPr>
            <a:endParaRPr lang="en-US" sz="2400" dirty="0" smtClean="0">
              <a:solidFill>
                <a:prstClr val="black"/>
              </a:solidFill>
            </a:endParaRPr>
          </a:p>
          <a:p>
            <a:pPr marL="0" indent="0">
              <a:buNone/>
            </a:pPr>
            <a:r>
              <a:rPr lang="en-US" sz="2400" dirty="0">
                <a:solidFill>
                  <a:prstClr val="black"/>
                </a:solidFill>
              </a:rPr>
              <a:t>	</a:t>
            </a:r>
            <a:r>
              <a:rPr lang="en-US" sz="2400" dirty="0" smtClean="0">
                <a:solidFill>
                  <a:prstClr val="black"/>
                </a:solidFill>
              </a:rPr>
              <a:t>Go to my GitHub account and fork the repo for this class </a:t>
            </a:r>
          </a:p>
          <a:p>
            <a:pPr marL="0" indent="0">
              <a:buNone/>
            </a:pPr>
            <a:r>
              <a:rPr lang="en-US" sz="2400" dirty="0">
                <a:solidFill>
                  <a:prstClr val="black"/>
                </a:solidFill>
              </a:rPr>
              <a:t>	https://</a:t>
            </a:r>
            <a:r>
              <a:rPr lang="en-US" sz="2400" dirty="0" smtClean="0">
                <a:solidFill>
                  <a:prstClr val="black"/>
                </a:solidFill>
              </a:rPr>
              <a:t>github.com/mtchem/git-hub-GDI-class</a:t>
            </a:r>
          </a:p>
          <a:p>
            <a:pPr marL="0" indent="0">
              <a:buNone/>
            </a:pPr>
            <a:endParaRPr lang="en-US" sz="2400" dirty="0">
              <a:solidFill>
                <a:prstClr val="black"/>
              </a:solidFill>
            </a:endParaRPr>
          </a:p>
          <a:p>
            <a:pPr marL="0" indent="0">
              <a:buNone/>
            </a:pPr>
            <a:r>
              <a:rPr lang="en-US" sz="3200" b="1" dirty="0" smtClean="0"/>
              <a:t>Fork the repo into your account</a:t>
            </a:r>
          </a:p>
          <a:p>
            <a:pPr marL="0" indent="0">
              <a:buNone/>
            </a:pPr>
            <a:r>
              <a:rPr lang="en-US" sz="3200" b="1" dirty="0"/>
              <a:t>	</a:t>
            </a:r>
            <a:r>
              <a:rPr lang="en-US" sz="2400" dirty="0" smtClean="0"/>
              <a:t>This creates a copy in your GitHub account</a:t>
            </a:r>
          </a:p>
          <a:p>
            <a:pPr marL="0" indent="0">
              <a:buNone/>
            </a:pPr>
            <a:r>
              <a:rPr lang="en-US" sz="2400" dirty="0" smtClean="0"/>
              <a:t>	</a:t>
            </a:r>
            <a:endParaRPr lang="en-US" sz="2400" dirty="0"/>
          </a:p>
          <a:p>
            <a:pPr marL="0" indent="0">
              <a:buNone/>
            </a:pPr>
            <a:r>
              <a:rPr lang="en-US" sz="3200" b="1" dirty="0">
                <a:solidFill>
                  <a:prstClr val="black"/>
                </a:solidFill>
              </a:rPr>
              <a:t>	</a:t>
            </a: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Tree>
    <p:extLst>
      <p:ext uri="{BB962C8B-B14F-4D97-AF65-F5344CB8AC3E}">
        <p14:creationId xmlns:p14="http://schemas.microsoft.com/office/powerpoint/2010/main" val="4025717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Fork a Repo</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16" y="1122096"/>
            <a:ext cx="9449947" cy="5500018"/>
          </a:xfrm>
          <a:prstGeom prst="rect">
            <a:avLst/>
          </a:prstGeom>
        </p:spPr>
      </p:pic>
      <p:sp>
        <p:nvSpPr>
          <p:cNvPr id="9" name="Rectangle 8"/>
          <p:cNvSpPr/>
          <p:nvPr/>
        </p:nvSpPr>
        <p:spPr>
          <a:xfrm>
            <a:off x="8851430" y="1529542"/>
            <a:ext cx="1197033" cy="56526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1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945"/>
            <a:ext cx="10515600" cy="1325563"/>
          </a:xfrm>
        </p:spPr>
        <p:txBody>
          <a:bodyPr/>
          <a:lstStyle/>
          <a:p>
            <a:r>
              <a:rPr lang="en-US" dirty="0" smtClean="0"/>
              <a:t>Introductions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115124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Create a Local Copy</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Clone a copy of a GitHub repo</a:t>
            </a:r>
          </a:p>
          <a:p>
            <a:pPr marL="0" indent="0">
              <a:buNone/>
            </a:pPr>
            <a:endParaRPr lang="en-US" sz="2400" dirty="0" smtClean="0"/>
          </a:p>
          <a:p>
            <a:pPr marL="0" indent="0">
              <a:buNone/>
            </a:pPr>
            <a:endParaRPr lang="en-US" sz="2400" dirty="0" smtClean="0">
              <a:solidFill>
                <a:prstClr val="black"/>
              </a:solidFill>
            </a:endParaRPr>
          </a:p>
          <a:p>
            <a:pPr marL="0" indent="0">
              <a:buNone/>
            </a:pPr>
            <a:r>
              <a:rPr lang="en-US" sz="2400" dirty="0" smtClean="0">
                <a:solidFill>
                  <a:prstClr val="black"/>
                </a:solidFill>
              </a:rPr>
              <a:t>       </a:t>
            </a:r>
            <a:r>
              <a:rPr lang="en-US" sz="2400" dirty="0"/>
              <a:t>This creates a copy in </a:t>
            </a:r>
            <a:r>
              <a:rPr lang="en-US" sz="2400" dirty="0" smtClean="0"/>
              <a:t>your local working directory</a:t>
            </a:r>
            <a:endParaRPr lang="en-US" sz="2400" dirty="0"/>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38200" y="2009883"/>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 </a:t>
            </a:r>
            <a:r>
              <a:rPr lang="en-US" sz="2000" dirty="0">
                <a:solidFill>
                  <a:schemeClr val="bg1"/>
                </a:solidFill>
              </a:rPr>
              <a:t>clone https://github.com/mtchem/test.git</a:t>
            </a:r>
          </a:p>
        </p:txBody>
      </p:sp>
      <p:grpSp>
        <p:nvGrpSpPr>
          <p:cNvPr id="6" name="Group 5"/>
          <p:cNvGrpSpPr/>
          <p:nvPr/>
        </p:nvGrpSpPr>
        <p:grpSpPr>
          <a:xfrm>
            <a:off x="300123" y="69081"/>
            <a:ext cx="11591753" cy="6732876"/>
            <a:chOff x="145818" y="125124"/>
            <a:chExt cx="11591753" cy="673287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18" y="125124"/>
              <a:ext cx="11442123" cy="6659496"/>
            </a:xfrm>
            <a:prstGeom prst="rect">
              <a:avLst/>
            </a:prstGeom>
          </p:spPr>
        </p:pic>
        <p:sp>
          <p:nvSpPr>
            <p:cNvPr id="5" name="Rectangle 4"/>
            <p:cNvSpPr/>
            <p:nvPr/>
          </p:nvSpPr>
          <p:spPr>
            <a:xfrm>
              <a:off x="9343505" y="5519651"/>
              <a:ext cx="2394066" cy="133834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835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flow when Collaborating with GitHub</a:t>
            </a:r>
            <a:endParaRPr lang="en-US" dirty="0"/>
          </a:p>
        </p:txBody>
      </p:sp>
      <p:sp>
        <p:nvSpPr>
          <p:cNvPr id="5" name="Content Placeholder 2"/>
          <p:cNvSpPr>
            <a:spLocks noGrp="1"/>
          </p:cNvSpPr>
          <p:nvPr>
            <p:ph idx="1"/>
          </p:nvPr>
        </p:nvSpPr>
        <p:spPr>
          <a:xfrm>
            <a:off x="838200" y="1315557"/>
            <a:ext cx="10515600" cy="4308003"/>
          </a:xfrm>
        </p:spPr>
        <p:txBody>
          <a:bodyPr>
            <a:noAutofit/>
          </a:bodyPr>
          <a:lstStyle/>
          <a:p>
            <a:pPr marL="0" indent="0">
              <a:buNone/>
            </a:pPr>
            <a:r>
              <a:rPr lang="en-US" sz="3200" b="1" dirty="0"/>
              <a:t>1. Create </a:t>
            </a:r>
            <a:r>
              <a:rPr lang="en-US" sz="3200" b="1" dirty="0" smtClean="0"/>
              <a:t>a </a:t>
            </a:r>
            <a:r>
              <a:rPr lang="en-US" sz="3200" b="1" dirty="0"/>
              <a:t>branch from master.</a:t>
            </a:r>
          </a:p>
          <a:p>
            <a:pPr marL="0" indent="0">
              <a:buNone/>
            </a:pPr>
            <a:r>
              <a:rPr lang="en-US" sz="3200" b="1" dirty="0"/>
              <a:t>2. Make some commits to improve the project.</a:t>
            </a:r>
          </a:p>
          <a:p>
            <a:pPr marL="0" indent="0">
              <a:buNone/>
            </a:pPr>
            <a:r>
              <a:rPr lang="en-US" sz="3200" b="1" dirty="0"/>
              <a:t>3. Push this branch to your GitHub project.</a:t>
            </a:r>
          </a:p>
          <a:p>
            <a:pPr marL="0" indent="0">
              <a:buNone/>
            </a:pPr>
            <a:r>
              <a:rPr lang="en-US" sz="3200" b="1" dirty="0"/>
              <a:t>4. Open a Pull Request on GitHub.</a:t>
            </a:r>
          </a:p>
          <a:p>
            <a:pPr marL="0" indent="0">
              <a:buNone/>
            </a:pPr>
            <a:r>
              <a:rPr lang="en-US" sz="3200" b="1" dirty="0"/>
              <a:t>5. Discuss, and optionally continue committing.</a:t>
            </a:r>
          </a:p>
          <a:p>
            <a:pPr marL="0" indent="0">
              <a:buNone/>
            </a:pPr>
            <a:r>
              <a:rPr lang="en-US" sz="3200" b="1" dirty="0"/>
              <a:t>6. The project owner merges or closes the Pull </a:t>
            </a:r>
            <a:r>
              <a:rPr lang="en-US" sz="3200" b="1" dirty="0" smtClean="0"/>
              <a:t>Request.</a:t>
            </a:r>
          </a:p>
          <a:p>
            <a:pPr marL="0" indent="0">
              <a:buNone/>
            </a:pPr>
            <a:r>
              <a:rPr lang="en-US" sz="2400" dirty="0" smtClean="0">
                <a:solidFill>
                  <a:prstClr val="black"/>
                </a:solidFill>
              </a:rPr>
              <a:t>         </a:t>
            </a:r>
            <a:endParaRPr lang="en-US" sz="2400" dirty="0"/>
          </a:p>
          <a:p>
            <a:pPr marL="0" lvl="0" indent="0">
              <a:buNone/>
            </a:pPr>
            <a:r>
              <a:rPr lang="en-US" sz="2400" dirty="0" smtClean="0">
                <a:solidFill>
                  <a:prstClr val="black"/>
                </a:solidFill>
              </a:rPr>
              <a:t>* This was taken from </a:t>
            </a:r>
            <a:r>
              <a:rPr lang="en-US" sz="2400" dirty="0" err="1" smtClean="0">
                <a:solidFill>
                  <a:prstClr val="black"/>
                </a:solidFill>
              </a:rPr>
              <a:t>ProGit</a:t>
            </a:r>
            <a:r>
              <a:rPr lang="en-US" sz="2400" dirty="0" smtClean="0">
                <a:solidFill>
                  <a:prstClr val="black"/>
                </a:solidFill>
              </a:rPr>
              <a:t>, an open </a:t>
            </a:r>
            <a:r>
              <a:rPr lang="en-US" sz="2400" dirty="0">
                <a:solidFill>
                  <a:prstClr val="black"/>
                </a:solidFill>
              </a:rPr>
              <a:t>source book at https://progit.org/</a:t>
            </a: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Tree>
    <p:extLst>
      <p:ext uri="{BB962C8B-B14F-4D97-AF65-F5344CB8AC3E}">
        <p14:creationId xmlns:p14="http://schemas.microsoft.com/office/powerpoint/2010/main" val="2739924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and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Clone a copy of the repo you just created (with the README) in your GitHub account</a:t>
            </a:r>
            <a:endParaRPr lang="en-US" sz="2400" dirty="0" smtClean="0"/>
          </a:p>
          <a:p>
            <a:pPr marL="0" indent="0">
              <a:buNone/>
            </a:pPr>
            <a:endParaRPr lang="en-US" sz="2400" dirty="0" smtClean="0">
              <a:solidFill>
                <a:prstClr val="black"/>
              </a:solidFill>
            </a:endParaRPr>
          </a:p>
          <a:p>
            <a:pPr marL="0" indent="0">
              <a:buNone/>
            </a:pPr>
            <a:r>
              <a:rPr lang="en-US" sz="2400" dirty="0" smtClean="0">
                <a:solidFill>
                  <a:prstClr val="black"/>
                </a:solidFill>
              </a:rPr>
              <a:t> </a:t>
            </a:r>
            <a:r>
              <a:rPr lang="en-US" sz="2400" dirty="0" smtClean="0"/>
              <a:t>This </a:t>
            </a:r>
            <a:r>
              <a:rPr lang="en-US" sz="2400" dirty="0"/>
              <a:t>creates a </a:t>
            </a:r>
            <a:r>
              <a:rPr lang="en-US" sz="2400" dirty="0" smtClean="0"/>
              <a:t>copy of the repo on your local working directory</a:t>
            </a:r>
          </a:p>
          <a:p>
            <a:pPr marL="0" indent="0">
              <a:buNone/>
            </a:pPr>
            <a:endParaRPr lang="en-US" sz="2400" dirty="0" smtClean="0"/>
          </a:p>
          <a:p>
            <a:pPr marL="0" indent="0">
              <a:buNone/>
            </a:pPr>
            <a:r>
              <a:rPr lang="en-US" sz="2400" dirty="0" smtClean="0"/>
              <a:t>Change your working directory to your new repo</a:t>
            </a:r>
          </a:p>
          <a:p>
            <a:pPr marL="0" indent="0">
              <a:buNone/>
            </a:pPr>
            <a:endParaRPr lang="en-US" sz="2400" dirty="0"/>
          </a:p>
          <a:p>
            <a:pPr marL="0" indent="0">
              <a:buNone/>
            </a:pPr>
            <a:endParaRPr lang="en-US" sz="2400" dirty="0" smtClean="0"/>
          </a:p>
          <a:p>
            <a:pPr marL="0" indent="0">
              <a:buNone/>
            </a:pPr>
            <a:r>
              <a:rPr lang="en-US" sz="2400" dirty="0" smtClean="0"/>
              <a:t>Create a new branch</a:t>
            </a:r>
            <a:endParaRPr lang="en-US" sz="2400" dirty="0"/>
          </a:p>
          <a:p>
            <a:pPr marL="0" indent="0">
              <a:buNone/>
            </a:pPr>
            <a:endParaRPr lang="en-US" sz="2400" dirty="0"/>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38200" y="2111714"/>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 </a:t>
            </a:r>
            <a:r>
              <a:rPr lang="en-US" sz="2000" dirty="0">
                <a:solidFill>
                  <a:schemeClr val="bg1"/>
                </a:solidFill>
              </a:rPr>
              <a:t>clone </a:t>
            </a:r>
            <a:r>
              <a:rPr lang="en-US" sz="2000" dirty="0" smtClean="0">
                <a:solidFill>
                  <a:schemeClr val="bg1"/>
                </a:solidFill>
              </a:rPr>
              <a:t> &lt;https://new repo&gt;</a:t>
            </a:r>
            <a:endParaRPr lang="en-US" sz="2000" dirty="0">
              <a:solidFill>
                <a:schemeClr val="bg1"/>
              </a:solidFill>
            </a:endParaRPr>
          </a:p>
        </p:txBody>
      </p:sp>
      <p:sp>
        <p:nvSpPr>
          <p:cNvPr id="9" name="TextBox 8"/>
          <p:cNvSpPr txBox="1"/>
          <p:nvPr/>
        </p:nvSpPr>
        <p:spPr>
          <a:xfrm>
            <a:off x="838200" y="3886723"/>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cd &lt;path to new repo&gt;</a:t>
            </a:r>
            <a:endParaRPr lang="en-US" sz="2000" dirty="0">
              <a:solidFill>
                <a:schemeClr val="bg1"/>
              </a:solidFill>
            </a:endParaRPr>
          </a:p>
        </p:txBody>
      </p:sp>
      <p:sp>
        <p:nvSpPr>
          <p:cNvPr id="10" name="TextBox 9"/>
          <p:cNvSpPr txBox="1"/>
          <p:nvPr/>
        </p:nvSpPr>
        <p:spPr>
          <a:xfrm>
            <a:off x="838200" y="5261622"/>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branch  &lt;branch name&gt;</a:t>
            </a:r>
            <a:endParaRPr lang="en-US" sz="2000" dirty="0">
              <a:solidFill>
                <a:schemeClr val="bg1"/>
              </a:solidFill>
            </a:endParaRPr>
          </a:p>
        </p:txBody>
      </p:sp>
    </p:spTree>
    <p:extLst>
      <p:ext uri="{BB962C8B-B14F-4D97-AF65-F5344CB8AC3E}">
        <p14:creationId xmlns:p14="http://schemas.microsoft.com/office/powerpoint/2010/main" val="1278382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Switch to the new branch</a:t>
            </a:r>
          </a:p>
          <a:p>
            <a:pPr marL="0" indent="0">
              <a:buNone/>
            </a:pPr>
            <a:endParaRPr lang="en-US" sz="2400" dirty="0">
              <a:solidFill>
                <a:prstClr val="black"/>
              </a:solidFill>
            </a:endParaRPr>
          </a:p>
          <a:p>
            <a:pPr marL="0" indent="0">
              <a:buNone/>
            </a:pPr>
            <a:endParaRPr lang="en-US" sz="2400" dirty="0" smtClean="0">
              <a:solidFill>
                <a:prstClr val="black"/>
              </a:solidFill>
            </a:endParaRPr>
          </a:p>
          <a:p>
            <a:pPr marL="0" indent="0">
              <a:buNone/>
            </a:pPr>
            <a:endParaRPr lang="en-US" sz="2400" dirty="0" smtClean="0">
              <a:solidFill>
                <a:prstClr val="black"/>
              </a:solidFill>
            </a:endParaRPr>
          </a:p>
          <a:p>
            <a:pPr marL="0" indent="0">
              <a:buNone/>
            </a:pPr>
            <a:r>
              <a:rPr lang="en-US" sz="2400" dirty="0" smtClean="0">
                <a:solidFill>
                  <a:prstClr val="black"/>
                </a:solidFill>
              </a:rPr>
              <a:t>Modify the README file (it should be the only thing in there)</a:t>
            </a:r>
          </a:p>
          <a:p>
            <a:pPr marL="0" indent="0">
              <a:buNone/>
            </a:pPr>
            <a:endParaRPr lang="en-US" sz="2400" dirty="0" smtClean="0">
              <a:solidFill>
                <a:prstClr val="black"/>
              </a:solidFill>
            </a:endParaRPr>
          </a:p>
          <a:p>
            <a:pPr marL="0" indent="0">
              <a:buNone/>
            </a:pPr>
            <a:r>
              <a:rPr lang="en-US" sz="2400" dirty="0" smtClean="0">
                <a:solidFill>
                  <a:prstClr val="black"/>
                </a:solidFill>
              </a:rPr>
              <a:t>Commit the changes</a:t>
            </a:r>
          </a:p>
          <a:p>
            <a:pPr marL="0" indent="0">
              <a:buNone/>
            </a:pPr>
            <a:endParaRPr lang="en-US" sz="2400" dirty="0">
              <a:solidFill>
                <a:prstClr val="black"/>
              </a:solidFill>
            </a:endParaRPr>
          </a:p>
          <a:p>
            <a:pPr marL="0" indent="0">
              <a:buNone/>
            </a:pPr>
            <a:endParaRPr lang="en-US" sz="2400" dirty="0" smtClean="0">
              <a:solidFill>
                <a:prstClr val="black"/>
              </a:solidFill>
            </a:endParaRPr>
          </a:p>
          <a:p>
            <a:pPr marL="0" indent="0">
              <a:buNone/>
            </a:pPr>
            <a:endParaRPr lang="en-US" sz="2400" dirty="0">
              <a:solidFill>
                <a:prstClr val="black"/>
              </a:solidFill>
            </a:endParaRPr>
          </a:p>
          <a:p>
            <a:pPr marL="0" indent="0">
              <a:buNone/>
            </a:pPr>
            <a:endParaRPr lang="en-US" sz="2400" dirty="0" smtClean="0">
              <a:solidFill>
                <a:prstClr val="black"/>
              </a:solidFill>
            </a:endParaRPr>
          </a:p>
          <a:p>
            <a:pPr marL="0" indent="0">
              <a:buNone/>
            </a:pPr>
            <a:endParaRPr lang="en-US" sz="2400" dirty="0">
              <a:solidFill>
                <a:prstClr val="black"/>
              </a:solidFill>
            </a:endParaRP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5" name="TextBox 4"/>
          <p:cNvSpPr txBox="1"/>
          <p:nvPr/>
        </p:nvSpPr>
        <p:spPr>
          <a:xfrm>
            <a:off x="838200" y="1900947"/>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&lt;branch name&gt;</a:t>
            </a:r>
            <a:endParaRPr lang="en-US" sz="2000" dirty="0">
              <a:solidFill>
                <a:schemeClr val="bg1"/>
              </a:solidFill>
            </a:endParaRPr>
          </a:p>
        </p:txBody>
      </p:sp>
      <p:sp>
        <p:nvSpPr>
          <p:cNvPr id="7" name="TextBox 6"/>
          <p:cNvSpPr txBox="1"/>
          <p:nvPr/>
        </p:nvSpPr>
        <p:spPr>
          <a:xfrm>
            <a:off x="838200" y="4551022"/>
            <a:ext cx="5079641"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a:solidFill>
                  <a:schemeClr val="bg1"/>
                </a:solidFill>
              </a:rPr>
              <a:t> </a:t>
            </a:r>
            <a:r>
              <a:rPr lang="en-US" sz="2000" dirty="0" smtClean="0">
                <a:solidFill>
                  <a:schemeClr val="bg1"/>
                </a:solidFill>
              </a:rPr>
              <a:t>commit –a –m  “message” </a:t>
            </a:r>
            <a:endParaRPr lang="en-US" sz="2000" dirty="0">
              <a:solidFill>
                <a:schemeClr val="bg1"/>
              </a:solidFill>
            </a:endParaRPr>
          </a:p>
        </p:txBody>
      </p:sp>
    </p:spTree>
    <p:extLst>
      <p:ext uri="{BB962C8B-B14F-4D97-AF65-F5344CB8AC3E}">
        <p14:creationId xmlns:p14="http://schemas.microsoft.com/office/powerpoint/2010/main" val="189982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Push our new branch back up to our GitHub</a:t>
            </a:r>
          </a:p>
          <a:p>
            <a:pPr marL="0" indent="0">
              <a:buNone/>
            </a:pPr>
            <a:r>
              <a:rPr lang="en-US" sz="2400" dirty="0" smtClean="0">
                <a:solidFill>
                  <a:prstClr val="black"/>
                </a:solidFill>
              </a:rPr>
              <a:t>	</a:t>
            </a:r>
          </a:p>
          <a:p>
            <a:pPr marL="0" indent="0">
              <a:buNone/>
            </a:pPr>
            <a:endParaRPr lang="en-US" sz="2400" dirty="0" smtClean="0">
              <a:solidFill>
                <a:prstClr val="black"/>
              </a:solidFill>
            </a:endParaRPr>
          </a:p>
          <a:p>
            <a:pPr marL="0" indent="0">
              <a:buNone/>
            </a:pPr>
            <a:r>
              <a:rPr lang="en-US" sz="2400" dirty="0" smtClean="0">
                <a:solidFill>
                  <a:prstClr val="black"/>
                </a:solidFill>
              </a:rPr>
              <a:t>Go to your GitHub account and a new pull request should be there </a:t>
            </a:r>
          </a:p>
          <a:p>
            <a:pPr marL="0" indent="0">
              <a:buNone/>
            </a:pPr>
            <a:r>
              <a:rPr lang="en-US" sz="2400" dirty="0" smtClean="0">
                <a:solidFill>
                  <a:prstClr val="black"/>
                </a:solidFill>
              </a:rPr>
              <a:t>	</a:t>
            </a: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12" name="TextBox 11"/>
          <p:cNvSpPr txBox="1"/>
          <p:nvPr/>
        </p:nvSpPr>
        <p:spPr>
          <a:xfrm>
            <a:off x="955398" y="1884837"/>
            <a:ext cx="5079641"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a:solidFill>
                  <a:schemeClr val="bg1"/>
                </a:solidFill>
              </a:rPr>
              <a:t> </a:t>
            </a:r>
            <a:r>
              <a:rPr lang="en-US" sz="2000" dirty="0" smtClean="0">
                <a:solidFill>
                  <a:schemeClr val="bg1"/>
                </a:solidFill>
              </a:rPr>
              <a:t>push origin  &lt;name of branch&gt; </a:t>
            </a:r>
            <a:endParaRPr lang="en-US" sz="2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72" y="3279890"/>
            <a:ext cx="7877175" cy="3257550"/>
          </a:xfrm>
          <a:prstGeom prst="rect">
            <a:avLst/>
          </a:prstGeom>
        </p:spPr>
      </p:pic>
      <p:sp>
        <p:nvSpPr>
          <p:cNvPr id="8" name="Rectangle 7"/>
          <p:cNvSpPr/>
          <p:nvPr/>
        </p:nvSpPr>
        <p:spPr>
          <a:xfrm>
            <a:off x="6371574" y="5519651"/>
            <a:ext cx="2199973" cy="51538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3305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Fill out the pull request</a:t>
            </a:r>
          </a:p>
          <a:p>
            <a:pPr marL="0" indent="0">
              <a:buNone/>
            </a:pPr>
            <a:r>
              <a:rPr lang="en-US" sz="2400" dirty="0" smtClean="0">
                <a:solidFill>
                  <a:prstClr val="black"/>
                </a:solidFill>
              </a:rPr>
              <a:t>Press the “Create Pull Request” button</a:t>
            </a:r>
          </a:p>
          <a:p>
            <a:pPr marL="0" indent="0">
              <a:buNone/>
            </a:pPr>
            <a:endParaRPr lang="en-US" sz="2400" dirty="0" smtClean="0">
              <a:solidFill>
                <a:prstClr val="black"/>
              </a:solidFill>
            </a:endParaRPr>
          </a:p>
          <a:p>
            <a:pPr marL="0" indent="0">
              <a:buNone/>
            </a:pPr>
            <a:r>
              <a:rPr lang="en-US" sz="2400" dirty="0" smtClean="0">
                <a:solidFill>
                  <a:prstClr val="black"/>
                </a:solidFill>
              </a:rPr>
              <a:t>This will take you to a screen with different tabs about the pull request</a:t>
            </a:r>
          </a:p>
          <a:p>
            <a:pPr marL="0" indent="0">
              <a:buNone/>
            </a:pPr>
            <a:r>
              <a:rPr lang="en-US" sz="2400" dirty="0">
                <a:solidFill>
                  <a:prstClr val="black"/>
                </a:solidFill>
              </a:rPr>
              <a:t>	</a:t>
            </a:r>
            <a:r>
              <a:rPr lang="en-US" sz="2400" dirty="0" smtClean="0">
                <a:solidFill>
                  <a:prstClr val="black"/>
                </a:solidFill>
              </a:rPr>
              <a:t>Conversation</a:t>
            </a:r>
          </a:p>
          <a:p>
            <a:pPr marL="0" indent="0">
              <a:buNone/>
            </a:pPr>
            <a:r>
              <a:rPr lang="en-US" sz="2400" dirty="0">
                <a:solidFill>
                  <a:prstClr val="black"/>
                </a:solidFill>
              </a:rPr>
              <a:t>	</a:t>
            </a:r>
            <a:r>
              <a:rPr lang="en-US" sz="2400" dirty="0" smtClean="0">
                <a:solidFill>
                  <a:prstClr val="black"/>
                </a:solidFill>
              </a:rPr>
              <a:t>Commits</a:t>
            </a:r>
          </a:p>
          <a:p>
            <a:pPr marL="0" indent="0">
              <a:buNone/>
            </a:pPr>
            <a:r>
              <a:rPr lang="en-US" sz="2400" dirty="0">
                <a:solidFill>
                  <a:prstClr val="black"/>
                </a:solidFill>
              </a:rPr>
              <a:t>	</a:t>
            </a:r>
            <a:r>
              <a:rPr lang="en-US" sz="2400" dirty="0" smtClean="0">
                <a:solidFill>
                  <a:prstClr val="black"/>
                </a:solidFill>
              </a:rPr>
              <a:t>Files changed</a:t>
            </a:r>
            <a:r>
              <a:rPr lang="en-US" sz="2400" dirty="0">
                <a:solidFill>
                  <a:prstClr val="black"/>
                </a:solidFill>
              </a:rPr>
              <a:t>	</a:t>
            </a:r>
            <a:endParaRPr lang="en-US" sz="2400" dirty="0" smtClean="0">
              <a:solidFill>
                <a:prstClr val="black"/>
              </a:solidFill>
            </a:endParaRPr>
          </a:p>
          <a:p>
            <a:pPr marL="0" indent="0">
              <a:buNone/>
            </a:pPr>
            <a:r>
              <a:rPr lang="en-US" sz="2400" dirty="0" smtClean="0">
                <a:solidFill>
                  <a:prstClr val="black"/>
                </a:solidFill>
              </a:rPr>
              <a:t>Notice the link “command line instructions” </a:t>
            </a:r>
          </a:p>
          <a:p>
            <a:pPr marL="0" indent="0">
              <a:buNone/>
            </a:pPr>
            <a:r>
              <a:rPr lang="en-US" sz="2400" dirty="0">
                <a:solidFill>
                  <a:prstClr val="black"/>
                </a:solidFill>
              </a:rPr>
              <a:t>	</a:t>
            </a:r>
            <a:r>
              <a:rPr lang="en-US" sz="2400" dirty="0" smtClean="0">
                <a:solidFill>
                  <a:prstClr val="black"/>
                </a:solidFill>
              </a:rPr>
              <a:t>If you can’t automatically merge, this link will give you options on how to 	deals with any merge conflicts </a:t>
            </a:r>
          </a:p>
          <a:p>
            <a:pPr marL="0" indent="0">
              <a:buNone/>
            </a:pPr>
            <a:endParaRPr lang="en-US" sz="2400" dirty="0" smtClean="0">
              <a:solidFill>
                <a:prstClr val="black"/>
              </a:solidFill>
            </a:endParaRPr>
          </a:p>
          <a:p>
            <a:pPr marL="0" indent="0">
              <a:buNone/>
            </a:pPr>
            <a:r>
              <a:rPr lang="en-US" sz="2400" dirty="0" smtClean="0">
                <a:solidFill>
                  <a:prstClr val="black"/>
                </a:solidFill>
              </a:rPr>
              <a:t>Last thing is to Merge pull request (and the confirm)</a:t>
            </a:r>
          </a:p>
          <a:p>
            <a:pPr marL="0" indent="0">
              <a:buNone/>
            </a:pPr>
            <a:r>
              <a:rPr lang="en-US" sz="2400" dirty="0" smtClean="0">
                <a:solidFill>
                  <a:prstClr val="black"/>
                </a:solidFill>
              </a:rPr>
              <a:t>	</a:t>
            </a: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1" y="447276"/>
            <a:ext cx="12116199" cy="6901175"/>
          </a:xfrm>
          <a:prstGeom prst="rect">
            <a:avLst/>
          </a:prstGeom>
        </p:spPr>
      </p:pic>
    </p:spTree>
    <p:extLst>
      <p:ext uri="{BB962C8B-B14F-4D97-AF65-F5344CB8AC3E}">
        <p14:creationId xmlns:p14="http://schemas.microsoft.com/office/powerpoint/2010/main" val="242558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time for Practice!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923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Practice</a:t>
            </a:r>
            <a:endParaRPr lang="en-US" dirty="0"/>
          </a:p>
        </p:txBody>
      </p:sp>
      <p:sp>
        <p:nvSpPr>
          <p:cNvPr id="5" name="Content Placeholder 2"/>
          <p:cNvSpPr>
            <a:spLocks noGrp="1"/>
          </p:cNvSpPr>
          <p:nvPr>
            <p:ph idx="1"/>
          </p:nvPr>
        </p:nvSpPr>
        <p:spPr>
          <a:xfrm>
            <a:off x="838200" y="1315557"/>
            <a:ext cx="10515600" cy="4308003"/>
          </a:xfrm>
        </p:spPr>
        <p:txBody>
          <a:bodyPr>
            <a:noAutofit/>
          </a:bodyPr>
          <a:lstStyle/>
          <a:p>
            <a:pPr marL="514350" indent="-514350">
              <a:buAutoNum type="arabicPeriod"/>
            </a:pPr>
            <a:r>
              <a:rPr lang="en-US" sz="3200" b="1" dirty="0" smtClean="0"/>
              <a:t>Make a new repo, or find a repo on GitHub</a:t>
            </a:r>
          </a:p>
          <a:p>
            <a:pPr marL="514350" indent="-514350">
              <a:buAutoNum type="arabicPeriod"/>
            </a:pPr>
            <a:r>
              <a:rPr lang="en-US" sz="3200" b="1" dirty="0" smtClean="0"/>
              <a:t>Clone that repo using </a:t>
            </a:r>
            <a:r>
              <a:rPr lang="en-US" sz="3200" b="1" dirty="0" err="1" smtClean="0"/>
              <a:t>git</a:t>
            </a:r>
            <a:endParaRPr lang="en-US" sz="3200" b="1" dirty="0" smtClean="0"/>
          </a:p>
          <a:p>
            <a:pPr marL="0" indent="0">
              <a:buNone/>
            </a:pPr>
            <a:r>
              <a:rPr lang="en-US" sz="3200" b="1" dirty="0"/>
              <a:t>3</a:t>
            </a:r>
            <a:r>
              <a:rPr lang="en-US" sz="3200" b="1" dirty="0" smtClean="0"/>
              <a:t>. </a:t>
            </a:r>
            <a:r>
              <a:rPr lang="en-US" sz="3200" b="1" dirty="0" smtClean="0"/>
              <a:t>Create </a:t>
            </a:r>
            <a:r>
              <a:rPr lang="en-US" sz="3200" b="1" dirty="0" smtClean="0"/>
              <a:t>a </a:t>
            </a:r>
            <a:r>
              <a:rPr lang="en-US" sz="3200" b="1" dirty="0"/>
              <a:t>branch from </a:t>
            </a:r>
            <a:r>
              <a:rPr lang="en-US" sz="3200" b="1" dirty="0" smtClean="0"/>
              <a:t>master (of your new repo).</a:t>
            </a:r>
            <a:endParaRPr lang="en-US" sz="3200" b="1" dirty="0"/>
          </a:p>
          <a:p>
            <a:pPr marL="0" indent="0">
              <a:buNone/>
            </a:pPr>
            <a:r>
              <a:rPr lang="en-US" sz="3200" b="1" dirty="0"/>
              <a:t>4</a:t>
            </a:r>
            <a:r>
              <a:rPr lang="en-US" sz="3200" b="1" dirty="0" smtClean="0"/>
              <a:t>. </a:t>
            </a:r>
            <a:r>
              <a:rPr lang="en-US" sz="3200" b="1" dirty="0"/>
              <a:t>Make some commits to improve the project.</a:t>
            </a:r>
          </a:p>
          <a:p>
            <a:pPr marL="0" indent="0">
              <a:buNone/>
            </a:pPr>
            <a:r>
              <a:rPr lang="en-US" sz="3200" b="1" dirty="0"/>
              <a:t>5</a:t>
            </a:r>
            <a:r>
              <a:rPr lang="en-US" sz="3200" b="1" dirty="0" smtClean="0"/>
              <a:t>. </a:t>
            </a:r>
            <a:r>
              <a:rPr lang="en-US" sz="3200" b="1" dirty="0"/>
              <a:t>Push this branch to your GitHub </a:t>
            </a:r>
            <a:r>
              <a:rPr lang="en-US" sz="3200" b="1" dirty="0" smtClean="0"/>
              <a:t>.</a:t>
            </a:r>
            <a:endParaRPr lang="en-US" sz="3200" b="1" dirty="0"/>
          </a:p>
          <a:p>
            <a:pPr marL="0" indent="0">
              <a:buNone/>
            </a:pPr>
            <a:r>
              <a:rPr lang="en-US" sz="3200" b="1" dirty="0"/>
              <a:t>6</a:t>
            </a:r>
            <a:r>
              <a:rPr lang="en-US" sz="3200" b="1" dirty="0" smtClean="0"/>
              <a:t>. </a:t>
            </a:r>
            <a:r>
              <a:rPr lang="en-US" sz="3200" b="1" dirty="0"/>
              <a:t>Open a Pull Request on GitHub.</a:t>
            </a:r>
          </a:p>
          <a:p>
            <a:pPr marL="0" indent="0">
              <a:buNone/>
            </a:pPr>
            <a:r>
              <a:rPr lang="en-US" sz="3200" b="1" dirty="0">
                <a:solidFill>
                  <a:schemeClr val="tx1">
                    <a:lumMod val="65000"/>
                    <a:lumOff val="35000"/>
                  </a:schemeClr>
                </a:solidFill>
              </a:rPr>
              <a:t>7</a:t>
            </a:r>
            <a:r>
              <a:rPr lang="en-US" sz="3200" b="1" dirty="0" smtClean="0">
                <a:solidFill>
                  <a:schemeClr val="tx1">
                    <a:lumMod val="65000"/>
                    <a:lumOff val="35000"/>
                  </a:schemeClr>
                </a:solidFill>
              </a:rPr>
              <a:t>. </a:t>
            </a:r>
            <a:r>
              <a:rPr lang="en-US" sz="3200" b="1" dirty="0">
                <a:solidFill>
                  <a:schemeClr val="tx1">
                    <a:lumMod val="65000"/>
                    <a:lumOff val="35000"/>
                  </a:schemeClr>
                </a:solidFill>
              </a:rPr>
              <a:t>Discuss, and optionally continue committing.</a:t>
            </a:r>
          </a:p>
          <a:p>
            <a:pPr marL="0" indent="0">
              <a:buNone/>
            </a:pPr>
            <a:r>
              <a:rPr lang="en-US" sz="3200" b="1" dirty="0">
                <a:solidFill>
                  <a:schemeClr val="tx1">
                    <a:lumMod val="65000"/>
                    <a:lumOff val="35000"/>
                  </a:schemeClr>
                </a:solidFill>
              </a:rPr>
              <a:t>8</a:t>
            </a:r>
            <a:r>
              <a:rPr lang="en-US" sz="3200" b="1" dirty="0" smtClean="0">
                <a:solidFill>
                  <a:schemeClr val="tx1">
                    <a:lumMod val="65000"/>
                    <a:lumOff val="35000"/>
                  </a:schemeClr>
                </a:solidFill>
              </a:rPr>
              <a:t>. </a:t>
            </a:r>
            <a:r>
              <a:rPr lang="en-US" sz="3200" b="1" dirty="0">
                <a:solidFill>
                  <a:schemeClr val="tx1">
                    <a:lumMod val="65000"/>
                    <a:lumOff val="35000"/>
                  </a:schemeClr>
                </a:solidFill>
              </a:rPr>
              <a:t>The project owner merges or closes the Pull </a:t>
            </a:r>
            <a:r>
              <a:rPr lang="en-US" sz="3200" b="1" dirty="0" smtClean="0">
                <a:solidFill>
                  <a:schemeClr val="tx1">
                    <a:lumMod val="65000"/>
                    <a:lumOff val="35000"/>
                  </a:schemeClr>
                </a:solidFill>
              </a:rPr>
              <a:t>Request.</a:t>
            </a:r>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Tree>
    <p:extLst>
      <p:ext uri="{BB962C8B-B14F-4D97-AF65-F5344CB8AC3E}">
        <p14:creationId xmlns:p14="http://schemas.microsoft.com/office/powerpoint/2010/main" val="15036209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Thing!</a:t>
            </a:r>
            <a:endParaRPr lang="en-US" dirty="0"/>
          </a:p>
        </p:txBody>
      </p:sp>
      <p:sp>
        <p:nvSpPr>
          <p:cNvPr id="3" name="Content Placeholder 2"/>
          <p:cNvSpPr>
            <a:spLocks noGrp="1"/>
          </p:cNvSpPr>
          <p:nvPr>
            <p:ph idx="1"/>
          </p:nvPr>
        </p:nvSpPr>
        <p:spPr/>
        <p:txBody>
          <a:bodyPr/>
          <a:lstStyle/>
          <a:p>
            <a:r>
              <a:rPr lang="en-US" dirty="0" smtClean="0"/>
              <a:t>Thank you </a:t>
            </a:r>
            <a:r>
              <a:rPr lang="en-US" dirty="0" err="1" smtClean="0"/>
              <a:t>Galavanize</a:t>
            </a:r>
            <a:r>
              <a:rPr lang="en-US" dirty="0" smtClean="0"/>
              <a:t> for this space</a:t>
            </a:r>
          </a:p>
          <a:p>
            <a:r>
              <a:rPr lang="en-US" dirty="0" smtClean="0"/>
              <a:t>Thank you Sharon, for being a TA</a:t>
            </a:r>
          </a:p>
          <a:p>
            <a:r>
              <a:rPr lang="en-US" dirty="0" smtClean="0"/>
              <a:t>I used a LOT of information from the open source book </a:t>
            </a:r>
            <a:r>
              <a:rPr lang="en-US" dirty="0" err="1" smtClean="0"/>
              <a:t>ProGit</a:t>
            </a:r>
            <a:r>
              <a:rPr lang="en-US" dirty="0"/>
              <a:t>  (</a:t>
            </a:r>
            <a:r>
              <a:rPr lang="en-US" dirty="0">
                <a:hlinkClick r:id="rId2"/>
              </a:rPr>
              <a:t>https://progit.org</a:t>
            </a:r>
            <a:r>
              <a:rPr lang="en-US" dirty="0" smtClean="0">
                <a:hlinkClick r:id="rId2"/>
              </a:rPr>
              <a:t>/</a:t>
            </a:r>
            <a:r>
              <a:rPr lang="en-US" dirty="0" smtClean="0"/>
              <a:t>) I highly recommend it. </a:t>
            </a:r>
          </a:p>
          <a:p>
            <a:endParaRPr lang="en-US" dirty="0"/>
          </a:p>
          <a:p>
            <a:r>
              <a:rPr lang="en-US" dirty="0" smtClean="0"/>
              <a:t>And Thank YOU!</a:t>
            </a:r>
          </a:p>
          <a:p>
            <a:endParaRPr lang="en-US" dirty="0"/>
          </a:p>
        </p:txBody>
      </p:sp>
    </p:spTree>
    <p:extLst>
      <p:ext uri="{BB962C8B-B14F-4D97-AF65-F5344CB8AC3E}">
        <p14:creationId xmlns:p14="http://schemas.microsoft.com/office/powerpoint/2010/main" val="2104396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1325563"/>
          </a:xfrm>
        </p:spPr>
        <p:txBody>
          <a:bodyPr/>
          <a:lstStyle/>
          <a:p>
            <a:r>
              <a:rPr lang="en-US" dirty="0" smtClean="0"/>
              <a:t> What this Class Will Go Over</a:t>
            </a:r>
            <a:endParaRPr lang="en-US" dirty="0"/>
          </a:p>
        </p:txBody>
      </p:sp>
      <p:sp>
        <p:nvSpPr>
          <p:cNvPr id="3" name="Content Placeholder 2"/>
          <p:cNvSpPr>
            <a:spLocks noGrp="1"/>
          </p:cNvSpPr>
          <p:nvPr>
            <p:ph idx="1"/>
          </p:nvPr>
        </p:nvSpPr>
        <p:spPr>
          <a:xfrm>
            <a:off x="386366" y="1313645"/>
            <a:ext cx="10967434" cy="5544355"/>
          </a:xfrm>
        </p:spPr>
        <p:txBody>
          <a:bodyPr>
            <a:normAutofit/>
          </a:bodyPr>
          <a:lstStyle/>
          <a:p>
            <a:pPr marL="0" indent="0">
              <a:buNone/>
            </a:pPr>
            <a:r>
              <a:rPr lang="en-US" dirty="0" smtClean="0"/>
              <a:t>Brief overview of </a:t>
            </a:r>
            <a:r>
              <a:rPr lang="en-US" dirty="0" err="1" smtClean="0"/>
              <a:t>git</a:t>
            </a:r>
            <a:r>
              <a:rPr lang="en-US" dirty="0" smtClean="0"/>
              <a:t> and </a:t>
            </a:r>
            <a:r>
              <a:rPr lang="en-US" dirty="0" err="1" smtClean="0"/>
              <a:t>github</a:t>
            </a:r>
            <a:endParaRPr lang="en-US" dirty="0" smtClean="0"/>
          </a:p>
          <a:p>
            <a:pPr marL="0" indent="0">
              <a:buNone/>
            </a:pPr>
            <a:endParaRPr lang="en-US" dirty="0" smtClean="0"/>
          </a:p>
          <a:p>
            <a:pPr marL="0" indent="0">
              <a:buNone/>
            </a:pPr>
            <a:r>
              <a:rPr lang="en-US" dirty="0" smtClean="0"/>
              <a:t>Manage documents using </a:t>
            </a:r>
            <a:r>
              <a:rPr lang="en-US" dirty="0" err="1" smtClean="0"/>
              <a:t>git</a:t>
            </a:r>
            <a:r>
              <a:rPr lang="en-US" dirty="0" smtClean="0"/>
              <a:t> bash</a:t>
            </a:r>
          </a:p>
          <a:p>
            <a:pPr lvl="1"/>
            <a:r>
              <a:rPr lang="en-US" dirty="0"/>
              <a:t>c</a:t>
            </a:r>
            <a:r>
              <a:rPr lang="en-US" dirty="0" smtClean="0"/>
              <a:t>onfigure your </a:t>
            </a:r>
            <a:r>
              <a:rPr lang="en-US" dirty="0" err="1" smtClean="0"/>
              <a:t>git</a:t>
            </a:r>
            <a:r>
              <a:rPr lang="en-US" dirty="0" smtClean="0"/>
              <a:t> user credentials</a:t>
            </a:r>
          </a:p>
          <a:p>
            <a:pPr lvl="1"/>
            <a:r>
              <a:rPr lang="en-US" dirty="0" smtClean="0"/>
              <a:t>initializing a </a:t>
            </a:r>
            <a:r>
              <a:rPr lang="en-US" dirty="0" err="1" smtClean="0"/>
              <a:t>git</a:t>
            </a:r>
            <a:r>
              <a:rPr lang="en-US" dirty="0" smtClean="0"/>
              <a:t> repository</a:t>
            </a:r>
          </a:p>
          <a:p>
            <a:pPr lvl="1"/>
            <a:r>
              <a:rPr lang="en-US" dirty="0" smtClean="0"/>
              <a:t>track, stage, and commit files</a:t>
            </a:r>
          </a:p>
          <a:p>
            <a:pPr lvl="1"/>
            <a:r>
              <a:rPr lang="en-US" dirty="0" smtClean="0"/>
              <a:t>modify and remove</a:t>
            </a:r>
            <a:r>
              <a:rPr lang="en-US" dirty="0"/>
              <a:t> </a:t>
            </a:r>
            <a:r>
              <a:rPr lang="en-US" dirty="0" smtClean="0"/>
              <a:t>files</a:t>
            </a:r>
          </a:p>
          <a:p>
            <a:pPr lvl="1"/>
            <a:r>
              <a:rPr lang="en-US" dirty="0" smtClean="0"/>
              <a:t>branch and merge </a:t>
            </a:r>
          </a:p>
          <a:p>
            <a:pPr marL="0" indent="0">
              <a:buNone/>
            </a:pPr>
            <a:endParaRPr lang="en-US" dirty="0" smtClean="0"/>
          </a:p>
          <a:p>
            <a:pPr marL="0" indent="0">
              <a:buNone/>
            </a:pPr>
            <a:r>
              <a:rPr lang="en-US" dirty="0" smtClean="0"/>
              <a:t>Use GitHub to store and share</a:t>
            </a:r>
          </a:p>
          <a:p>
            <a:pPr lvl="1"/>
            <a:r>
              <a:rPr lang="en-US" dirty="0" smtClean="0"/>
              <a:t>link </a:t>
            </a:r>
            <a:r>
              <a:rPr lang="en-US" dirty="0" err="1" smtClean="0"/>
              <a:t>git</a:t>
            </a:r>
            <a:r>
              <a:rPr lang="en-US" dirty="0" smtClean="0"/>
              <a:t> to </a:t>
            </a:r>
            <a:r>
              <a:rPr lang="en-US" dirty="0" err="1" smtClean="0"/>
              <a:t>github</a:t>
            </a:r>
            <a:endParaRPr lang="en-US" dirty="0" smtClean="0"/>
          </a:p>
          <a:p>
            <a:pPr lvl="1"/>
            <a:r>
              <a:rPr lang="en-US" dirty="0" smtClean="0"/>
              <a:t>push and pull </a:t>
            </a:r>
            <a:endParaRPr lang="en-US" dirty="0"/>
          </a:p>
        </p:txBody>
      </p:sp>
    </p:spTree>
    <p:extLst>
      <p:ext uri="{BB962C8B-B14F-4D97-AF65-F5344CB8AC3E}">
        <p14:creationId xmlns:p14="http://schemas.microsoft.com/office/powerpoint/2010/main" val="2309222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5"/>
            <a:ext cx="10515600" cy="1325563"/>
          </a:xfrm>
        </p:spPr>
        <p:txBody>
          <a:bodyPr/>
          <a:lstStyle/>
          <a:p>
            <a:r>
              <a:rPr lang="en-US" dirty="0" err="1" smtClean="0"/>
              <a:t>Git</a:t>
            </a:r>
            <a:r>
              <a:rPr lang="en-US" dirty="0" smtClean="0"/>
              <a:t> and GitHub</a:t>
            </a:r>
            <a:endParaRPr lang="en-US" dirty="0"/>
          </a:p>
        </p:txBody>
      </p:sp>
      <p:sp>
        <p:nvSpPr>
          <p:cNvPr id="3" name="Content Placeholder 2"/>
          <p:cNvSpPr>
            <a:spLocks noGrp="1"/>
          </p:cNvSpPr>
          <p:nvPr>
            <p:ph idx="1"/>
          </p:nvPr>
        </p:nvSpPr>
        <p:spPr>
          <a:xfrm>
            <a:off x="838200" y="1146220"/>
            <a:ext cx="10515600" cy="5576552"/>
          </a:xfrm>
        </p:spPr>
        <p:txBody>
          <a:bodyPr>
            <a:normAutofit/>
          </a:bodyPr>
          <a:lstStyle/>
          <a:p>
            <a:pPr marL="0" indent="0">
              <a:buNone/>
            </a:pPr>
            <a:r>
              <a:rPr lang="en-US" dirty="0" smtClean="0"/>
              <a:t>Version Control Software</a:t>
            </a:r>
          </a:p>
          <a:p>
            <a:pPr lvl="1"/>
            <a:r>
              <a:rPr lang="en-US" dirty="0" smtClean="0"/>
              <a:t>Track and Revert Changes</a:t>
            </a:r>
          </a:p>
          <a:p>
            <a:pPr lvl="1"/>
            <a:r>
              <a:rPr lang="en-US" dirty="0" smtClean="0"/>
              <a:t>Collaborate</a:t>
            </a:r>
          </a:p>
          <a:p>
            <a:pPr marL="457200" lvl="1" indent="0">
              <a:buNone/>
            </a:pPr>
            <a:endParaRPr lang="en-US" dirty="0" smtClean="0"/>
          </a:p>
          <a:p>
            <a:pPr marL="0" indent="0">
              <a:buNone/>
            </a:pPr>
            <a:r>
              <a:rPr lang="en-US" dirty="0" err="1" smtClean="0"/>
              <a:t>Git</a:t>
            </a:r>
            <a:endParaRPr lang="en-US" dirty="0" smtClean="0"/>
          </a:p>
          <a:p>
            <a:pPr lvl="1"/>
            <a:r>
              <a:rPr lang="en-US" dirty="0" smtClean="0"/>
              <a:t>Local (everything happens on your computer and ONLY your computer)</a:t>
            </a:r>
          </a:p>
          <a:p>
            <a:pPr lvl="1"/>
            <a:r>
              <a:rPr lang="en-US" dirty="0" smtClean="0"/>
              <a:t>Controlled using command line (</a:t>
            </a:r>
            <a:r>
              <a:rPr lang="en-US" dirty="0" err="1" smtClean="0"/>
              <a:t>Git</a:t>
            </a:r>
            <a:r>
              <a:rPr lang="en-US" dirty="0" smtClean="0"/>
              <a:t> Bash)</a:t>
            </a:r>
          </a:p>
          <a:p>
            <a:endParaRPr lang="en-US" dirty="0" smtClean="0"/>
          </a:p>
          <a:p>
            <a:pPr marL="0" indent="0">
              <a:buNone/>
            </a:pPr>
            <a:r>
              <a:rPr lang="en-US" dirty="0" smtClean="0"/>
              <a:t>GitHub</a:t>
            </a:r>
          </a:p>
          <a:p>
            <a:pPr lvl="1"/>
            <a:r>
              <a:rPr lang="en-US" dirty="0" smtClean="0"/>
              <a:t>Internet based service developed by the good people of </a:t>
            </a:r>
            <a:r>
              <a:rPr lang="en-US" dirty="0" err="1" smtClean="0"/>
              <a:t>Linx</a:t>
            </a:r>
            <a:endParaRPr lang="en-US" dirty="0" smtClean="0"/>
          </a:p>
          <a:p>
            <a:pPr lvl="1"/>
            <a:r>
              <a:rPr lang="en-US" dirty="0" smtClean="0"/>
              <a:t>Free (for all public documents)</a:t>
            </a:r>
          </a:p>
          <a:p>
            <a:pPr lvl="1"/>
            <a:r>
              <a:rPr lang="en-US" dirty="0" smtClean="0"/>
              <a:t>Can be used with </a:t>
            </a:r>
            <a:r>
              <a:rPr lang="en-US" dirty="0" err="1" smtClean="0"/>
              <a:t>Git</a:t>
            </a:r>
            <a:r>
              <a:rPr lang="en-US" dirty="0" smtClean="0"/>
              <a:t> to share and collaborate on projects</a:t>
            </a:r>
          </a:p>
          <a:p>
            <a:pPr lvl="1"/>
            <a:endParaRPr lang="en-US" dirty="0" smtClean="0"/>
          </a:p>
          <a:p>
            <a:pPr lvl="1"/>
            <a:endParaRPr lang="en-US" dirty="0" smtClean="0"/>
          </a:p>
          <a:p>
            <a:pPr lvl="1"/>
            <a:endParaRPr lang="en-US" dirty="0" smtClean="0"/>
          </a:p>
          <a:p>
            <a:pPr marL="457200" lvl="1" indent="0">
              <a:buNone/>
            </a:pPr>
            <a:endParaRPr lang="en-US" dirty="0" smtClean="0"/>
          </a:p>
          <a:p>
            <a:endParaRPr lang="en-US" dirty="0" smtClean="0"/>
          </a:p>
        </p:txBody>
      </p:sp>
    </p:spTree>
    <p:extLst>
      <p:ext uri="{BB962C8B-B14F-4D97-AF65-F5344CB8AC3E}">
        <p14:creationId xmlns:p14="http://schemas.microsoft.com/office/powerpoint/2010/main" val="3559407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5"/>
            <a:ext cx="10515600" cy="1325563"/>
          </a:xfrm>
        </p:spPr>
        <p:txBody>
          <a:bodyPr/>
          <a:lstStyle/>
          <a:p>
            <a:r>
              <a:rPr lang="en-US" dirty="0" smtClean="0"/>
              <a:t>Before we get started</a:t>
            </a:r>
            <a:endParaRPr lang="en-US" dirty="0"/>
          </a:p>
        </p:txBody>
      </p:sp>
      <p:sp>
        <p:nvSpPr>
          <p:cNvPr id="3" name="Content Placeholder 2"/>
          <p:cNvSpPr>
            <a:spLocks noGrp="1"/>
          </p:cNvSpPr>
          <p:nvPr>
            <p:ph idx="1"/>
          </p:nvPr>
        </p:nvSpPr>
        <p:spPr>
          <a:xfrm>
            <a:off x="838200" y="1146220"/>
            <a:ext cx="10515600" cy="5576552"/>
          </a:xfrm>
        </p:spPr>
        <p:txBody>
          <a:bodyPr>
            <a:normAutofit/>
          </a:bodyPr>
          <a:lstStyle/>
          <a:p>
            <a:pPr marL="0" indent="0">
              <a:buNone/>
            </a:pPr>
            <a:endParaRPr lang="en-US" dirty="0" smtClean="0"/>
          </a:p>
          <a:p>
            <a:pPr marL="0" indent="0">
              <a:buNone/>
            </a:pPr>
            <a:r>
              <a:rPr lang="en-US" dirty="0" smtClean="0"/>
              <a:t>Create a new folder/directory</a:t>
            </a:r>
          </a:p>
          <a:p>
            <a:pPr marL="0" indent="0">
              <a:buNone/>
            </a:pPr>
            <a:endParaRPr lang="en-US" dirty="0"/>
          </a:p>
          <a:p>
            <a:pPr marL="0" indent="0">
              <a:buNone/>
            </a:pPr>
            <a:r>
              <a:rPr lang="en-US" dirty="0" smtClean="0"/>
              <a:t>Make two new files and put them in your new folder</a:t>
            </a:r>
          </a:p>
          <a:p>
            <a:pPr marL="0" indent="0">
              <a:buNone/>
            </a:pPr>
            <a:endParaRPr lang="en-US" dirty="0"/>
          </a:p>
          <a:p>
            <a:pPr marL="0" indent="0">
              <a:buNone/>
            </a:pPr>
            <a:r>
              <a:rPr lang="en-US" dirty="0" smtClean="0"/>
              <a:t>*you can use html-ipsum.com for </a:t>
            </a:r>
            <a:r>
              <a:rPr lang="en-US" dirty="0" err="1" smtClean="0"/>
              <a:t>psudo</a:t>
            </a:r>
            <a:r>
              <a:rPr lang="en-US" dirty="0" smtClean="0"/>
              <a:t> code</a:t>
            </a:r>
          </a:p>
          <a:p>
            <a:pPr marL="0" indent="0">
              <a:buNone/>
            </a:pPr>
            <a:endParaRPr lang="en-US" dirty="0"/>
          </a:p>
          <a:p>
            <a:pPr marL="0" indent="0">
              <a:buNone/>
            </a:pPr>
            <a:r>
              <a:rPr lang="en-US" dirty="0" smtClean="0"/>
              <a:t>** when we get to the practice part of the class, you will use your real working directory, but for these examples use the one we created here</a:t>
            </a:r>
          </a:p>
          <a:p>
            <a:pPr marL="0" indent="0">
              <a:buNone/>
            </a:pPr>
            <a:endParaRPr lang="en-US" dirty="0" smtClean="0"/>
          </a:p>
          <a:p>
            <a:pPr marL="457200" lvl="1" indent="0">
              <a:buNone/>
            </a:pPr>
            <a:endParaRPr lang="en-US" dirty="0" smtClean="0"/>
          </a:p>
          <a:p>
            <a:pPr lvl="1"/>
            <a:endParaRPr lang="en-US" dirty="0" smtClean="0"/>
          </a:p>
          <a:p>
            <a:pPr lvl="1"/>
            <a:endParaRPr lang="en-US" dirty="0" smtClean="0"/>
          </a:p>
          <a:p>
            <a:pPr marL="457200" lvl="1" indent="0">
              <a:buNone/>
            </a:pPr>
            <a:endParaRPr lang="en-US" dirty="0" smtClean="0"/>
          </a:p>
          <a:p>
            <a:endParaRPr lang="en-US" dirty="0" smtClean="0"/>
          </a:p>
        </p:txBody>
      </p:sp>
    </p:spTree>
    <p:extLst>
      <p:ext uri="{BB962C8B-B14F-4D97-AF65-F5344CB8AC3E}">
        <p14:creationId xmlns:p14="http://schemas.microsoft.com/office/powerpoint/2010/main" val="4227733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Setting-up </a:t>
            </a:r>
            <a:r>
              <a:rPr lang="en-US" dirty="0" err="1" smtClean="0"/>
              <a:t>Git</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t>Open </a:t>
            </a:r>
            <a:r>
              <a:rPr lang="en-US" sz="2400" dirty="0" err="1" smtClean="0"/>
              <a:t>Git</a:t>
            </a:r>
            <a:r>
              <a:rPr lang="en-US" sz="2400" dirty="0" smtClean="0"/>
              <a:t> Bash ( the command box )</a:t>
            </a:r>
          </a:p>
          <a:p>
            <a:pPr marL="0" indent="0">
              <a:buNone/>
            </a:pPr>
            <a:r>
              <a:rPr lang="en-US" sz="2400" dirty="0" smtClean="0"/>
              <a:t>Set user name and email</a:t>
            </a:r>
          </a:p>
          <a:p>
            <a:pPr marL="0" indent="0">
              <a:buNone/>
            </a:pPr>
            <a:r>
              <a:rPr lang="en-US" sz="2400" dirty="0" smtClean="0"/>
              <a:t>Use the same name and email address you used for you GitHub account</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To check your settings use</a:t>
            </a:r>
          </a:p>
          <a:p>
            <a:pPr marL="0" indent="0">
              <a:buNone/>
            </a:pPr>
            <a:endParaRPr lang="en-US" sz="2000" dirty="0"/>
          </a:p>
          <a:p>
            <a:pPr marL="0" indent="0">
              <a:buNone/>
            </a:pPr>
            <a:endParaRPr lang="en-US" sz="2000" dirty="0" smtClean="0"/>
          </a:p>
          <a:p>
            <a:pPr marL="0" indent="0">
              <a:buNone/>
            </a:pPr>
            <a:r>
              <a:rPr lang="en-US" sz="2000" dirty="0" smtClean="0"/>
              <a:t>** Change your editor</a:t>
            </a:r>
          </a:p>
          <a:p>
            <a:pPr marL="0" indent="0">
              <a:buNone/>
            </a:pPr>
            <a:r>
              <a:rPr lang="en-US" sz="2000" dirty="0"/>
              <a:t>	</a:t>
            </a:r>
            <a:r>
              <a:rPr lang="en-US" sz="2000" dirty="0" smtClean="0"/>
              <a:t>Vim is usually the default</a:t>
            </a:r>
            <a:endParaRPr lang="en-US" sz="2000" dirty="0"/>
          </a:p>
          <a:p>
            <a:pPr marL="0" indent="0">
              <a:buNone/>
            </a:pPr>
            <a:r>
              <a:rPr lang="en-US" sz="2000" dirty="0" smtClean="0"/>
              <a:t>	</a:t>
            </a:r>
            <a:r>
              <a:rPr lang="en-US" sz="2000" dirty="0" err="1" smtClean="0"/>
              <a:t>Emacs</a:t>
            </a:r>
            <a:r>
              <a:rPr lang="en-US" sz="2000" dirty="0" smtClean="0"/>
              <a:t> </a:t>
            </a:r>
          </a:p>
          <a:p>
            <a:pPr marL="0" indent="0">
              <a:buNone/>
            </a:pPr>
            <a:r>
              <a:rPr lang="en-US" sz="2000" dirty="0" smtClean="0"/>
              <a:t>Others:  https</a:t>
            </a:r>
            <a:r>
              <a:rPr lang="en-US" sz="2000" dirty="0"/>
              <a:t>://help.github.com/articles/associating-text-editors-with-git/</a:t>
            </a:r>
            <a:endParaRPr lang="en-US" sz="2000" dirty="0" smtClean="0"/>
          </a:p>
        </p:txBody>
      </p:sp>
      <p:sp>
        <p:nvSpPr>
          <p:cNvPr id="4" name="TextBox 3"/>
          <p:cNvSpPr txBox="1"/>
          <p:nvPr/>
        </p:nvSpPr>
        <p:spPr>
          <a:xfrm>
            <a:off x="956276" y="2873875"/>
            <a:ext cx="5372100" cy="707886"/>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--global user.name “Your name here”</a:t>
            </a:r>
          </a:p>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--global </a:t>
            </a:r>
            <a:r>
              <a:rPr lang="en-US" sz="2000" dirty="0" err="1" smtClean="0">
                <a:solidFill>
                  <a:schemeClr val="bg1"/>
                </a:solidFill>
              </a:rPr>
              <a:t>user.email</a:t>
            </a:r>
            <a:r>
              <a:rPr lang="en-US" sz="2000" dirty="0" smtClean="0">
                <a:solidFill>
                  <a:schemeClr val="bg1"/>
                </a:solidFill>
              </a:rPr>
              <a:t>  </a:t>
            </a:r>
            <a:r>
              <a:rPr lang="en-US" sz="2000" dirty="0" err="1" smtClean="0">
                <a:solidFill>
                  <a:schemeClr val="bg1"/>
                </a:solidFill>
              </a:rPr>
              <a:t>your.email@here</a:t>
            </a:r>
            <a:endParaRPr lang="en-US" sz="2000" dirty="0">
              <a:solidFill>
                <a:schemeClr val="bg1"/>
              </a:solidFill>
            </a:endParaRPr>
          </a:p>
        </p:txBody>
      </p:sp>
      <p:sp>
        <p:nvSpPr>
          <p:cNvPr id="5" name="TextBox 4"/>
          <p:cNvSpPr txBox="1"/>
          <p:nvPr/>
        </p:nvSpPr>
        <p:spPr>
          <a:xfrm>
            <a:off x="1006151" y="4274459"/>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--list</a:t>
            </a:r>
            <a:endParaRPr lang="en-US" sz="2000" dirty="0">
              <a:solidFill>
                <a:schemeClr val="bg1"/>
              </a:solidFill>
            </a:endParaRPr>
          </a:p>
        </p:txBody>
      </p:sp>
      <p:sp>
        <p:nvSpPr>
          <p:cNvPr id="6" name="TextBox 5"/>
          <p:cNvSpPr txBox="1"/>
          <p:nvPr/>
        </p:nvSpPr>
        <p:spPr>
          <a:xfrm>
            <a:off x="4387295" y="5800077"/>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--global </a:t>
            </a:r>
            <a:r>
              <a:rPr lang="en-US" sz="2000" dirty="0" err="1" smtClean="0">
                <a:solidFill>
                  <a:schemeClr val="bg1"/>
                </a:solidFill>
              </a:rPr>
              <a:t>core.editor</a:t>
            </a:r>
            <a:r>
              <a:rPr lang="en-US" sz="2000" dirty="0" smtClean="0">
                <a:solidFill>
                  <a:schemeClr val="bg1"/>
                </a:solidFill>
              </a:rPr>
              <a:t> </a:t>
            </a:r>
            <a:r>
              <a:rPr lang="en-US" sz="2000" dirty="0" err="1" smtClean="0">
                <a:solidFill>
                  <a:schemeClr val="bg1"/>
                </a:solidFill>
              </a:rPr>
              <a:t>emacs</a:t>
            </a:r>
            <a:endParaRPr lang="en-US" sz="2000" dirty="0">
              <a:solidFill>
                <a:schemeClr val="bg1"/>
              </a:solidFill>
            </a:endParaRPr>
          </a:p>
        </p:txBody>
      </p:sp>
    </p:spTree>
    <p:extLst>
      <p:ext uri="{BB962C8B-B14F-4D97-AF65-F5344CB8AC3E}">
        <p14:creationId xmlns:p14="http://schemas.microsoft.com/office/powerpoint/2010/main" val="1823677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Getting Started with </a:t>
            </a:r>
            <a:r>
              <a:rPr lang="en-US" dirty="0" err="1" smtClean="0"/>
              <a:t>Git</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t>Basic commands for Command Line</a:t>
            </a:r>
          </a:p>
          <a:p>
            <a:pPr marL="0" indent="0">
              <a:buNone/>
            </a:pPr>
            <a:r>
              <a:rPr lang="en-US" sz="2400" dirty="0" smtClean="0"/>
              <a:t>	</a:t>
            </a:r>
            <a:r>
              <a:rPr lang="en-US" sz="2400" dirty="0" err="1"/>
              <a:t>pwd</a:t>
            </a:r>
            <a:r>
              <a:rPr lang="en-US" sz="2400" dirty="0"/>
              <a:t> =&gt; print working </a:t>
            </a:r>
            <a:r>
              <a:rPr lang="en-US" sz="2400" dirty="0" smtClean="0"/>
              <a:t>directory</a:t>
            </a:r>
          </a:p>
          <a:p>
            <a:pPr marL="0" indent="0">
              <a:buNone/>
            </a:pPr>
            <a:r>
              <a:rPr lang="en-US" sz="2400" dirty="0"/>
              <a:t>	</a:t>
            </a:r>
            <a:r>
              <a:rPr lang="en-US" sz="2400" dirty="0" smtClean="0"/>
              <a:t>cd  &lt;path to directory&gt; =&gt; change directory</a:t>
            </a:r>
          </a:p>
          <a:p>
            <a:pPr marL="0" indent="0">
              <a:buNone/>
            </a:pPr>
            <a:r>
              <a:rPr lang="en-US" sz="2400" dirty="0" smtClean="0"/>
              <a:t>	</a:t>
            </a:r>
            <a:r>
              <a:rPr lang="en-US" sz="2400" dirty="0" err="1" smtClean="0"/>
              <a:t>mkdir</a:t>
            </a:r>
            <a:r>
              <a:rPr lang="en-US" sz="2400" dirty="0" smtClean="0"/>
              <a:t> =&gt; make directory (makes a new folder in your current folder</a:t>
            </a:r>
            <a:r>
              <a:rPr lang="en-US" sz="2000" dirty="0" smtClean="0"/>
              <a:t>)</a:t>
            </a:r>
            <a:endParaRPr lang="en-US" sz="2000" dirty="0"/>
          </a:p>
          <a:p>
            <a:pPr marL="0" indent="0">
              <a:buNone/>
            </a:pPr>
            <a:endParaRPr lang="en-US" sz="2000" b="1" dirty="0" smtClean="0"/>
          </a:p>
          <a:p>
            <a:pPr marL="0" indent="0">
              <a:buNone/>
            </a:pPr>
            <a:r>
              <a:rPr lang="en-US" sz="3200" b="1" dirty="0"/>
              <a:t>Go to the </a:t>
            </a:r>
            <a:r>
              <a:rPr lang="en-US" sz="3200" b="1" dirty="0" smtClean="0"/>
              <a:t>directory(folder) you just made</a:t>
            </a:r>
          </a:p>
          <a:p>
            <a:pPr marL="0" indent="0">
              <a:buNone/>
            </a:pPr>
            <a:endParaRPr lang="en-US" sz="3200" b="1" dirty="0"/>
          </a:p>
          <a:p>
            <a:pPr marL="0" lvl="0" indent="0">
              <a:buNone/>
            </a:pPr>
            <a:r>
              <a:rPr lang="en-US" sz="2400" dirty="0">
                <a:solidFill>
                  <a:prstClr val="black"/>
                </a:solidFill>
              </a:rPr>
              <a:t>	</a:t>
            </a:r>
            <a:r>
              <a:rPr lang="en-US" sz="1800" dirty="0" smtClean="0">
                <a:solidFill>
                  <a:prstClr val="black"/>
                </a:solidFill>
              </a:rPr>
              <a:t>windows path:  C</a:t>
            </a:r>
            <a:r>
              <a:rPr lang="en-US" sz="1800" dirty="0">
                <a:solidFill>
                  <a:prstClr val="black"/>
                </a:solidFill>
              </a:rPr>
              <a:t>:\</a:t>
            </a:r>
            <a:r>
              <a:rPr lang="en-US" sz="1800" dirty="0" smtClean="0">
                <a:solidFill>
                  <a:prstClr val="black"/>
                </a:solidFill>
              </a:rPr>
              <a:t>Users\Regel\Documents\GDI </a:t>
            </a:r>
          </a:p>
          <a:p>
            <a:pPr marL="0" lvl="0" indent="0">
              <a:buNone/>
            </a:pPr>
            <a:r>
              <a:rPr lang="en-US" sz="1800" dirty="0">
                <a:solidFill>
                  <a:prstClr val="black"/>
                </a:solidFill>
              </a:rPr>
              <a:t>	change it to: C:\\Users\\Regel\\Documents\\GDI or </a:t>
            </a:r>
            <a:r>
              <a:rPr lang="en-US" sz="1800" dirty="0" smtClean="0">
                <a:solidFill>
                  <a:prstClr val="black"/>
                </a:solidFill>
              </a:rPr>
              <a:t>C:/Users/Regel/Documents/GDI</a:t>
            </a:r>
            <a:endParaRPr lang="en-US" sz="1800" dirty="0">
              <a:solidFill>
                <a:prstClr val="black"/>
              </a:solidFill>
            </a:endParaRPr>
          </a:p>
          <a:p>
            <a:pPr marL="0" indent="0">
              <a:buNone/>
            </a:pPr>
            <a:endParaRPr lang="en-US" sz="1800" dirty="0" smtClean="0"/>
          </a:p>
          <a:p>
            <a:pPr marL="0" indent="0">
              <a:buNone/>
            </a:pPr>
            <a:endParaRPr lang="en-US" sz="1800" dirty="0" smtClean="0"/>
          </a:p>
          <a:p>
            <a:pPr marL="0" indent="0">
              <a:buNone/>
            </a:pPr>
            <a:endParaRPr lang="en-US" sz="1800" dirty="0" smtClean="0"/>
          </a:p>
        </p:txBody>
      </p:sp>
      <p:sp>
        <p:nvSpPr>
          <p:cNvPr id="4" name="TextBox 3"/>
          <p:cNvSpPr txBox="1"/>
          <p:nvPr/>
        </p:nvSpPr>
        <p:spPr>
          <a:xfrm>
            <a:off x="947382" y="4086778"/>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cd ~ Documents/Test</a:t>
            </a:r>
            <a:endParaRPr lang="en-US" sz="2000" dirty="0">
              <a:solidFill>
                <a:schemeClr val="bg1"/>
              </a:solidFill>
            </a:endParaRPr>
          </a:p>
        </p:txBody>
      </p:sp>
    </p:spTree>
    <p:extLst>
      <p:ext uri="{BB962C8B-B14F-4D97-AF65-F5344CB8AC3E}">
        <p14:creationId xmlns:p14="http://schemas.microsoft.com/office/powerpoint/2010/main" val="2586376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Getting Started with </a:t>
            </a:r>
            <a:r>
              <a:rPr lang="en-US" dirty="0" err="1" smtClean="0"/>
              <a:t>Git</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lvl="0" indent="0">
              <a:buNone/>
            </a:pPr>
            <a:r>
              <a:rPr lang="en-US" sz="3200" b="1" dirty="0"/>
              <a:t>Create a </a:t>
            </a:r>
            <a:r>
              <a:rPr lang="en-US" sz="3200" b="1" dirty="0" err="1"/>
              <a:t>Git</a:t>
            </a:r>
            <a:r>
              <a:rPr lang="en-US" sz="3200" b="1" dirty="0"/>
              <a:t> repository (in our working directory)</a:t>
            </a:r>
          </a:p>
          <a:p>
            <a:pPr marL="0" indent="0">
              <a:buNone/>
            </a:pPr>
            <a:endParaRPr lang="en-US" b="1" dirty="0" smtClean="0"/>
          </a:p>
          <a:p>
            <a:pPr marL="0" indent="0">
              <a:buNone/>
            </a:pPr>
            <a:endParaRPr lang="en-US" sz="4000" b="1" dirty="0" smtClean="0"/>
          </a:p>
          <a:p>
            <a:pPr marL="0" indent="0">
              <a:buNone/>
            </a:pPr>
            <a:r>
              <a:rPr lang="en-US" sz="3200" b="1" dirty="0" smtClean="0"/>
              <a:t>Look into our new repository</a:t>
            </a:r>
          </a:p>
          <a:p>
            <a:pPr marL="0" indent="0">
              <a:buNone/>
            </a:pPr>
            <a:endParaRPr lang="en-US" sz="3200" dirty="0" smtClean="0"/>
          </a:p>
          <a:p>
            <a:pPr marL="0" indent="0">
              <a:buNone/>
            </a:pPr>
            <a:endParaRPr lang="en-US" sz="3200" dirty="0"/>
          </a:p>
          <a:p>
            <a:pPr marL="0" indent="0">
              <a:buNone/>
            </a:pPr>
            <a:r>
              <a:rPr lang="en-US" sz="3200" dirty="0" smtClean="0"/>
              <a:t>Shows you: untracked files</a:t>
            </a:r>
          </a:p>
          <a:p>
            <a:pPr marL="0" indent="0">
              <a:buNone/>
            </a:pPr>
            <a:r>
              <a:rPr lang="en-US" sz="3200" dirty="0"/>
              <a:t>	 </a:t>
            </a:r>
            <a:r>
              <a:rPr lang="en-US" sz="3200" dirty="0" smtClean="0"/>
              <a:t>    tracked files</a:t>
            </a:r>
          </a:p>
          <a:p>
            <a:pPr marL="0" indent="0">
              <a:buNone/>
            </a:pPr>
            <a:r>
              <a:rPr lang="en-US" sz="3200" dirty="0"/>
              <a:t>	 </a:t>
            </a:r>
            <a:r>
              <a:rPr lang="en-US" sz="3200" dirty="0" smtClean="0"/>
              <a:t>    changes to tracked files</a:t>
            </a:r>
            <a:endParaRPr lang="en-US" sz="3200" dirty="0"/>
          </a:p>
          <a:p>
            <a:pPr marL="0" indent="0">
              <a:buNone/>
            </a:pPr>
            <a:endParaRPr lang="en-US" sz="1800" dirty="0" smtClean="0"/>
          </a:p>
        </p:txBody>
      </p:sp>
      <p:sp>
        <p:nvSpPr>
          <p:cNvPr id="4" name="TextBox 3"/>
          <p:cNvSpPr txBox="1"/>
          <p:nvPr/>
        </p:nvSpPr>
        <p:spPr>
          <a:xfrm>
            <a:off x="838200" y="3686668"/>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
        <p:nvSpPr>
          <p:cNvPr id="5" name="TextBox 4"/>
          <p:cNvSpPr txBox="1"/>
          <p:nvPr/>
        </p:nvSpPr>
        <p:spPr>
          <a:xfrm>
            <a:off x="838200" y="1900947"/>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init</a:t>
            </a:r>
            <a:endParaRPr lang="en-US" sz="2000" dirty="0">
              <a:solidFill>
                <a:schemeClr val="bg1"/>
              </a:solidFill>
            </a:endParaRPr>
          </a:p>
        </p:txBody>
      </p:sp>
    </p:spTree>
    <p:extLst>
      <p:ext uri="{BB962C8B-B14F-4D97-AF65-F5344CB8AC3E}">
        <p14:creationId xmlns:p14="http://schemas.microsoft.com/office/powerpoint/2010/main" val="2457921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1677</TotalTime>
  <Words>3791</Words>
  <Application>Microsoft Office PowerPoint</Application>
  <PresentationFormat>Widescreen</PresentationFormat>
  <Paragraphs>512</Paragraphs>
  <Slides>38</Slides>
  <Notes>33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Git &amp; GitHub</vt:lpstr>
      <vt:lpstr>Welcome</vt:lpstr>
      <vt:lpstr>Introductions</vt:lpstr>
      <vt:lpstr> What this Class Will Go Over</vt:lpstr>
      <vt:lpstr>Git and GitHub</vt:lpstr>
      <vt:lpstr>Before we get started</vt:lpstr>
      <vt:lpstr>Setting-up Git</vt:lpstr>
      <vt:lpstr>Getting Started with Git</vt:lpstr>
      <vt:lpstr>Getting Started with Git</vt:lpstr>
      <vt:lpstr>The Life of a File in Git</vt:lpstr>
      <vt:lpstr>Going Through the Lifecycle</vt:lpstr>
      <vt:lpstr>How does git track files?</vt:lpstr>
      <vt:lpstr>Modified files</vt:lpstr>
      <vt:lpstr>Looking back</vt:lpstr>
      <vt:lpstr>Going Back</vt:lpstr>
      <vt:lpstr>Going Back</vt:lpstr>
      <vt:lpstr>Other helpful commands</vt:lpstr>
      <vt:lpstr>How git development is different</vt:lpstr>
      <vt:lpstr>Branching</vt:lpstr>
      <vt:lpstr>Test out Branching</vt:lpstr>
      <vt:lpstr>Merging</vt:lpstr>
      <vt:lpstr>Cleaning up</vt:lpstr>
      <vt:lpstr>Next some practice.  But first any questions so far?</vt:lpstr>
      <vt:lpstr>Practice</vt:lpstr>
      <vt:lpstr>Next up is GitHub</vt:lpstr>
      <vt:lpstr>Creating a New Repository (repo)</vt:lpstr>
      <vt:lpstr>Creating a New Repository (repo)</vt:lpstr>
      <vt:lpstr>Fork Someone Else’s Repo</vt:lpstr>
      <vt:lpstr>Fork a Repo</vt:lpstr>
      <vt:lpstr>Create a Local Copy</vt:lpstr>
      <vt:lpstr>Work flow when Collaborating with GitHub</vt:lpstr>
      <vt:lpstr>Work Through and Example</vt:lpstr>
      <vt:lpstr>Work Through an Example</vt:lpstr>
      <vt:lpstr>Work Through an Example</vt:lpstr>
      <vt:lpstr>Work Through an Example</vt:lpstr>
      <vt:lpstr>Now time for Practice!</vt:lpstr>
      <vt:lpstr>Practice</vt:lpstr>
      <vt:lpstr>Last Thing!</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Regel</dc:creator>
  <cp:lastModifiedBy>Regel</cp:lastModifiedBy>
  <cp:revision>171</cp:revision>
  <dcterms:created xsi:type="dcterms:W3CDTF">2015-08-30T22:08:59Z</dcterms:created>
  <dcterms:modified xsi:type="dcterms:W3CDTF">2015-10-06T19:54:41Z</dcterms:modified>
</cp:coreProperties>
</file>