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93" r:id="rId6"/>
    <p:sldId id="295" r:id="rId7"/>
    <p:sldId id="291" r:id="rId8"/>
    <p:sldId id="314" r:id="rId9"/>
    <p:sldId id="292" r:id="rId10"/>
    <p:sldId id="303" r:id="rId11"/>
    <p:sldId id="304" r:id="rId12"/>
    <p:sldId id="297" r:id="rId13"/>
    <p:sldId id="294" r:id="rId14"/>
    <p:sldId id="298" r:id="rId15"/>
    <p:sldId id="300" r:id="rId16"/>
    <p:sldId id="301" r:id="rId17"/>
    <p:sldId id="311" r:id="rId18"/>
    <p:sldId id="299" r:id="rId19"/>
    <p:sldId id="302" r:id="rId20"/>
    <p:sldId id="305" r:id="rId21"/>
    <p:sldId id="306" r:id="rId22"/>
    <p:sldId id="307" r:id="rId23"/>
    <p:sldId id="308" r:id="rId24"/>
    <p:sldId id="312" r:id="rId25"/>
    <p:sldId id="315" r:id="rId26"/>
    <p:sldId id="309" r:id="rId27"/>
    <p:sldId id="316" r:id="rId28"/>
    <p:sldId id="310" r:id="rId29"/>
    <p:sldId id="318" r:id="rId30"/>
    <p:sldId id="313" r:id="rId31"/>
    <p:sldId id="317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352" autoAdjust="0"/>
    <p:restoredTop sz="93950" autoAdjust="0"/>
  </p:normalViewPr>
  <p:slideViewPr>
    <p:cSldViewPr snapToGrid="0">
      <p:cViewPr varScale="1">
        <p:scale>
          <a:sx n="52" d="100"/>
          <a:sy n="52" d="100"/>
        </p:scale>
        <p:origin x="4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0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3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5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out the top ten cities saw the most diverse growth in population between 2010s, especially among their youth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5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suggests that participating urban schools are in low-income areas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3" y="4933996"/>
            <a:ext cx="8030307" cy="1122202"/>
          </a:xfrm>
        </p:spPr>
        <p:txBody>
          <a:bodyPr/>
          <a:lstStyle/>
          <a:p>
            <a:r>
              <a:rPr lang="en-US" dirty="0"/>
              <a:t>EDA Project – fundraising insights for </a:t>
            </a:r>
            <a:r>
              <a:rPr lang="en-US" dirty="0" err="1"/>
              <a:t>donorschoose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1700" y="5995813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 KB The Analyst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BC8-F207-18A4-F989-793CA74D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at the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97F2-3E56-94FF-9A90-36CA9029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111750" cy="23098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dollar amount of donations: </a:t>
            </a:r>
            <a:r>
              <a:rPr lang="en-US" sz="1800" b="1" dirty="0"/>
              <a:t>$284,408,243.28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donations: </a:t>
            </a:r>
            <a:r>
              <a:rPr lang="en-US" sz="1800" b="1" dirty="0"/>
              <a:t>4,687,884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donors: </a:t>
            </a:r>
            <a:r>
              <a:rPr lang="en-US" sz="1800" b="1" dirty="0"/>
              <a:t>2,122,640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projects created: </a:t>
            </a:r>
            <a:r>
              <a:rPr lang="en-US" sz="1800" b="1" dirty="0"/>
              <a:t>1,110,017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2659-191D-DAE7-2CF9-8C0B36D8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9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77D-44E3-58D5-DD8F-2E56F9EC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Donation summary</a:t>
            </a:r>
          </a:p>
        </p:txBody>
      </p:sp>
    </p:spTree>
    <p:extLst>
      <p:ext uri="{BB962C8B-B14F-4D97-AF65-F5344CB8AC3E}">
        <p14:creationId xmlns:p14="http://schemas.microsoft.com/office/powerpoint/2010/main" val="241995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activity over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B9E91-C20A-F2AA-C380-59C7D4B8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3" y="1476375"/>
            <a:ext cx="5589233" cy="4823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F5951-2731-74A0-A0DB-254131E0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3" y="1488459"/>
            <a:ext cx="5450889" cy="4929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A469D-F9DE-344A-9A52-F6EA3B798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402" y="3807481"/>
            <a:ext cx="2213685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8F74B-9E15-75BB-E20E-1C055012E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309" y="4326145"/>
            <a:ext cx="1754978" cy="12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7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activity over time (by month)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4F3AC-17EC-62AB-45D7-8E50A90D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9" y="1493240"/>
            <a:ext cx="5730380" cy="4733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36735F-8AA9-14BA-7BF0-DDD9C680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9" y="1493240"/>
            <a:ext cx="5741567" cy="473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DC0B11-468B-4BD9-4EF1-5128BD2D7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75" y="1493239"/>
            <a:ext cx="5616226" cy="47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activity over time (by weekday)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00F34-7363-84A5-E126-FF34F188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1493239"/>
            <a:ext cx="5166805" cy="4733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5AA1F7-A247-B29C-C1BD-A6E40C18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55" y="1493239"/>
            <a:ext cx="5166805" cy="4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donation amounts received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00C9A-A968-0411-D743-E067CFD5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848"/>
            <a:ext cx="7187375" cy="4452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39431-0654-2AEB-B525-00495505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58" y="2539022"/>
            <a:ext cx="2939642" cy="31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8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77D-44E3-58D5-DD8F-2E56F9EC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Donor summary</a:t>
            </a:r>
          </a:p>
        </p:txBody>
      </p:sp>
    </p:spTree>
    <p:extLst>
      <p:ext uri="{BB962C8B-B14F-4D97-AF65-F5344CB8AC3E}">
        <p14:creationId xmlns:p14="http://schemas.microsoft.com/office/powerpoint/2010/main" val="428949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donors located?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D2112-663C-3AFC-1EE9-A328FA60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3" y="1321369"/>
            <a:ext cx="7468814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cities Where donors reside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B9CD6-8AD3-F645-67A0-021CA0A4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35" y="2465110"/>
            <a:ext cx="2465164" cy="2810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0DFF94-5633-9793-D8B4-D1FCBCF22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9" y="1540093"/>
            <a:ext cx="7750212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1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donors who are teachers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D9BA4-C84B-F6BB-500E-82B0E774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29" y="1690688"/>
            <a:ext cx="5319031" cy="4514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387A3-8863-BC6F-A08C-CB0E12E6059A}"/>
              </a:ext>
            </a:extLst>
          </p:cNvPr>
          <p:cNvSpPr txBox="1"/>
          <p:nvPr/>
        </p:nvSpPr>
        <p:spPr>
          <a:xfrm>
            <a:off x="3789680" y="2792895"/>
            <a:ext cx="183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Not a Teacher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D86F2D-F379-227F-7DEC-87BB454AC971}"/>
              </a:ext>
            </a:extLst>
          </p:cNvPr>
          <p:cNvSpPr/>
          <p:nvPr/>
        </p:nvSpPr>
        <p:spPr>
          <a:xfrm>
            <a:off x="4003040" y="3429000"/>
            <a:ext cx="41656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DC199A-D799-54C0-2D22-B33040F54B89}"/>
              </a:ext>
            </a:extLst>
          </p:cNvPr>
          <p:cNvSpPr/>
          <p:nvPr/>
        </p:nvSpPr>
        <p:spPr>
          <a:xfrm>
            <a:off x="8036560" y="4653280"/>
            <a:ext cx="41656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CBEA7-FD7D-5066-F188-278BE473F2E3}"/>
              </a:ext>
            </a:extLst>
          </p:cNvPr>
          <p:cNvSpPr txBox="1"/>
          <p:nvPr/>
        </p:nvSpPr>
        <p:spPr>
          <a:xfrm>
            <a:off x="8036560" y="4601647"/>
            <a:ext cx="183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42926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CFDD-03F2-F895-5539-FDE7FBA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EE93-1A12-CF60-B9C5-0BA15CD9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Context &amp;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Glance at the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Donation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Donor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2A8E-AB71-9C28-0CA3-DC16A3B2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7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77D-44E3-58D5-DD8F-2E56F9EC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396249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Productivity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D9104-6893-F69C-5124-683C9600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02" y="1474298"/>
            <a:ext cx="6287045" cy="518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1A9DC-FC0E-1825-56D2-93366E16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77" y="3277334"/>
            <a:ext cx="2330939" cy="14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BC8-F207-18A4-F989-793CA74D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at the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97F2-3E56-94FF-9A90-36CA9029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111750" cy="23098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amount of days projects that do not get fully funded are available: </a:t>
            </a:r>
            <a:r>
              <a:rPr lang="en-US" sz="1800" b="1" dirty="0"/>
              <a:t>113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amount of days it takes for projects to become fully funded: </a:t>
            </a:r>
            <a:r>
              <a:rPr lang="en-US" sz="1800" b="1" dirty="0"/>
              <a:t>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2659-191D-DAE7-2CF9-8C0B36D8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3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of Fully Funded projects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AEBC3-3467-2C8A-949B-B71EDEB26177}"/>
              </a:ext>
            </a:extLst>
          </p:cNvPr>
          <p:cNvSpPr txBox="1"/>
          <p:nvPr/>
        </p:nvSpPr>
        <p:spPr>
          <a:xfrm>
            <a:off x="9982200" y="4208432"/>
            <a:ext cx="1175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average, it takes </a:t>
            </a:r>
            <a:r>
              <a:rPr lang="en-US" sz="1400" b="1" dirty="0"/>
              <a:t>29</a:t>
            </a:r>
            <a:r>
              <a:rPr lang="en-US" sz="1400" dirty="0"/>
              <a:t> days for projects to become fully funded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88A76F-493B-7BEF-203E-E7C42083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1690688"/>
            <a:ext cx="7712108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of Expired projects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A25C0-EAE1-D7CD-D9AC-99C0F843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58" y="1822799"/>
            <a:ext cx="787214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8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with donor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60E28-41F6-65EA-3B41-4385ECF2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77" y="1418162"/>
            <a:ext cx="763590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9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EF6-05AF-31DD-2D89-0D4E49B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on Public school participation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36A3-B124-24D4-B3A3-2FE6900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55E9E-B027-2293-09E3-7A8723C0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82" y="1341309"/>
            <a:ext cx="7293018" cy="5151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76BAD-4429-0048-A389-1CEB75350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5" y="2705099"/>
            <a:ext cx="3035343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77D-44E3-58D5-DD8F-2E56F9EC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69698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BC8-F207-18A4-F989-793CA74D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97F2-3E56-94FF-9A90-36CA9029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111750" cy="230981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Would suggest exploring: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Where top donors reside and the school metro type(s) they contribute to the most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nature of donor participation and retention (project categories that received the most donations)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Ways in which data can be used to suggest certain projects that resonate with donor behavior to increase likelihood of projects being fully funded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2659-191D-DAE7-2CF9-8C0B36D8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68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LinkedIn: Kerristen Brooks</a:t>
            </a:r>
          </a:p>
          <a:p>
            <a:r>
              <a:rPr lang="en-US" dirty="0"/>
              <a:t>kbtheanalyst@gmail.com</a:t>
            </a:r>
          </a:p>
          <a:p>
            <a:r>
              <a:rPr lang="en-US" dirty="0"/>
              <a:t>Portfolio: linktr.ee/</a:t>
            </a:r>
            <a:r>
              <a:rPr lang="en-US" dirty="0" err="1"/>
              <a:t>kbtheanalyst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77D-44E3-58D5-DD8F-2E56F9EC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</p:txBody>
      </p:sp>
    </p:spTree>
    <p:extLst>
      <p:ext uri="{BB962C8B-B14F-4D97-AF65-F5344CB8AC3E}">
        <p14:creationId xmlns:p14="http://schemas.microsoft.com/office/powerpoint/2010/main" val="334045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4415"/>
            <a:ext cx="8421688" cy="1325563"/>
          </a:xfrm>
        </p:spPr>
        <p:txBody>
          <a:bodyPr/>
          <a:lstStyle/>
          <a:p>
            <a:r>
              <a:rPr lang="en-US" dirty="0"/>
              <a:t>Business context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A20DC-7FDA-9509-6564-1C116A87B1DB}"/>
              </a:ext>
            </a:extLst>
          </p:cNvPr>
          <p:cNvSpPr txBox="1"/>
          <p:nvPr/>
        </p:nvSpPr>
        <p:spPr>
          <a:xfrm>
            <a:off x="1452439" y="2583352"/>
            <a:ext cx="9287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Founded in 2010 in New York City, </a:t>
            </a:r>
            <a:r>
              <a:rPr lang="en-US" sz="3600" dirty="0" err="1"/>
              <a:t>DonorsChoose</a:t>
            </a:r>
            <a:r>
              <a:rPr lang="en-US" sz="3600" dirty="0"/>
              <a:t> is a non-profit organization with a website platform for public school teachers in the United States to post requests (projects) for classroom resources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4415"/>
            <a:ext cx="8421688" cy="1325563"/>
          </a:xfrm>
        </p:spPr>
        <p:txBody>
          <a:bodyPr/>
          <a:lstStyle/>
          <a:p>
            <a:r>
              <a:rPr lang="en-US" dirty="0"/>
              <a:t>Business context (Continued)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A20DC-7FDA-9509-6564-1C116A87B1DB}"/>
              </a:ext>
            </a:extLst>
          </p:cNvPr>
          <p:cNvSpPr txBox="1"/>
          <p:nvPr/>
        </p:nvSpPr>
        <p:spPr>
          <a:xfrm>
            <a:off x="1452439" y="2583352"/>
            <a:ext cx="9287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DonorsChoose</a:t>
            </a:r>
            <a:r>
              <a:rPr lang="en-US" sz="3600" dirty="0"/>
              <a:t> is committed to combating racial and socioeconomic inequity in school funding by empowering teachers with projects in underrepresented, low-income communities.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4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4415"/>
            <a:ext cx="8421688" cy="1325563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A20DC-7FDA-9509-6564-1C116A87B1DB}"/>
              </a:ext>
            </a:extLst>
          </p:cNvPr>
          <p:cNvSpPr txBox="1"/>
          <p:nvPr/>
        </p:nvSpPr>
        <p:spPr>
          <a:xfrm>
            <a:off x="1452439" y="2583352"/>
            <a:ext cx="9287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Explore data that was collected between 2012 and 2018 to provide an overview of the impact of donor projects posted online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77D-44E3-58D5-DD8F-2E56F9EC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23136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BC8-F207-18A4-F989-793CA74D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97F2-3E56-94FF-9A90-36CA9029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111750" cy="230981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Months with greatest activity in terms of donations received &amp; projects created are August and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10 donor states are in the most populated states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cities that requested donors are in areas that experienced rapid growth in ethnic diversity amongst youth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suggests that  participating urban schools are in low-income areas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2659-191D-DAE7-2CF9-8C0B36D8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3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77D-44E3-58D5-DD8F-2E56F9EC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glance at the numbers</a:t>
            </a:r>
          </a:p>
        </p:txBody>
      </p:sp>
    </p:spTree>
    <p:extLst>
      <p:ext uri="{BB962C8B-B14F-4D97-AF65-F5344CB8AC3E}">
        <p14:creationId xmlns:p14="http://schemas.microsoft.com/office/powerpoint/2010/main" val="112389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{B363C9B2-9B9F-46D4-9840-0366E9A2ECF0}tf67328976_win32</Template>
  <TotalTime>9294</TotalTime>
  <Words>479</Words>
  <Application>Microsoft Office PowerPoint</Application>
  <PresentationFormat>Widescreen</PresentationFormat>
  <Paragraphs>92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Tenorite</vt:lpstr>
      <vt:lpstr>Office Theme</vt:lpstr>
      <vt:lpstr>EDA Project – fundraising insights for donorschoose</vt:lpstr>
      <vt:lpstr>Agenda</vt:lpstr>
      <vt:lpstr>Business context</vt:lpstr>
      <vt:lpstr>Business context</vt:lpstr>
      <vt:lpstr>Business context (Continued)</vt:lpstr>
      <vt:lpstr>Business problem</vt:lpstr>
      <vt:lpstr>takeaways</vt:lpstr>
      <vt:lpstr>TAKEAWAYS </vt:lpstr>
      <vt:lpstr>A glance at the numbers</vt:lpstr>
      <vt:lpstr>A glance at the numbers </vt:lpstr>
      <vt:lpstr>Donation summary</vt:lpstr>
      <vt:lpstr>donation activity over time</vt:lpstr>
      <vt:lpstr>donation activity over time (by month)</vt:lpstr>
      <vt:lpstr>donation activity over time (by weekday)</vt:lpstr>
      <vt:lpstr>Distribution of donation amounts received</vt:lpstr>
      <vt:lpstr>Donor summary</vt:lpstr>
      <vt:lpstr>Where are donors located?</vt:lpstr>
      <vt:lpstr>Top cities Where donors reside</vt:lpstr>
      <vt:lpstr>Identifying donors who are teachers</vt:lpstr>
      <vt:lpstr>Project insights</vt:lpstr>
      <vt:lpstr>project Productivity</vt:lpstr>
      <vt:lpstr>A glance at the numbers </vt:lpstr>
      <vt:lpstr>Productivity of Fully Funded projects</vt:lpstr>
      <vt:lpstr>Productivity of Expired projects</vt:lpstr>
      <vt:lpstr>Top 10 cities with donor requests</vt:lpstr>
      <vt:lpstr>Insights on Public school participation</vt:lpstr>
      <vt:lpstr>Conclusion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Kerristen Brooks</dc:creator>
  <cp:lastModifiedBy>Kerristen Brooks</cp:lastModifiedBy>
  <cp:revision>101</cp:revision>
  <dcterms:created xsi:type="dcterms:W3CDTF">2022-12-11T19:56:24Z</dcterms:created>
  <dcterms:modified xsi:type="dcterms:W3CDTF">2023-01-04T17:45:01Z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