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7"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2" r:id="rId86"/>
    <p:sldId id="341" r:id="rId8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F7D4D-2EE5-4DEC-8DCA-7E24FAABE65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4275361-4703-4E48-8FD7-E0300F17F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9E2BF96-81AB-4470-8CB3-DCB670D4BCDD}"/>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D0A68B4C-89F8-49C1-844E-492265615A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474850-9E01-44D0-AAB0-C27EF2330389}"/>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427848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DBC20-C593-4E51-84EE-A11A227065F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A759B3F-5296-4799-AD5C-C43C00A70C2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71FB1D-8DDF-46F3-B209-8DB1A3FBB78F}"/>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0E500586-674D-494D-BEE9-F343F63BAF1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B103B6-C43A-45AA-8A4A-B2B0030F5AD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1217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BBD5CE7-0F87-435B-99C8-087206CC39B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14F9DAD-E1F9-428C-8687-65E7867A899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5DA6EF-E4AE-4A08-8B3F-5037EB8D1841}"/>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AD280FB3-A3D4-4306-B5D8-54C45AB564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44E9FD-D22F-4E2C-B1D6-50D6B843D7F8}"/>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9808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92022A-73E0-4313-B4E3-59084BF2BB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8703D0-D144-42EF-8A0E-92A0BB9D412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90D7A8-462E-48C3-8CC4-3AFA81B6C89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B47D04DE-06A2-4F14-8B6A-3605B11570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D1367A-316D-4F54-AE9D-26779C8C0F4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2466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E707B-85A0-4FC1-BEF3-34A5A0612E7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0ABF248-A39D-4311-A70D-6B62932C8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5D4E0F5-5A1E-42D8-B8FF-D9D10712BAF5}"/>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8161B8AD-49B5-4A1F-B71E-13B4E431CA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B1EEDE-C31C-40B4-9CD2-359D77B2F94D}"/>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3832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E2312-2DC9-41B3-B034-DE3DED02031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761119B-CAB6-4377-A731-61919DC8B05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0FC3E0-F1CD-4291-A1A8-B617B5771A9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310D1E1-3040-45FC-85A0-33CF70F018A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0FD60E0F-4A16-487F-BAD5-7A2E051387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44F8044-8E7E-45F8-8FE7-C8D71232217D}"/>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0944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A93BCB-3535-4F7C-8899-F0CE92E06DF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0A21617-1769-4AE6-8909-5B5D2FE24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202CDB7-7896-4AFF-9987-F9A34EA306A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91ABCB6-8000-4F18-BF6C-E0E517DD7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6BA5274-9A34-4584-9B61-72E098E59F2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137A7D0-F880-4636-A367-D75C1ACC8C5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8" name="頁尾版面配置區 7">
            <a:extLst>
              <a:ext uri="{FF2B5EF4-FFF2-40B4-BE49-F238E27FC236}">
                <a16:creationId xmlns:a16="http://schemas.microsoft.com/office/drawing/2014/main" id="{DDD2E6A5-FE30-45E2-A8F5-95C08E12C2D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EEDBC03-0A28-4658-82BE-6020854B9B7E}"/>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33761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74F08F-1A9F-4480-958C-BF050C0AC4B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DCA0F06-B08C-4493-8ECE-ED42C604D228}"/>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4" name="頁尾版面配置區 3">
            <a:extLst>
              <a:ext uri="{FF2B5EF4-FFF2-40B4-BE49-F238E27FC236}">
                <a16:creationId xmlns:a16="http://schemas.microsoft.com/office/drawing/2014/main" id="{25C5F72A-EAA4-41CC-9DB0-DA9DAF002F1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4F17381-7516-4D65-84D4-84DAB2306A1B}"/>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421776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93694F2-B68E-48DF-A282-80E014A5A282}"/>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3" name="頁尾版面配置區 2">
            <a:extLst>
              <a:ext uri="{FF2B5EF4-FFF2-40B4-BE49-F238E27FC236}">
                <a16:creationId xmlns:a16="http://schemas.microsoft.com/office/drawing/2014/main" id="{23487A1A-CDE3-484F-A0FE-75CF794F5C6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683E845-FC07-4157-8CEF-8599CB649F8C}"/>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43128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3007D-6F84-437C-B391-532D020BDEF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0C6263C-B3DB-4456-A9F7-D653D8D8B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C24109C-D834-47EC-BD87-B894B0419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834C77A-78A9-4356-AA4B-72C3B2942FAE}"/>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B822667F-B9BD-4E39-B5E9-76B4DF30558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783FA21-9089-4D57-8B0C-236FB84F2E29}"/>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9429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7F7896-5F82-4BEF-A57A-41F6ECA24F9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849F66C-2978-4751-9600-DDF62FB48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C5FF512-18BB-4B18-B18E-DD47ACCAE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D3C4B31-2803-4961-81FC-75FC3E2F9E5F}"/>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804342F7-52E2-4A9E-969E-C15C304481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C7A238D-9227-4AC6-98E5-C7EAAE6F1CB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38706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1F4CC87-7183-49A3-AE52-52329DF31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8C0906E-4CCB-4DA0-92A5-65281AD25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A5D011-0CD4-4EA0-9183-CBE648E31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4351A695-2161-46FD-922F-3ADC2BE19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E735BEB-3947-47F5-9EFE-F09E920FB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335073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advancedpentest.com/help-browser-pivot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29EB07-ED79-4597-A0E7-CC253054DF03}"/>
              </a:ext>
            </a:extLst>
          </p:cNvPr>
          <p:cNvSpPr>
            <a:spLocks noGrp="1"/>
          </p:cNvSpPr>
          <p:nvPr>
            <p:ph type="ctrTitle"/>
          </p:nvPr>
        </p:nvSpPr>
        <p:spPr>
          <a:xfrm>
            <a:off x="911441" y="0"/>
            <a:ext cx="10369117" cy="5246702"/>
          </a:xfrm>
        </p:spPr>
        <p:txBody>
          <a:bodyPr>
            <a:noAutofit/>
          </a:bodyPr>
          <a:lstStyle/>
          <a:p>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Trojans and Other Attacks</a:t>
            </a: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zh-TW" altLang="en-US" sz="3600" dirty="0">
                <a:latin typeface="華康儷中宋" panose="02020509000000000000" pitchFamily="49" charset="-120"/>
                <a:ea typeface="華康儷中宋" panose="02020509000000000000" pitchFamily="49" charset="-120"/>
                <a:cs typeface="Calibri" panose="020F0502020204030204" pitchFamily="34" charset="0"/>
              </a:rPr>
              <a:t>金凱瑞</a:t>
            </a:r>
            <a:endParaRPr lang="zh-TW" altLang="en-US" dirty="0">
              <a:latin typeface="華康儷中宋" panose="02020509000000000000" pitchFamily="49" charset="-120"/>
              <a:ea typeface="華康儷中宋" panose="02020509000000000000" pitchFamily="49" charset="-120"/>
              <a:cs typeface="Calibri" panose="020F0502020204030204" pitchFamily="34" charset="0"/>
            </a:endParaRPr>
          </a:p>
        </p:txBody>
      </p:sp>
      <p:sp>
        <p:nvSpPr>
          <p:cNvPr id="4" name="文字方塊 3">
            <a:extLst>
              <a:ext uri="{FF2B5EF4-FFF2-40B4-BE49-F238E27FC236}">
                <a16:creationId xmlns:a16="http://schemas.microsoft.com/office/drawing/2014/main" id="{31B29DC8-EA13-4024-84D8-009E60C2618F}"/>
              </a:ext>
            </a:extLst>
          </p:cNvPr>
          <p:cNvSpPr txBox="1"/>
          <p:nvPr/>
        </p:nvSpPr>
        <p:spPr>
          <a:xfrm>
            <a:off x="2007831" y="2207852"/>
            <a:ext cx="5832629" cy="830997"/>
          </a:xfrm>
          <a:prstGeom prst="rect">
            <a:avLst/>
          </a:prstGeom>
          <a:noFill/>
        </p:spPr>
        <p:txBody>
          <a:bodyPr wrap="square" rtlCol="0">
            <a:spAutoFit/>
          </a:bodyPr>
          <a:lstStyle/>
          <a:p>
            <a:r>
              <a:rPr lang="en-US" altLang="zh-TW" sz="4800" dirty="0">
                <a:latin typeface="Calibri" panose="020F0502020204030204" pitchFamily="34" charset="0"/>
                <a:cs typeface="Calibri" panose="020F0502020204030204" pitchFamily="34" charset="0"/>
              </a:rPr>
              <a:t>Chapter 5:</a:t>
            </a:r>
            <a:endParaRPr lang="zh-TW" altLang="en-US" sz="4800" dirty="0">
              <a:latin typeface="Calibri" panose="020F0502020204030204" pitchFamily="34" charset="0"/>
              <a:cs typeface="Calibri" panose="020F0502020204030204" pitchFamily="34" charset="0"/>
            </a:endParaRPr>
          </a:p>
        </p:txBody>
      </p:sp>
      <p:sp>
        <p:nvSpPr>
          <p:cNvPr id="5" name="文字方塊 4">
            <a:extLst>
              <a:ext uri="{FF2B5EF4-FFF2-40B4-BE49-F238E27FC236}">
                <a16:creationId xmlns:a16="http://schemas.microsoft.com/office/drawing/2014/main" id="{811BA581-BEA2-4092-90B0-D9A0D6E20878}"/>
              </a:ext>
            </a:extLst>
          </p:cNvPr>
          <p:cNvSpPr txBox="1"/>
          <p:nvPr/>
        </p:nvSpPr>
        <p:spPr>
          <a:xfrm>
            <a:off x="266329" y="607303"/>
            <a:ext cx="4483223" cy="830997"/>
          </a:xfrm>
          <a:prstGeom prst="rect">
            <a:avLst/>
          </a:prstGeom>
          <a:noFill/>
        </p:spPr>
        <p:txBody>
          <a:bodyPr wrap="square" rtlCol="0">
            <a:spAutoFit/>
          </a:bodyPr>
          <a:lstStyle/>
          <a:p>
            <a:r>
              <a:rPr lang="en-US" altLang="zh-TW" sz="4800" dirty="0"/>
              <a:t>CEH v4</a:t>
            </a:r>
            <a:endParaRPr lang="zh-TW" altLang="en-US" sz="4800" dirty="0"/>
          </a:p>
        </p:txBody>
      </p:sp>
    </p:spTree>
    <p:extLst>
      <p:ext uri="{BB962C8B-B14F-4D97-AF65-F5344CB8AC3E}">
        <p14:creationId xmlns:p14="http://schemas.microsoft.com/office/powerpoint/2010/main" val="282627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3</a:t>
            </a:r>
            <a:endParaRPr lang="zh-TW" altLang="en-US" sz="3200" dirty="0"/>
          </a:p>
        </p:txBody>
      </p:sp>
      <p:sp>
        <p:nvSpPr>
          <p:cNvPr id="2" name="矩形 1">
            <a:extLst>
              <a:ext uri="{FF2B5EF4-FFF2-40B4-BE49-F238E27FC236}">
                <a16:creationId xmlns:a16="http://schemas.microsoft.com/office/drawing/2014/main" id="{316B34E5-9D1B-42F9-AA5D-46F72EE63B85}"/>
              </a:ext>
            </a:extLst>
          </p:cNvPr>
          <p:cNvSpPr/>
          <p:nvPr/>
        </p:nvSpPr>
        <p:spPr>
          <a:xfrm>
            <a:off x="0" y="514904"/>
            <a:ext cx="12192000" cy="6494085"/>
          </a:xfrm>
          <a:prstGeom prst="rect">
            <a:avLst/>
          </a:prstGeom>
        </p:spPr>
        <p:txBody>
          <a:bodyPr wrap="square">
            <a:spAutoFit/>
          </a:bodyPr>
          <a:lstStyle/>
          <a:p>
            <a:pPr algn="just">
              <a:spcBef>
                <a:spcPts val="0"/>
              </a:spcBef>
              <a:spcAft>
                <a:spcPts val="0"/>
              </a:spcAft>
            </a:pPr>
            <a:r>
              <a:rPr lang="en-US" altLang="zh-TW" sz="3200" dirty="0">
                <a:effectLst/>
              </a:rPr>
              <a:t>Claire is surfing the Web and, after some time, a message pops up stating her system has been infected by malware and offering a button to click for removal of the virus. After she clicks the button, another message window appears stating the system has been quarantined due to the nature of the infection and provides a link with instructions to pay in order to regain control and to clear the virus.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 infection?</a:t>
            </a:r>
          </a:p>
          <a:p>
            <a:pPr algn="just">
              <a:spcBef>
                <a:spcPts val="0"/>
              </a:spcBef>
              <a:spcAft>
                <a:spcPts val="0"/>
              </a:spcAft>
            </a:pPr>
            <a:endParaRPr lang="en-US" altLang="zh-TW" sz="3200" b="1" dirty="0">
              <a:effectLst/>
            </a:endParaRPr>
          </a:p>
          <a:p>
            <a:pPr algn="just">
              <a:spcBef>
                <a:spcPts val="0"/>
              </a:spcBef>
              <a:spcAft>
                <a:spcPts val="0"/>
              </a:spcAft>
            </a:pPr>
            <a:r>
              <a:rPr lang="en-US" altLang="zh-TW" sz="3200" b="1" dirty="0">
                <a:effectLst/>
              </a:rPr>
              <a:t>A.</a:t>
            </a:r>
            <a:r>
              <a:rPr lang="en-US" altLang="zh-TW" sz="3200" dirty="0">
                <a:effectLst/>
              </a:rPr>
              <a:t>   Spyware</a:t>
            </a:r>
          </a:p>
          <a:p>
            <a:pPr algn="just">
              <a:spcBef>
                <a:spcPts val="0"/>
              </a:spcBef>
              <a:spcAft>
                <a:spcPts val="0"/>
              </a:spcAft>
            </a:pPr>
            <a:r>
              <a:rPr lang="en-US" altLang="zh-TW" sz="3200" b="1" dirty="0">
                <a:solidFill>
                  <a:srgbClr val="FF0000"/>
                </a:solidFill>
                <a:effectLst/>
              </a:rPr>
              <a:t>B.</a:t>
            </a:r>
            <a:r>
              <a:rPr lang="en-US" altLang="zh-TW" sz="3200" dirty="0">
                <a:solidFill>
                  <a:srgbClr val="FF0000"/>
                </a:solidFill>
                <a:effectLst/>
              </a:rPr>
              <a:t>   Ransomware</a:t>
            </a:r>
          </a:p>
          <a:p>
            <a:pPr algn="just">
              <a:spcBef>
                <a:spcPts val="0"/>
              </a:spcBef>
              <a:spcAft>
                <a:spcPts val="0"/>
              </a:spcAft>
            </a:pPr>
            <a:r>
              <a:rPr lang="en-US" altLang="zh-TW" sz="3200" b="1" dirty="0">
                <a:effectLst/>
              </a:rPr>
              <a:t>C.</a:t>
            </a:r>
            <a:r>
              <a:rPr lang="en-US" altLang="zh-TW" sz="3200" dirty="0">
                <a:effectLst/>
              </a:rPr>
              <a:t>   Trojan</a:t>
            </a:r>
          </a:p>
          <a:p>
            <a:pPr algn="just">
              <a:spcBef>
                <a:spcPts val="0"/>
              </a:spcBef>
              <a:spcAft>
                <a:spcPts val="0"/>
              </a:spcAft>
            </a:pPr>
            <a:r>
              <a:rPr lang="en-US" altLang="zh-TW" sz="3200" b="1" dirty="0">
                <a:effectLst/>
              </a:rPr>
              <a:t>D.</a:t>
            </a:r>
            <a:r>
              <a:rPr lang="en-US" altLang="zh-TW" sz="3200" dirty="0">
                <a:effectLst/>
              </a:rPr>
              <a:t>   Adware</a:t>
            </a:r>
          </a:p>
        </p:txBody>
      </p:sp>
    </p:spTree>
    <p:extLst>
      <p:ext uri="{BB962C8B-B14F-4D97-AF65-F5344CB8AC3E}">
        <p14:creationId xmlns:p14="http://schemas.microsoft.com/office/powerpoint/2010/main" val="335254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C83C48-AAEF-4583-B95E-CAEF8FE485A9}"/>
              </a:ext>
            </a:extLst>
          </p:cNvPr>
          <p:cNvSpPr/>
          <p:nvPr/>
        </p:nvSpPr>
        <p:spPr>
          <a:xfrm>
            <a:off x="0" y="0"/>
            <a:ext cx="12192000" cy="6494085"/>
          </a:xfrm>
          <a:prstGeom prst="rect">
            <a:avLst/>
          </a:prstGeom>
        </p:spPr>
        <p:txBody>
          <a:bodyPr wrap="square">
            <a:spAutoFit/>
          </a:bodyPr>
          <a:lstStyle/>
          <a:p>
            <a:pPr algn="just">
              <a:spcBef>
                <a:spcPts val="0"/>
              </a:spcBef>
              <a:spcAft>
                <a:spcPts val="0"/>
              </a:spcAft>
            </a:pPr>
            <a:r>
              <a:rPr lang="en-US" altLang="zh-TW" sz="3200" b="1" dirty="0">
                <a:effectLst/>
              </a:rPr>
              <a:t>B.</a:t>
            </a:r>
            <a:r>
              <a:rPr lang="en-US" altLang="zh-TW" sz="3200" dirty="0">
                <a:effectLst/>
              </a:rPr>
              <a:t>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Ransomware isn’t anything new, but it sure has attracted new attention from EC-Council.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The name itself gives away its purpose: the malware infects your system and then restricts access to your files and folders, demanding a ransom payment to get control back.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ECC lists five different ransomware families: </a:t>
            </a:r>
            <a:r>
              <a:rPr lang="en-US" altLang="zh-TW" sz="3200" dirty="0" err="1">
                <a:effectLst/>
              </a:rPr>
              <a:t>Cryptorbit</a:t>
            </a:r>
            <a:r>
              <a:rPr lang="en-US" altLang="zh-TW" sz="3200" dirty="0">
                <a:effectLst/>
              </a:rPr>
              <a:t>, </a:t>
            </a:r>
            <a:r>
              <a:rPr lang="en-US" altLang="zh-TW" sz="3200" dirty="0" err="1">
                <a:effectLst/>
              </a:rPr>
              <a:t>Cryptolocker</a:t>
            </a:r>
            <a:r>
              <a:rPr lang="en-US" altLang="zh-TW" sz="3200" dirty="0">
                <a:effectLst/>
              </a:rPr>
              <a:t>, </a:t>
            </a:r>
            <a:r>
              <a:rPr lang="en-US" altLang="zh-TW" sz="3200" dirty="0" err="1">
                <a:effectLst/>
              </a:rPr>
              <a:t>Cryptodefense</a:t>
            </a:r>
            <a:r>
              <a:rPr lang="en-US" altLang="zh-TW" sz="3200" dirty="0">
                <a:effectLst/>
              </a:rPr>
              <a:t>, </a:t>
            </a:r>
            <a:r>
              <a:rPr lang="en-US" altLang="zh-TW" sz="3200" dirty="0" err="1">
                <a:effectLst/>
              </a:rPr>
              <a:t>Cryptowall</a:t>
            </a:r>
            <a:r>
              <a:rPr lang="en-US" altLang="zh-TW" sz="3200" dirty="0">
                <a:effectLst/>
              </a:rPr>
              <a:t>, and police-themed.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Usually the online payment involves bitcoin, but can take other avenues. </a:t>
            </a:r>
          </a:p>
        </p:txBody>
      </p:sp>
    </p:spTree>
    <p:extLst>
      <p:ext uri="{BB962C8B-B14F-4D97-AF65-F5344CB8AC3E}">
        <p14:creationId xmlns:p14="http://schemas.microsoft.com/office/powerpoint/2010/main" val="6835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3FC8B1-BF35-4976-AC56-C062C873C4EE}"/>
              </a:ext>
            </a:extLst>
          </p:cNvPr>
          <p:cNvSpPr/>
          <p:nvPr/>
        </p:nvSpPr>
        <p:spPr>
          <a:xfrm>
            <a:off x="0" y="289680"/>
            <a:ext cx="12192000" cy="6124754"/>
          </a:xfrm>
          <a:prstGeom prst="rect">
            <a:avLst/>
          </a:prstGeom>
        </p:spPr>
        <p:txBody>
          <a:bodyPr wrap="square">
            <a:spAutoFit/>
          </a:bodyPr>
          <a:lstStyle/>
          <a:p>
            <a:pPr algn="just"/>
            <a:r>
              <a:rPr lang="en-US" altLang="zh-TW" sz="2800" dirty="0"/>
              <a:t>In any case, never pay off the attacker—you’re only signing yourself up for future terror. </a:t>
            </a:r>
          </a:p>
          <a:p>
            <a:pPr algn="just"/>
            <a:endParaRPr lang="en-US" altLang="zh-TW" sz="2800" dirty="0"/>
          </a:p>
          <a:p>
            <a:pPr algn="just"/>
            <a:r>
              <a:rPr lang="en-US" altLang="zh-TW" sz="2800" dirty="0"/>
              <a:t>Cleaning off ransomware may involve booting into Safe Mode, or even using a system restore on Windows systems. </a:t>
            </a:r>
          </a:p>
          <a:p>
            <a:pPr algn="just"/>
            <a:endParaRPr lang="en-US" altLang="zh-TW" sz="2800" dirty="0"/>
          </a:p>
          <a:p>
            <a:pPr algn="just"/>
            <a:r>
              <a:rPr lang="en-US" altLang="zh-TW" sz="2800" dirty="0"/>
              <a:t>You may even get away with an external AV scan as a fix action, but be sure to scrub the system for hidden files and folders the ransomware may have left behind.</a:t>
            </a:r>
          </a:p>
          <a:p>
            <a:pPr algn="just"/>
            <a:endParaRPr lang="en-US" altLang="zh-TW" sz="2800" dirty="0"/>
          </a:p>
          <a:p>
            <a:pPr algn="just"/>
            <a:r>
              <a:rPr lang="en-US" altLang="zh-TW" sz="2800" dirty="0"/>
              <a:t> Lastly, I can’t overstate enough the value of good, solid, dependable backups.</a:t>
            </a:r>
          </a:p>
          <a:p>
            <a:pPr algn="just"/>
            <a:endParaRPr lang="en-US" altLang="zh-TW" sz="2800" dirty="0"/>
          </a:p>
          <a:p>
            <a:pPr algn="just"/>
            <a:r>
              <a:rPr lang="en-US" altLang="zh-TW" sz="2800" dirty="0"/>
              <a:t> Even if you’re foolish enough to pay the ransom, there is no guarantee any of your files will remain accessible after the “unlock”—and could you trust them anyway? Invest in good backups and run them religiously.</a:t>
            </a:r>
            <a:endParaRPr lang="zh-TW" altLang="en-US" sz="2800" dirty="0"/>
          </a:p>
        </p:txBody>
      </p:sp>
    </p:spTree>
    <p:extLst>
      <p:ext uri="{BB962C8B-B14F-4D97-AF65-F5344CB8AC3E}">
        <p14:creationId xmlns:p14="http://schemas.microsoft.com/office/powerpoint/2010/main" val="218311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4</a:t>
            </a:r>
            <a:endParaRPr lang="zh-TW" altLang="en-US" sz="3200" dirty="0"/>
          </a:p>
        </p:txBody>
      </p:sp>
      <p:sp>
        <p:nvSpPr>
          <p:cNvPr id="3" name="矩形 2">
            <a:extLst>
              <a:ext uri="{FF2B5EF4-FFF2-40B4-BE49-F238E27FC236}">
                <a16:creationId xmlns:a16="http://schemas.microsoft.com/office/drawing/2014/main" id="{9300ECC6-4D7D-43C3-A209-6377BCB595D4}"/>
              </a:ext>
            </a:extLst>
          </p:cNvPr>
          <p:cNvSpPr/>
          <p:nvPr/>
        </p:nvSpPr>
        <p:spPr>
          <a:xfrm>
            <a:off x="-68062" y="1041023"/>
            <a:ext cx="12260062" cy="5816977"/>
          </a:xfrm>
          <a:prstGeom prst="rect">
            <a:avLst/>
          </a:prstGeom>
        </p:spPr>
        <p:txBody>
          <a:bodyPr wrap="square">
            <a:spAutoFit/>
          </a:bodyPr>
          <a:lstStyle/>
          <a:p>
            <a:pPr algn="just">
              <a:spcBef>
                <a:spcPts val="0"/>
              </a:spcBef>
              <a:spcAft>
                <a:spcPts val="0"/>
              </a:spcAft>
            </a:pPr>
            <a:r>
              <a:rPr lang="en-US" altLang="zh-TW" sz="3200" dirty="0">
                <a:effectLst/>
              </a:rPr>
              <a:t>Matty is examining malware as part of a security effort. She performs analysis of the malware executable without running or installing it. Instead, she examines source and binary code to find data structures, function calls, and other indicators of malicious behavior. </a:t>
            </a:r>
          </a:p>
          <a:p>
            <a:pPr algn="just">
              <a:spcBef>
                <a:spcPts val="0"/>
              </a:spcBef>
              <a:spcAft>
                <a:spcPts val="0"/>
              </a:spcAft>
            </a:pPr>
            <a:endParaRPr lang="en-US" altLang="zh-TW" sz="2800" dirty="0"/>
          </a:p>
          <a:p>
            <a:pPr algn="just">
              <a:spcBef>
                <a:spcPts val="0"/>
              </a:spcBef>
              <a:spcAft>
                <a:spcPts val="0"/>
              </a:spcAft>
            </a:pPr>
            <a:r>
              <a:rPr lang="en-US" altLang="zh-TW" sz="2400" dirty="0">
                <a:effectLst/>
              </a:rPr>
              <a:t>Which of the following best describes the type of malware analysis Matty is performing?</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Static</a:t>
            </a:r>
          </a:p>
          <a:p>
            <a:pPr algn="just">
              <a:spcBef>
                <a:spcPts val="0"/>
              </a:spcBef>
              <a:spcAft>
                <a:spcPts val="0"/>
              </a:spcAft>
            </a:pPr>
            <a:r>
              <a:rPr lang="en-US" altLang="zh-TW" sz="3200" b="1" dirty="0">
                <a:effectLst/>
              </a:rPr>
              <a:t>B.</a:t>
            </a:r>
            <a:r>
              <a:rPr lang="en-US" altLang="zh-TW" sz="3200" dirty="0">
                <a:effectLst/>
              </a:rPr>
              <a:t>   Dynamic</a:t>
            </a:r>
          </a:p>
          <a:p>
            <a:pPr algn="just">
              <a:spcBef>
                <a:spcPts val="0"/>
              </a:spcBef>
              <a:spcAft>
                <a:spcPts val="0"/>
              </a:spcAft>
            </a:pPr>
            <a:r>
              <a:rPr lang="en-US" altLang="zh-TW" sz="3200" b="1" dirty="0">
                <a:effectLst/>
              </a:rPr>
              <a:t>C.</a:t>
            </a:r>
            <a:r>
              <a:rPr lang="en-US" altLang="zh-TW" sz="3200" dirty="0">
                <a:effectLst/>
              </a:rPr>
              <a:t>   File fingerprinting</a:t>
            </a:r>
          </a:p>
          <a:p>
            <a:pPr algn="just">
              <a:spcBef>
                <a:spcPts val="0"/>
              </a:spcBef>
              <a:spcAft>
                <a:spcPts val="0"/>
              </a:spcAft>
            </a:pPr>
            <a:r>
              <a:rPr lang="en-US" altLang="zh-TW" sz="3200" b="1" dirty="0">
                <a:effectLst/>
              </a:rPr>
              <a:t>D.</a:t>
            </a:r>
            <a:r>
              <a:rPr lang="en-US" altLang="zh-TW" sz="3200" dirty="0">
                <a:effectLst/>
              </a:rPr>
              <a:t>   Code emulation</a:t>
            </a:r>
          </a:p>
        </p:txBody>
      </p:sp>
    </p:spTree>
    <p:extLst>
      <p:ext uri="{BB962C8B-B14F-4D97-AF65-F5344CB8AC3E}">
        <p14:creationId xmlns:p14="http://schemas.microsoft.com/office/powerpoint/2010/main" val="257556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4</a:t>
            </a:r>
            <a:endParaRPr lang="zh-TW" altLang="en-US" sz="3200" dirty="0"/>
          </a:p>
        </p:txBody>
      </p:sp>
      <p:sp>
        <p:nvSpPr>
          <p:cNvPr id="3" name="矩形 2">
            <a:extLst>
              <a:ext uri="{FF2B5EF4-FFF2-40B4-BE49-F238E27FC236}">
                <a16:creationId xmlns:a16="http://schemas.microsoft.com/office/drawing/2014/main" id="{9300ECC6-4D7D-43C3-A209-6377BCB595D4}"/>
              </a:ext>
            </a:extLst>
          </p:cNvPr>
          <p:cNvSpPr/>
          <p:nvPr/>
        </p:nvSpPr>
        <p:spPr>
          <a:xfrm>
            <a:off x="-68062" y="1041023"/>
            <a:ext cx="12260062" cy="5816977"/>
          </a:xfrm>
          <a:prstGeom prst="rect">
            <a:avLst/>
          </a:prstGeom>
        </p:spPr>
        <p:txBody>
          <a:bodyPr wrap="square">
            <a:spAutoFit/>
          </a:bodyPr>
          <a:lstStyle/>
          <a:p>
            <a:pPr algn="just">
              <a:spcBef>
                <a:spcPts val="0"/>
              </a:spcBef>
              <a:spcAft>
                <a:spcPts val="0"/>
              </a:spcAft>
            </a:pPr>
            <a:r>
              <a:rPr lang="en-US" altLang="zh-TW" sz="3200" dirty="0">
                <a:effectLst/>
              </a:rPr>
              <a:t>Matty is examining malware as part of a security effort. She performs analysis of the malware executable without running or installing it. Instead, she examines source and binary code to find data structures, function calls, and other indicators of malicious behavior. </a:t>
            </a:r>
          </a:p>
          <a:p>
            <a:pPr algn="just">
              <a:spcBef>
                <a:spcPts val="0"/>
              </a:spcBef>
              <a:spcAft>
                <a:spcPts val="0"/>
              </a:spcAft>
            </a:pPr>
            <a:endParaRPr lang="en-US" altLang="zh-TW" sz="2800" dirty="0"/>
          </a:p>
          <a:p>
            <a:pPr algn="just">
              <a:spcBef>
                <a:spcPts val="0"/>
              </a:spcBef>
              <a:spcAft>
                <a:spcPts val="0"/>
              </a:spcAft>
            </a:pPr>
            <a:r>
              <a:rPr lang="en-US" altLang="zh-TW" sz="2400" dirty="0">
                <a:effectLst/>
              </a:rPr>
              <a:t>Which of the following best describes the type of malware analysis Matty is performing?</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solidFill>
                  <a:srgbClr val="FF0000"/>
                </a:solidFill>
                <a:effectLst/>
              </a:rPr>
              <a:t>A.</a:t>
            </a:r>
            <a:r>
              <a:rPr lang="en-US" altLang="zh-TW" sz="3200" dirty="0">
                <a:solidFill>
                  <a:srgbClr val="FF0000"/>
                </a:solidFill>
                <a:effectLst/>
              </a:rPr>
              <a:t>   Static</a:t>
            </a:r>
          </a:p>
          <a:p>
            <a:pPr algn="just">
              <a:spcBef>
                <a:spcPts val="0"/>
              </a:spcBef>
              <a:spcAft>
                <a:spcPts val="0"/>
              </a:spcAft>
            </a:pPr>
            <a:r>
              <a:rPr lang="en-US" altLang="zh-TW" sz="3200" b="1" dirty="0">
                <a:effectLst/>
              </a:rPr>
              <a:t>B.</a:t>
            </a:r>
            <a:r>
              <a:rPr lang="en-US" altLang="zh-TW" sz="3200" dirty="0">
                <a:effectLst/>
              </a:rPr>
              <a:t>   Dynamic</a:t>
            </a:r>
          </a:p>
          <a:p>
            <a:pPr algn="just">
              <a:spcBef>
                <a:spcPts val="0"/>
              </a:spcBef>
              <a:spcAft>
                <a:spcPts val="0"/>
              </a:spcAft>
            </a:pPr>
            <a:r>
              <a:rPr lang="en-US" altLang="zh-TW" sz="3200" b="1" dirty="0">
                <a:effectLst/>
              </a:rPr>
              <a:t>C.</a:t>
            </a:r>
            <a:r>
              <a:rPr lang="en-US" altLang="zh-TW" sz="3200" dirty="0">
                <a:effectLst/>
              </a:rPr>
              <a:t>   File fingerprinting</a:t>
            </a:r>
          </a:p>
          <a:p>
            <a:pPr algn="just">
              <a:spcBef>
                <a:spcPts val="0"/>
              </a:spcBef>
              <a:spcAft>
                <a:spcPts val="0"/>
              </a:spcAft>
            </a:pPr>
            <a:r>
              <a:rPr lang="en-US" altLang="zh-TW" sz="3200" b="1" dirty="0">
                <a:effectLst/>
              </a:rPr>
              <a:t>D.</a:t>
            </a:r>
            <a:r>
              <a:rPr lang="en-US" altLang="zh-TW" sz="3200" dirty="0">
                <a:effectLst/>
              </a:rPr>
              <a:t>   Code emulation</a:t>
            </a:r>
          </a:p>
        </p:txBody>
      </p:sp>
    </p:spTree>
    <p:extLst>
      <p:ext uri="{BB962C8B-B14F-4D97-AF65-F5344CB8AC3E}">
        <p14:creationId xmlns:p14="http://schemas.microsoft.com/office/powerpoint/2010/main" val="26068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2B59DE-7017-4039-9C96-CE547774E516}"/>
              </a:ext>
            </a:extLst>
          </p:cNvPr>
          <p:cNvSpPr/>
          <p:nvPr/>
        </p:nvSpPr>
        <p:spPr>
          <a:xfrm>
            <a:off x="0" y="-1"/>
            <a:ext cx="12192000" cy="6494085"/>
          </a:xfrm>
          <a:prstGeom prst="rect">
            <a:avLst/>
          </a:prstGeom>
        </p:spPr>
        <p:txBody>
          <a:bodyPr wrap="square">
            <a:spAutoFit/>
          </a:bodyPr>
          <a:lstStyle/>
          <a:p>
            <a:pPr algn="just"/>
            <a:r>
              <a:rPr lang="en-US" altLang="zh-TW" sz="3200" b="1" dirty="0">
                <a:effectLst/>
              </a:rPr>
              <a:t>A.</a:t>
            </a:r>
            <a:r>
              <a:rPr lang="en-US" altLang="zh-TW" sz="3200" dirty="0">
                <a:effectLst/>
              </a:rPr>
              <a:t> </a:t>
            </a:r>
          </a:p>
          <a:p>
            <a:pPr algn="just"/>
            <a:endParaRPr lang="en-US" altLang="zh-TW" sz="3200" dirty="0"/>
          </a:p>
          <a:p>
            <a:pPr algn="just"/>
            <a:r>
              <a:rPr lang="en-US" altLang="zh-TW" sz="3200" dirty="0">
                <a:effectLst/>
              </a:rPr>
              <a:t>EC-Council defines two main types of malware analysis—static and dynamic. In static analysis, the examiner never actually installs or executes the malware. </a:t>
            </a:r>
          </a:p>
          <a:p>
            <a:pPr algn="just"/>
            <a:endParaRPr lang="en-US" altLang="zh-TW" sz="3200" dirty="0"/>
          </a:p>
          <a:p>
            <a:pPr algn="just"/>
            <a:r>
              <a:rPr lang="en-US" altLang="zh-TW" sz="3200" dirty="0">
                <a:effectLst/>
              </a:rPr>
              <a:t>It’s considered a “safe” analysis, as the suspect file isn’t installed or allowed to execute; however, as this is obviously a touchy area, it’s always a best and recommended practice to perform analysis in a closed environment. </a:t>
            </a:r>
          </a:p>
          <a:p>
            <a:pPr algn="just"/>
            <a:endParaRPr lang="en-US" altLang="zh-TW" sz="3200" dirty="0"/>
          </a:p>
          <a:p>
            <a:pPr algn="just"/>
            <a:r>
              <a:rPr lang="en-US" altLang="zh-TW" sz="3200" dirty="0">
                <a:effectLst/>
              </a:rPr>
              <a:t>This is largely a manual process, but there are static analysis tools that can assist.</a:t>
            </a:r>
            <a:endParaRPr lang="zh-TW" altLang="en-US" sz="3200" dirty="0"/>
          </a:p>
        </p:txBody>
      </p:sp>
    </p:spTree>
    <p:extLst>
      <p:ext uri="{BB962C8B-B14F-4D97-AF65-F5344CB8AC3E}">
        <p14:creationId xmlns:p14="http://schemas.microsoft.com/office/powerpoint/2010/main" val="255157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5</a:t>
            </a:r>
            <a:endParaRPr lang="zh-TW" altLang="en-US" sz="3200" dirty="0"/>
          </a:p>
        </p:txBody>
      </p:sp>
      <p:sp>
        <p:nvSpPr>
          <p:cNvPr id="2" name="矩形 1">
            <a:extLst>
              <a:ext uri="{FF2B5EF4-FFF2-40B4-BE49-F238E27FC236}">
                <a16:creationId xmlns:a16="http://schemas.microsoft.com/office/drawing/2014/main" id="{EBF0DCB8-23E1-4FCB-9129-71E7A8D78762}"/>
              </a:ext>
            </a:extLst>
          </p:cNvPr>
          <p:cNvSpPr/>
          <p:nvPr/>
        </p:nvSpPr>
        <p:spPr>
          <a:xfrm>
            <a:off x="0" y="936100"/>
            <a:ext cx="12192000" cy="6001643"/>
          </a:xfrm>
          <a:prstGeom prst="rect">
            <a:avLst/>
          </a:prstGeom>
        </p:spPr>
        <p:txBody>
          <a:bodyPr wrap="square">
            <a:spAutoFit/>
          </a:bodyPr>
          <a:lstStyle/>
          <a:p>
            <a:pPr>
              <a:spcBef>
                <a:spcPts val="0"/>
              </a:spcBef>
              <a:spcAft>
                <a:spcPts val="0"/>
              </a:spcAft>
            </a:pPr>
            <a:r>
              <a:rPr lang="en-US" altLang="zh-TW" sz="3200" dirty="0">
                <a:effectLst/>
              </a:rPr>
              <a:t>Pen test team member Amy attempts to guess the ISN for a TCP session.</a:t>
            </a:r>
          </a:p>
          <a:p>
            <a:pPr>
              <a:spcBef>
                <a:spcPts val="0"/>
              </a:spcBef>
              <a:spcAft>
                <a:spcPts val="0"/>
              </a:spcAft>
            </a:pPr>
            <a:endParaRPr lang="en-US" altLang="zh-TW" sz="3200" dirty="0"/>
          </a:p>
          <a:p>
            <a:pPr>
              <a:spcBef>
                <a:spcPts val="0"/>
              </a:spcBef>
              <a:spcAft>
                <a:spcPts val="0"/>
              </a:spcAft>
            </a:pPr>
            <a:endParaRPr lang="en-US" altLang="zh-TW" sz="3200" dirty="0">
              <a:effectLst/>
            </a:endParaRPr>
          </a:p>
          <a:p>
            <a:pPr>
              <a:spcBef>
                <a:spcPts val="0"/>
              </a:spcBef>
              <a:spcAft>
                <a:spcPts val="0"/>
              </a:spcAft>
            </a:pPr>
            <a:endParaRPr lang="en-US" altLang="zh-TW" sz="3200" dirty="0"/>
          </a:p>
          <a:p>
            <a:pPr>
              <a:spcBef>
                <a:spcPts val="0"/>
              </a:spcBef>
              <a:spcAft>
                <a:spcPts val="0"/>
              </a:spcAft>
            </a:pPr>
            <a:r>
              <a:rPr lang="en-US" altLang="zh-TW" sz="3200" dirty="0">
                <a:effectLst/>
              </a:rPr>
              <a:t>Which attack is she most likely carrying out?</a:t>
            </a:r>
          </a:p>
          <a:p>
            <a:pPr>
              <a:spcBef>
                <a:spcPts val="0"/>
              </a:spcBef>
              <a:spcAft>
                <a:spcPts val="0"/>
              </a:spcAft>
            </a:pPr>
            <a:endParaRPr lang="en-US" altLang="zh-TW" sz="3200" b="1" dirty="0">
              <a:effectLst/>
            </a:endParaRPr>
          </a:p>
          <a:p>
            <a:pPr>
              <a:spcBef>
                <a:spcPts val="0"/>
              </a:spcBef>
              <a:spcAft>
                <a:spcPts val="0"/>
              </a:spcAft>
            </a:pPr>
            <a:endParaRPr lang="en-US" altLang="zh-TW" sz="3200" b="1" dirty="0">
              <a:effectLst/>
            </a:endParaRPr>
          </a:p>
          <a:p>
            <a:pPr>
              <a:spcBef>
                <a:spcPts val="0"/>
              </a:spcBef>
              <a:spcAft>
                <a:spcPts val="0"/>
              </a:spcAft>
            </a:pPr>
            <a:endParaRPr lang="en-US" altLang="zh-TW" sz="3200" b="1" dirty="0"/>
          </a:p>
          <a:p>
            <a:pPr>
              <a:spcBef>
                <a:spcPts val="0"/>
              </a:spcBef>
              <a:spcAft>
                <a:spcPts val="0"/>
              </a:spcAft>
            </a:pPr>
            <a:r>
              <a:rPr lang="en-US" altLang="zh-TW" sz="3200" b="1" dirty="0">
                <a:effectLst/>
              </a:rPr>
              <a:t>A.</a:t>
            </a:r>
            <a:r>
              <a:rPr lang="en-US" altLang="zh-TW" sz="3200" dirty="0">
                <a:effectLst/>
              </a:rPr>
              <a:t>   XSS</a:t>
            </a:r>
          </a:p>
          <a:p>
            <a:pPr>
              <a:spcBef>
                <a:spcPts val="0"/>
              </a:spcBef>
              <a:spcAft>
                <a:spcPts val="0"/>
              </a:spcAft>
            </a:pPr>
            <a:r>
              <a:rPr lang="en-US" altLang="zh-TW" sz="3200" b="1" dirty="0">
                <a:effectLst/>
              </a:rPr>
              <a:t>B.</a:t>
            </a:r>
            <a:r>
              <a:rPr lang="en-US" altLang="zh-TW" sz="3200" dirty="0">
                <a:effectLst/>
              </a:rPr>
              <a:t>   Session splicing</a:t>
            </a:r>
          </a:p>
          <a:p>
            <a:pPr>
              <a:spcBef>
                <a:spcPts val="0"/>
              </a:spcBef>
              <a:spcAft>
                <a:spcPts val="0"/>
              </a:spcAft>
            </a:pPr>
            <a:r>
              <a:rPr lang="en-US" altLang="zh-TW" sz="3200" b="1" dirty="0">
                <a:effectLst/>
              </a:rPr>
              <a:t>C.</a:t>
            </a:r>
            <a:r>
              <a:rPr lang="en-US" altLang="zh-TW" sz="3200" dirty="0">
                <a:effectLst/>
              </a:rPr>
              <a:t>   Session hijacking</a:t>
            </a:r>
          </a:p>
          <a:p>
            <a:pPr>
              <a:spcBef>
                <a:spcPts val="0"/>
              </a:spcBef>
              <a:spcAft>
                <a:spcPts val="0"/>
              </a:spcAft>
            </a:pPr>
            <a:r>
              <a:rPr lang="en-US" altLang="zh-TW" sz="3200" b="1" dirty="0">
                <a:effectLst/>
              </a:rPr>
              <a:t>D.</a:t>
            </a:r>
            <a:r>
              <a:rPr lang="en-US" altLang="zh-TW" sz="3200" dirty="0">
                <a:effectLst/>
              </a:rPr>
              <a:t>   Multipartite attack</a:t>
            </a:r>
          </a:p>
        </p:txBody>
      </p:sp>
    </p:spTree>
    <p:extLst>
      <p:ext uri="{BB962C8B-B14F-4D97-AF65-F5344CB8AC3E}">
        <p14:creationId xmlns:p14="http://schemas.microsoft.com/office/powerpoint/2010/main" val="172914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5</a:t>
            </a:r>
            <a:endParaRPr lang="zh-TW" altLang="en-US" sz="3200" dirty="0"/>
          </a:p>
        </p:txBody>
      </p:sp>
      <p:sp>
        <p:nvSpPr>
          <p:cNvPr id="2" name="矩形 1">
            <a:extLst>
              <a:ext uri="{FF2B5EF4-FFF2-40B4-BE49-F238E27FC236}">
                <a16:creationId xmlns:a16="http://schemas.microsoft.com/office/drawing/2014/main" id="{EBF0DCB8-23E1-4FCB-9129-71E7A8D78762}"/>
              </a:ext>
            </a:extLst>
          </p:cNvPr>
          <p:cNvSpPr/>
          <p:nvPr/>
        </p:nvSpPr>
        <p:spPr>
          <a:xfrm>
            <a:off x="0" y="936100"/>
            <a:ext cx="12192000" cy="6001643"/>
          </a:xfrm>
          <a:prstGeom prst="rect">
            <a:avLst/>
          </a:prstGeom>
        </p:spPr>
        <p:txBody>
          <a:bodyPr wrap="square">
            <a:spAutoFit/>
          </a:bodyPr>
          <a:lstStyle/>
          <a:p>
            <a:pPr>
              <a:spcBef>
                <a:spcPts val="0"/>
              </a:spcBef>
              <a:spcAft>
                <a:spcPts val="0"/>
              </a:spcAft>
            </a:pPr>
            <a:r>
              <a:rPr lang="en-US" altLang="zh-TW" sz="3200" dirty="0">
                <a:effectLst/>
              </a:rPr>
              <a:t>Pen test team member Amy attempts to guess the ISN for a TCP session.</a:t>
            </a:r>
          </a:p>
          <a:p>
            <a:pPr>
              <a:spcBef>
                <a:spcPts val="0"/>
              </a:spcBef>
              <a:spcAft>
                <a:spcPts val="0"/>
              </a:spcAft>
            </a:pPr>
            <a:endParaRPr lang="en-US" altLang="zh-TW" sz="3200" dirty="0"/>
          </a:p>
          <a:p>
            <a:pPr>
              <a:spcBef>
                <a:spcPts val="0"/>
              </a:spcBef>
              <a:spcAft>
                <a:spcPts val="0"/>
              </a:spcAft>
            </a:pPr>
            <a:endParaRPr lang="en-US" altLang="zh-TW" sz="3200" dirty="0">
              <a:effectLst/>
            </a:endParaRPr>
          </a:p>
          <a:p>
            <a:pPr>
              <a:spcBef>
                <a:spcPts val="0"/>
              </a:spcBef>
              <a:spcAft>
                <a:spcPts val="0"/>
              </a:spcAft>
            </a:pPr>
            <a:endParaRPr lang="en-US" altLang="zh-TW" sz="3200" dirty="0"/>
          </a:p>
          <a:p>
            <a:pPr>
              <a:spcBef>
                <a:spcPts val="0"/>
              </a:spcBef>
              <a:spcAft>
                <a:spcPts val="0"/>
              </a:spcAft>
            </a:pPr>
            <a:r>
              <a:rPr lang="en-US" altLang="zh-TW" sz="3200" dirty="0">
                <a:effectLst/>
              </a:rPr>
              <a:t>Which attack is she most likely carrying out?</a:t>
            </a:r>
          </a:p>
          <a:p>
            <a:pPr>
              <a:spcBef>
                <a:spcPts val="0"/>
              </a:spcBef>
              <a:spcAft>
                <a:spcPts val="0"/>
              </a:spcAft>
            </a:pPr>
            <a:endParaRPr lang="en-US" altLang="zh-TW" sz="3200" b="1" dirty="0">
              <a:effectLst/>
            </a:endParaRPr>
          </a:p>
          <a:p>
            <a:pPr>
              <a:spcBef>
                <a:spcPts val="0"/>
              </a:spcBef>
              <a:spcAft>
                <a:spcPts val="0"/>
              </a:spcAft>
            </a:pPr>
            <a:endParaRPr lang="en-US" altLang="zh-TW" sz="3200" b="1" dirty="0">
              <a:effectLst/>
            </a:endParaRPr>
          </a:p>
          <a:p>
            <a:pPr>
              <a:spcBef>
                <a:spcPts val="0"/>
              </a:spcBef>
              <a:spcAft>
                <a:spcPts val="0"/>
              </a:spcAft>
            </a:pPr>
            <a:endParaRPr lang="en-US" altLang="zh-TW" sz="3200" b="1" dirty="0"/>
          </a:p>
          <a:p>
            <a:pPr>
              <a:spcBef>
                <a:spcPts val="0"/>
              </a:spcBef>
              <a:spcAft>
                <a:spcPts val="0"/>
              </a:spcAft>
            </a:pPr>
            <a:r>
              <a:rPr lang="en-US" altLang="zh-TW" sz="3200" b="1" dirty="0">
                <a:effectLst/>
              </a:rPr>
              <a:t>A.</a:t>
            </a:r>
            <a:r>
              <a:rPr lang="en-US" altLang="zh-TW" sz="3200" dirty="0">
                <a:effectLst/>
              </a:rPr>
              <a:t>   XSS</a:t>
            </a:r>
          </a:p>
          <a:p>
            <a:pPr>
              <a:spcBef>
                <a:spcPts val="0"/>
              </a:spcBef>
              <a:spcAft>
                <a:spcPts val="0"/>
              </a:spcAft>
            </a:pPr>
            <a:r>
              <a:rPr lang="en-US" altLang="zh-TW" sz="3200" b="1" dirty="0">
                <a:effectLst/>
              </a:rPr>
              <a:t>B.</a:t>
            </a:r>
            <a:r>
              <a:rPr lang="en-US" altLang="zh-TW" sz="3200" dirty="0">
                <a:effectLst/>
              </a:rPr>
              <a:t>   Session splicing</a:t>
            </a:r>
          </a:p>
          <a:p>
            <a:pPr>
              <a:spcBef>
                <a:spcPts val="0"/>
              </a:spcBef>
              <a:spcAft>
                <a:spcPts val="0"/>
              </a:spcAft>
            </a:pPr>
            <a:r>
              <a:rPr lang="en-US" altLang="zh-TW" sz="3200" b="1" dirty="0">
                <a:solidFill>
                  <a:srgbClr val="FF0000"/>
                </a:solidFill>
                <a:effectLst/>
              </a:rPr>
              <a:t>C.</a:t>
            </a:r>
            <a:r>
              <a:rPr lang="en-US" altLang="zh-TW" sz="3200" dirty="0">
                <a:solidFill>
                  <a:srgbClr val="FF0000"/>
                </a:solidFill>
                <a:effectLst/>
              </a:rPr>
              <a:t>   Session hijacking</a:t>
            </a:r>
          </a:p>
          <a:p>
            <a:pPr>
              <a:spcBef>
                <a:spcPts val="0"/>
              </a:spcBef>
              <a:spcAft>
                <a:spcPts val="0"/>
              </a:spcAft>
            </a:pPr>
            <a:r>
              <a:rPr lang="en-US" altLang="zh-TW" sz="3200" b="1" dirty="0">
                <a:effectLst/>
              </a:rPr>
              <a:t>D.</a:t>
            </a:r>
            <a:r>
              <a:rPr lang="en-US" altLang="zh-TW" sz="3200" dirty="0">
                <a:effectLst/>
              </a:rPr>
              <a:t>   Multipartite attack</a:t>
            </a:r>
          </a:p>
        </p:txBody>
      </p:sp>
    </p:spTree>
    <p:extLst>
      <p:ext uri="{BB962C8B-B14F-4D97-AF65-F5344CB8AC3E}">
        <p14:creationId xmlns:p14="http://schemas.microsoft.com/office/powerpoint/2010/main" val="228287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B9DA27-90F7-4E6F-8159-4D12D076849F}"/>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t>
            </a: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The idea behind session hijacking is fairly simple: the attacker waits for a session to begin and, after all the pesky authentication gets done, jumps in to steal the session for herself. </a:t>
            </a:r>
          </a:p>
          <a:p>
            <a:pPr algn="just">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practice, it’s a little harder and more complicated than that, but the key to the whole attack is in determining the initial sequence number (ISN) used for the session. The ISN is sent by the initiator of the session in the first step (SYN).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This is acknowledged in the second step of the handshake (SYN/ACK) by incrementing that ISN by 1, and then another ISN is generated by the recipient. This second number is acknowledged by the initiator in the third step (ACK), and from there on out communication can occur. </a:t>
            </a:r>
          </a:p>
        </p:txBody>
      </p:sp>
    </p:spTree>
    <p:extLst>
      <p:ext uri="{BB962C8B-B14F-4D97-AF65-F5344CB8AC3E}">
        <p14:creationId xmlns:p14="http://schemas.microsoft.com/office/powerpoint/2010/main" val="407497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D7A046-D8D9-4409-B7F2-A99ACC54EF1F}"/>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3200" dirty="0">
                <a:effectLst/>
              </a:rPr>
              <a:t>Per EC-Council, the following steps describe the session hijack:</a:t>
            </a:r>
          </a:p>
          <a:p>
            <a:pPr algn="just">
              <a:spcBef>
                <a:spcPts val="0"/>
              </a:spcBef>
              <a:spcAft>
                <a:spcPts val="0"/>
              </a:spcAft>
            </a:pPr>
            <a:r>
              <a:rPr lang="en-US" altLang="zh-TW" sz="3200" b="1" dirty="0">
                <a:effectLst/>
              </a:rPr>
              <a:t>1.</a:t>
            </a:r>
            <a:r>
              <a:rPr lang="en-US" altLang="zh-TW" sz="3200" dirty="0">
                <a:effectLst/>
              </a:rPr>
              <a:t>   Sniff the traffic between the client and the server.</a:t>
            </a:r>
          </a:p>
          <a:p>
            <a:pPr algn="just">
              <a:spcBef>
                <a:spcPts val="0"/>
              </a:spcBef>
              <a:spcAft>
                <a:spcPts val="0"/>
              </a:spcAft>
            </a:pPr>
            <a:r>
              <a:rPr lang="en-US" altLang="zh-TW" sz="3200" b="1" dirty="0">
                <a:effectLst/>
              </a:rPr>
              <a:t>2.</a:t>
            </a:r>
            <a:r>
              <a:rPr lang="en-US" altLang="zh-TW" sz="3200" dirty="0">
                <a:effectLst/>
              </a:rPr>
              <a:t>   Monitor the traffic and predict the sequence numbering.</a:t>
            </a:r>
          </a:p>
          <a:p>
            <a:pPr algn="just">
              <a:spcBef>
                <a:spcPts val="0"/>
              </a:spcBef>
              <a:spcAft>
                <a:spcPts val="0"/>
              </a:spcAft>
            </a:pPr>
            <a:r>
              <a:rPr lang="en-US" altLang="zh-TW" sz="3200" b="1" dirty="0">
                <a:effectLst/>
              </a:rPr>
              <a:t>3.</a:t>
            </a:r>
            <a:r>
              <a:rPr lang="en-US" altLang="zh-TW" sz="3200" dirty="0">
                <a:effectLst/>
              </a:rPr>
              <a:t>   Desynchronize the session with the client.</a:t>
            </a:r>
          </a:p>
          <a:p>
            <a:pPr algn="just">
              <a:spcBef>
                <a:spcPts val="0"/>
              </a:spcBef>
              <a:spcAft>
                <a:spcPts val="0"/>
              </a:spcAft>
            </a:pPr>
            <a:r>
              <a:rPr lang="en-US" altLang="zh-TW" sz="3200" b="1" dirty="0">
                <a:effectLst/>
              </a:rPr>
              <a:t>4.</a:t>
            </a:r>
            <a:r>
              <a:rPr lang="en-US" altLang="zh-TW" sz="3200" dirty="0">
                <a:effectLst/>
              </a:rPr>
              <a:t>   Predict the session token and take over the session.</a:t>
            </a:r>
          </a:p>
          <a:p>
            <a:pPr algn="just">
              <a:spcBef>
                <a:spcPts val="0"/>
              </a:spcBef>
              <a:spcAft>
                <a:spcPts val="0"/>
              </a:spcAft>
            </a:pPr>
            <a:r>
              <a:rPr lang="en-US" altLang="zh-TW" sz="3200" b="1" dirty="0">
                <a:effectLst/>
              </a:rPr>
              <a:t>5.</a:t>
            </a:r>
            <a:r>
              <a:rPr lang="en-US" altLang="zh-TW" sz="3200" dirty="0">
                <a:effectLst/>
              </a:rPr>
              <a:t>   Inject packets to the target server.</a:t>
            </a:r>
          </a:p>
          <a:p>
            <a:pPr algn="just">
              <a:spcBef>
                <a:spcPts val="0"/>
              </a:spcBef>
              <a:spcAft>
                <a:spcPts val="0"/>
              </a:spcAft>
            </a:pPr>
            <a:endParaRPr lang="en-US" altLang="zh-TW" sz="3200" dirty="0">
              <a:effectLst/>
            </a:endParaRPr>
          </a:p>
          <a:p>
            <a:pPr algn="just">
              <a:spcBef>
                <a:spcPts val="0"/>
              </a:spcBef>
              <a:spcAft>
                <a:spcPts val="0"/>
              </a:spcAft>
            </a:pPr>
            <a:r>
              <a:rPr lang="en-US" altLang="zh-TW" sz="3200" dirty="0">
                <a:effectLst/>
              </a:rPr>
              <a:t>For what it’s worth, pulling this attack off via EC-Council’s take on the whole matter requires you to do some fairly significant traffic sniffing.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And if you’re already positioned to sniff the traffic in the first place, wouldn’t the whole scenario possibly be a moot point?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You need to know it for the exam, but real-world application may be rare.</a:t>
            </a:r>
          </a:p>
        </p:txBody>
      </p:sp>
    </p:spTree>
    <p:extLst>
      <p:ext uri="{BB962C8B-B14F-4D97-AF65-F5344CB8AC3E}">
        <p14:creationId xmlns:p14="http://schemas.microsoft.com/office/powerpoint/2010/main" val="424219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1466BE-C099-47CD-A55D-F8BFBCF71139}"/>
              </a:ext>
            </a:extLst>
          </p:cNvPr>
          <p:cNvSpPr>
            <a:spLocks noGrp="1"/>
          </p:cNvSpPr>
          <p:nvPr>
            <p:ph type="title"/>
          </p:nvPr>
        </p:nvSpPr>
        <p:spPr/>
        <p:txBody>
          <a:bodyPr/>
          <a:lstStyle/>
          <a:p>
            <a:r>
              <a:rPr lang="en-US" altLang="zh-TW" dirty="0">
                <a:latin typeface="Calibri" panose="020F0502020204030204" pitchFamily="34" charset="0"/>
                <a:cs typeface="Calibri" panose="020F0502020204030204" pitchFamily="34" charset="0"/>
              </a:rPr>
              <a:t>Agenda</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5001A787-9220-40B6-8AE2-9F6ADAEEECEE}"/>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altLang="zh-TW" dirty="0">
                <a:effectLst/>
              </a:rPr>
              <a:t>   </a:t>
            </a:r>
            <a:r>
              <a:rPr lang="en-US" altLang="zh-TW" dirty="0">
                <a:effectLst/>
                <a:latin typeface="Calibri" panose="020F0502020204030204" pitchFamily="34" charset="0"/>
                <a:cs typeface="Calibri" panose="020F0502020204030204" pitchFamily="34" charset="0"/>
              </a:rPr>
              <a:t>Describe malware types and their purpose</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malware deployment methods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the malware analysis process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malware countermeasures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DoS attacks and techniques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DoS detection and countermeasure actions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session hijacking and sequence prediction</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303186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
        <p:nvSpPr>
          <p:cNvPr id="3" name="矩形 2">
            <a:extLst>
              <a:ext uri="{FF2B5EF4-FFF2-40B4-BE49-F238E27FC236}">
                <a16:creationId xmlns:a16="http://schemas.microsoft.com/office/drawing/2014/main" id="{8D7E1658-F4EC-4418-852B-565E5F044F0B}"/>
              </a:ext>
            </a:extLst>
          </p:cNvPr>
          <p:cNvSpPr/>
          <p:nvPr/>
        </p:nvSpPr>
        <p:spPr>
          <a:xfrm>
            <a:off x="0" y="1348800"/>
            <a:ext cx="12192000" cy="5509200"/>
          </a:xfrm>
          <a:prstGeom prst="rect">
            <a:avLst/>
          </a:prstGeom>
        </p:spPr>
        <p:txBody>
          <a:bodyPr wrap="square">
            <a:spAutoFit/>
          </a:bodyPr>
          <a:lstStyle/>
          <a:p>
            <a:pPr algn="just">
              <a:spcBef>
                <a:spcPts val="0"/>
              </a:spcBef>
              <a:spcAft>
                <a:spcPts val="0"/>
              </a:spcAft>
            </a:pPr>
            <a:r>
              <a:rPr lang="en-US" altLang="zh-TW" sz="3200" dirty="0">
                <a:effectLst/>
              </a:rPr>
              <a:t>An attacker wants to make his malware as stealthy and undetectable as possible. He employs an effort that uses compression to reduce the file size of the malware.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a:t>
            </a:r>
            <a:r>
              <a:rPr lang="en-US" altLang="zh-TW" sz="3200" dirty="0" err="1">
                <a:effectLst/>
              </a:rPr>
              <a:t>Crypter</a:t>
            </a:r>
            <a:endParaRPr lang="en-US" altLang="zh-TW" sz="3200" dirty="0">
              <a:effectLst/>
            </a:endParaRPr>
          </a:p>
          <a:p>
            <a:pPr algn="just">
              <a:spcBef>
                <a:spcPts val="0"/>
              </a:spcBef>
              <a:spcAft>
                <a:spcPts val="0"/>
              </a:spcAft>
            </a:pPr>
            <a:r>
              <a:rPr lang="en-US" altLang="zh-TW" sz="3200" b="1" dirty="0">
                <a:effectLst/>
              </a:rPr>
              <a:t>B.</a:t>
            </a:r>
            <a:r>
              <a:rPr lang="en-US" altLang="zh-TW" sz="3200" dirty="0">
                <a:effectLst/>
              </a:rPr>
              <a:t>   Wrapper</a:t>
            </a:r>
          </a:p>
          <a:p>
            <a:pPr algn="just">
              <a:spcBef>
                <a:spcPts val="0"/>
              </a:spcBef>
              <a:spcAft>
                <a:spcPts val="0"/>
              </a:spcAft>
            </a:pPr>
            <a:r>
              <a:rPr lang="en-US" altLang="zh-TW" sz="3200" b="1" dirty="0">
                <a:effectLst/>
              </a:rPr>
              <a:t>C.</a:t>
            </a:r>
            <a:r>
              <a:rPr lang="en-US" altLang="zh-TW" sz="3200" dirty="0">
                <a:effectLst/>
              </a:rPr>
              <a:t>   Packer</a:t>
            </a:r>
          </a:p>
          <a:p>
            <a:pPr algn="just">
              <a:spcBef>
                <a:spcPts val="0"/>
              </a:spcBef>
              <a:spcAft>
                <a:spcPts val="0"/>
              </a:spcAft>
            </a:pPr>
            <a:r>
              <a:rPr lang="en-US" altLang="zh-TW" sz="3200" b="1" dirty="0">
                <a:effectLst/>
              </a:rPr>
              <a:t>D.</a:t>
            </a:r>
            <a:r>
              <a:rPr lang="en-US" altLang="zh-TW" sz="3200" dirty="0">
                <a:effectLst/>
              </a:rPr>
              <a:t>   Compressor</a:t>
            </a:r>
          </a:p>
        </p:txBody>
      </p:sp>
    </p:spTree>
    <p:extLst>
      <p:ext uri="{BB962C8B-B14F-4D97-AF65-F5344CB8AC3E}">
        <p14:creationId xmlns:p14="http://schemas.microsoft.com/office/powerpoint/2010/main" val="421593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
        <p:nvSpPr>
          <p:cNvPr id="3" name="矩形 2">
            <a:extLst>
              <a:ext uri="{FF2B5EF4-FFF2-40B4-BE49-F238E27FC236}">
                <a16:creationId xmlns:a16="http://schemas.microsoft.com/office/drawing/2014/main" id="{8D7E1658-F4EC-4418-852B-565E5F044F0B}"/>
              </a:ext>
            </a:extLst>
          </p:cNvPr>
          <p:cNvSpPr/>
          <p:nvPr/>
        </p:nvSpPr>
        <p:spPr>
          <a:xfrm>
            <a:off x="0" y="1348800"/>
            <a:ext cx="12192000" cy="5509200"/>
          </a:xfrm>
          <a:prstGeom prst="rect">
            <a:avLst/>
          </a:prstGeom>
        </p:spPr>
        <p:txBody>
          <a:bodyPr wrap="square">
            <a:spAutoFit/>
          </a:bodyPr>
          <a:lstStyle/>
          <a:p>
            <a:pPr algn="just">
              <a:spcBef>
                <a:spcPts val="0"/>
              </a:spcBef>
              <a:spcAft>
                <a:spcPts val="0"/>
              </a:spcAft>
            </a:pPr>
            <a:r>
              <a:rPr lang="en-US" altLang="zh-TW" sz="3200" dirty="0">
                <a:effectLst/>
              </a:rPr>
              <a:t>An attacker wants to make his malware as stealthy and undetectable as possible. He employs an effort that uses compression to reduce the file size of the malware.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a:t>
            </a:r>
            <a:r>
              <a:rPr lang="en-US" altLang="zh-TW" sz="3200" dirty="0" err="1">
                <a:effectLst/>
              </a:rPr>
              <a:t>Crypter</a:t>
            </a:r>
            <a:endParaRPr lang="en-US" altLang="zh-TW" sz="3200" dirty="0">
              <a:effectLst/>
            </a:endParaRPr>
          </a:p>
          <a:p>
            <a:pPr algn="just">
              <a:spcBef>
                <a:spcPts val="0"/>
              </a:spcBef>
              <a:spcAft>
                <a:spcPts val="0"/>
              </a:spcAft>
            </a:pPr>
            <a:r>
              <a:rPr lang="en-US" altLang="zh-TW" sz="3200" b="1" dirty="0">
                <a:effectLst/>
              </a:rPr>
              <a:t>B.</a:t>
            </a:r>
            <a:r>
              <a:rPr lang="en-US" altLang="zh-TW" sz="3200" dirty="0">
                <a:effectLst/>
              </a:rPr>
              <a:t>   Wrapper</a:t>
            </a:r>
          </a:p>
          <a:p>
            <a:pPr algn="just">
              <a:spcBef>
                <a:spcPts val="0"/>
              </a:spcBef>
              <a:spcAft>
                <a:spcPts val="0"/>
              </a:spcAft>
            </a:pPr>
            <a:r>
              <a:rPr lang="en-US" altLang="zh-TW" sz="3200" b="1" dirty="0">
                <a:solidFill>
                  <a:srgbClr val="FF0000"/>
                </a:solidFill>
                <a:effectLst/>
              </a:rPr>
              <a:t>C.</a:t>
            </a:r>
            <a:r>
              <a:rPr lang="en-US" altLang="zh-TW" sz="3200" dirty="0">
                <a:solidFill>
                  <a:srgbClr val="FF0000"/>
                </a:solidFill>
                <a:effectLst/>
              </a:rPr>
              <a:t>   Packer</a:t>
            </a:r>
          </a:p>
          <a:p>
            <a:pPr algn="just">
              <a:spcBef>
                <a:spcPts val="0"/>
              </a:spcBef>
              <a:spcAft>
                <a:spcPts val="0"/>
              </a:spcAft>
            </a:pPr>
            <a:r>
              <a:rPr lang="en-US" altLang="zh-TW" sz="3200" b="1" dirty="0">
                <a:effectLst/>
              </a:rPr>
              <a:t>D.</a:t>
            </a:r>
            <a:r>
              <a:rPr lang="en-US" altLang="zh-TW" sz="3200" dirty="0">
                <a:effectLst/>
              </a:rPr>
              <a:t>   Compressor</a:t>
            </a:r>
          </a:p>
        </p:txBody>
      </p:sp>
    </p:spTree>
    <p:extLst>
      <p:ext uri="{BB962C8B-B14F-4D97-AF65-F5344CB8AC3E}">
        <p14:creationId xmlns:p14="http://schemas.microsoft.com/office/powerpoint/2010/main" val="43009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F35E21-227D-4AEB-A9D4-11CAB72502C7}"/>
              </a:ext>
            </a:extLst>
          </p:cNvPr>
          <p:cNvSpPr/>
          <p:nvPr/>
        </p:nvSpPr>
        <p:spPr>
          <a:xfrm>
            <a:off x="0" y="0"/>
            <a:ext cx="12192000" cy="6863417"/>
          </a:xfrm>
          <a:prstGeom prst="rect">
            <a:avLst/>
          </a:prstGeom>
        </p:spPr>
        <p:txBody>
          <a:bodyPr wrap="square">
            <a:spAutoFit/>
          </a:bodyPr>
          <a:lstStyle/>
          <a:p>
            <a:pPr algn="just"/>
            <a:r>
              <a:rPr lang="en-US" altLang="zh-TW" sz="4000" dirty="0">
                <a:effectLst/>
              </a:rPr>
              <a:t> </a:t>
            </a:r>
            <a:r>
              <a:rPr lang="en-US" altLang="zh-TW" sz="4000" b="1" dirty="0">
                <a:effectLst/>
              </a:rPr>
              <a:t>C.</a:t>
            </a:r>
            <a:r>
              <a:rPr lang="en-US" altLang="zh-TW" sz="4000" dirty="0">
                <a:effectLst/>
              </a:rPr>
              <a:t> </a:t>
            </a:r>
          </a:p>
          <a:p>
            <a:pPr algn="just"/>
            <a:endParaRPr lang="en-US" altLang="zh-TW" sz="4000" dirty="0"/>
          </a:p>
          <a:p>
            <a:pPr algn="just"/>
            <a:r>
              <a:rPr lang="en-US" altLang="zh-TW" sz="4000" dirty="0">
                <a:effectLst/>
              </a:rPr>
              <a:t>A packer uses compression to pack the malware executable into a smaller size. </a:t>
            </a:r>
          </a:p>
          <a:p>
            <a:pPr algn="just"/>
            <a:endParaRPr lang="en-US" altLang="zh-TW" sz="4000" dirty="0"/>
          </a:p>
          <a:p>
            <a:pPr algn="just"/>
            <a:r>
              <a:rPr lang="en-US" altLang="zh-TW" sz="4000" dirty="0">
                <a:effectLst/>
              </a:rPr>
              <a:t>Not only does this reduce the file size, but it serves to make the malware harder to detect for some antivirus engines. </a:t>
            </a:r>
          </a:p>
          <a:p>
            <a:pPr algn="just"/>
            <a:endParaRPr lang="en-US" altLang="zh-TW" sz="4000" dirty="0"/>
          </a:p>
          <a:p>
            <a:pPr algn="just"/>
            <a:r>
              <a:rPr lang="en-US" altLang="zh-TW" sz="4000" dirty="0">
                <a:effectLst/>
              </a:rPr>
              <a:t>It works much like a ZIP file, except that the extraction occurs in memory and not on the disk.</a:t>
            </a:r>
            <a:endParaRPr lang="zh-TW" altLang="en-US" sz="4000" dirty="0"/>
          </a:p>
        </p:txBody>
      </p:sp>
    </p:spTree>
    <p:extLst>
      <p:ext uri="{BB962C8B-B14F-4D97-AF65-F5344CB8AC3E}">
        <p14:creationId xmlns:p14="http://schemas.microsoft.com/office/powerpoint/2010/main" val="780250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
        <p:nvSpPr>
          <p:cNvPr id="2" name="矩形 1">
            <a:extLst>
              <a:ext uri="{FF2B5EF4-FFF2-40B4-BE49-F238E27FC236}">
                <a16:creationId xmlns:a16="http://schemas.microsoft.com/office/drawing/2014/main" id="{8893FFF2-8B03-46A4-B1DF-A92A72F4C940}"/>
              </a:ext>
            </a:extLst>
          </p:cNvPr>
          <p:cNvSpPr/>
          <p:nvPr/>
        </p:nvSpPr>
        <p:spPr>
          <a:xfrm>
            <a:off x="0" y="843677"/>
            <a:ext cx="12192000" cy="6001643"/>
          </a:xfrm>
          <a:prstGeom prst="rect">
            <a:avLst/>
          </a:prstGeom>
        </p:spPr>
        <p:txBody>
          <a:bodyPr wrap="square">
            <a:spAutoFit/>
          </a:bodyPr>
          <a:lstStyle/>
          <a:p>
            <a:pPr>
              <a:spcBef>
                <a:spcPts val="0"/>
              </a:spcBef>
              <a:spcAft>
                <a:spcPts val="0"/>
              </a:spcAft>
            </a:pPr>
            <a:r>
              <a:rPr lang="en-US" altLang="zh-TW" sz="3200" dirty="0">
                <a:effectLst/>
              </a:rPr>
              <a:t>An attacker is attempting a DoS attack against a machine. </a:t>
            </a:r>
          </a:p>
          <a:p>
            <a:pPr>
              <a:spcBef>
                <a:spcPts val="0"/>
              </a:spcBef>
              <a:spcAft>
                <a:spcPts val="0"/>
              </a:spcAft>
            </a:pPr>
            <a:endParaRPr lang="en-US" altLang="zh-TW" sz="3200" dirty="0"/>
          </a:p>
          <a:p>
            <a:pPr>
              <a:spcBef>
                <a:spcPts val="0"/>
              </a:spcBef>
              <a:spcAft>
                <a:spcPts val="0"/>
              </a:spcAft>
            </a:pPr>
            <a:r>
              <a:rPr lang="en-US" altLang="zh-TW" sz="3200" dirty="0">
                <a:effectLst/>
              </a:rPr>
              <a:t>She first spoofs the target’s IP address and then begins sending large amounts of ICMP packets containing the MAC address FF:FF:FF:FF:FF:FF. </a:t>
            </a:r>
          </a:p>
          <a:p>
            <a:pPr>
              <a:spcBef>
                <a:spcPts val="0"/>
              </a:spcBef>
              <a:spcAft>
                <a:spcPts val="0"/>
              </a:spcAft>
            </a:pPr>
            <a:endParaRPr lang="en-US" altLang="zh-TW" sz="3200" dirty="0"/>
          </a:p>
          <a:p>
            <a:pPr>
              <a:spcBef>
                <a:spcPts val="0"/>
              </a:spcBef>
              <a:spcAft>
                <a:spcPts val="0"/>
              </a:spcAft>
            </a:pPr>
            <a:r>
              <a:rPr lang="en-US" altLang="zh-TW" sz="3200" dirty="0">
                <a:effectLst/>
              </a:rPr>
              <a:t>What attack is underway?</a:t>
            </a:r>
          </a:p>
          <a:p>
            <a:pPr>
              <a:spcBef>
                <a:spcPts val="0"/>
              </a:spcBef>
              <a:spcAft>
                <a:spcPts val="0"/>
              </a:spcAft>
            </a:pPr>
            <a:endParaRPr lang="en-US" altLang="zh-TW" sz="3200" b="1" dirty="0">
              <a:effectLst/>
            </a:endParaRPr>
          </a:p>
          <a:p>
            <a:pPr>
              <a:spcBef>
                <a:spcPts val="0"/>
              </a:spcBef>
              <a:spcAft>
                <a:spcPts val="0"/>
              </a:spcAft>
            </a:pPr>
            <a:r>
              <a:rPr lang="en-US" altLang="zh-TW" sz="3200" b="1" dirty="0">
                <a:effectLst/>
              </a:rPr>
              <a:t>A.</a:t>
            </a:r>
            <a:r>
              <a:rPr lang="en-US" altLang="zh-TW" sz="3200" dirty="0">
                <a:effectLst/>
              </a:rPr>
              <a:t>   ICMP flood</a:t>
            </a:r>
          </a:p>
          <a:p>
            <a:pPr>
              <a:spcBef>
                <a:spcPts val="0"/>
              </a:spcBef>
              <a:spcAft>
                <a:spcPts val="0"/>
              </a:spcAft>
            </a:pPr>
            <a:r>
              <a:rPr lang="en-US" altLang="zh-TW" sz="3200" b="1" dirty="0">
                <a:effectLst/>
              </a:rPr>
              <a:t>B.</a:t>
            </a:r>
            <a:r>
              <a:rPr lang="en-US" altLang="zh-TW" sz="3200" dirty="0">
                <a:effectLst/>
              </a:rPr>
              <a:t>   Ping of death</a:t>
            </a:r>
          </a:p>
          <a:p>
            <a:pPr>
              <a:spcBef>
                <a:spcPts val="0"/>
              </a:spcBef>
              <a:spcAft>
                <a:spcPts val="0"/>
              </a:spcAft>
            </a:pPr>
            <a:r>
              <a:rPr lang="en-US" altLang="zh-TW" sz="3200" b="1" dirty="0">
                <a:effectLst/>
              </a:rPr>
              <a:t>C.</a:t>
            </a:r>
            <a:r>
              <a:rPr lang="en-US" altLang="zh-TW" sz="3200" dirty="0">
                <a:effectLst/>
              </a:rPr>
              <a:t>   SYN flood</a:t>
            </a:r>
          </a:p>
          <a:p>
            <a:pPr>
              <a:spcBef>
                <a:spcPts val="0"/>
              </a:spcBef>
              <a:spcAft>
                <a:spcPts val="0"/>
              </a:spcAft>
            </a:pPr>
            <a:r>
              <a:rPr lang="en-US" altLang="zh-TW" sz="3200" b="1" dirty="0">
                <a:effectLst/>
              </a:rPr>
              <a:t>D.</a:t>
            </a:r>
            <a:r>
              <a:rPr lang="en-US" altLang="zh-TW" sz="3200" dirty="0">
                <a:effectLst/>
              </a:rPr>
              <a:t>   Smurf</a:t>
            </a:r>
          </a:p>
          <a:p>
            <a:pPr>
              <a:spcBef>
                <a:spcPts val="0"/>
              </a:spcBef>
              <a:spcAft>
                <a:spcPts val="0"/>
              </a:spcAft>
            </a:pPr>
            <a:r>
              <a:rPr lang="en-US" altLang="zh-TW" sz="3200" b="1" dirty="0">
                <a:effectLst/>
              </a:rPr>
              <a:t>E.</a:t>
            </a:r>
            <a:r>
              <a:rPr lang="en-US" altLang="zh-TW" sz="3200" dirty="0">
                <a:effectLst/>
              </a:rPr>
              <a:t>   </a:t>
            </a:r>
            <a:r>
              <a:rPr lang="en-US" altLang="zh-TW" sz="3200" dirty="0" err="1">
                <a:effectLst/>
              </a:rPr>
              <a:t>Fraggle</a:t>
            </a:r>
            <a:endParaRPr lang="en-US" altLang="zh-TW" sz="3200" dirty="0">
              <a:effectLst/>
            </a:endParaRPr>
          </a:p>
        </p:txBody>
      </p:sp>
    </p:spTree>
    <p:extLst>
      <p:ext uri="{BB962C8B-B14F-4D97-AF65-F5344CB8AC3E}">
        <p14:creationId xmlns:p14="http://schemas.microsoft.com/office/powerpoint/2010/main" val="3492449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
        <p:nvSpPr>
          <p:cNvPr id="2" name="矩形 1">
            <a:extLst>
              <a:ext uri="{FF2B5EF4-FFF2-40B4-BE49-F238E27FC236}">
                <a16:creationId xmlns:a16="http://schemas.microsoft.com/office/drawing/2014/main" id="{8893FFF2-8B03-46A4-B1DF-A92A72F4C940}"/>
              </a:ext>
            </a:extLst>
          </p:cNvPr>
          <p:cNvSpPr/>
          <p:nvPr/>
        </p:nvSpPr>
        <p:spPr>
          <a:xfrm>
            <a:off x="0" y="843677"/>
            <a:ext cx="12192000" cy="6001643"/>
          </a:xfrm>
          <a:prstGeom prst="rect">
            <a:avLst/>
          </a:prstGeom>
        </p:spPr>
        <p:txBody>
          <a:bodyPr wrap="square">
            <a:spAutoFit/>
          </a:bodyPr>
          <a:lstStyle/>
          <a:p>
            <a:pPr>
              <a:spcBef>
                <a:spcPts val="0"/>
              </a:spcBef>
              <a:spcAft>
                <a:spcPts val="0"/>
              </a:spcAft>
            </a:pPr>
            <a:r>
              <a:rPr lang="en-US" altLang="zh-TW" sz="3200" dirty="0">
                <a:effectLst/>
              </a:rPr>
              <a:t>An attacker is attempting a DoS attack against a machine. </a:t>
            </a:r>
          </a:p>
          <a:p>
            <a:pPr>
              <a:spcBef>
                <a:spcPts val="0"/>
              </a:spcBef>
              <a:spcAft>
                <a:spcPts val="0"/>
              </a:spcAft>
            </a:pPr>
            <a:endParaRPr lang="en-US" altLang="zh-TW" sz="3200" dirty="0"/>
          </a:p>
          <a:p>
            <a:pPr>
              <a:spcBef>
                <a:spcPts val="0"/>
              </a:spcBef>
              <a:spcAft>
                <a:spcPts val="0"/>
              </a:spcAft>
            </a:pPr>
            <a:r>
              <a:rPr lang="en-US" altLang="zh-TW" sz="3200" dirty="0">
                <a:effectLst/>
              </a:rPr>
              <a:t>She first spoofs the target’s IP address and then begins sending large amounts of ICMP packets containing the MAC address FF:FF:FF:FF:FF:FF. </a:t>
            </a:r>
          </a:p>
          <a:p>
            <a:pPr>
              <a:spcBef>
                <a:spcPts val="0"/>
              </a:spcBef>
              <a:spcAft>
                <a:spcPts val="0"/>
              </a:spcAft>
            </a:pPr>
            <a:endParaRPr lang="en-US" altLang="zh-TW" sz="3200" dirty="0"/>
          </a:p>
          <a:p>
            <a:pPr>
              <a:spcBef>
                <a:spcPts val="0"/>
              </a:spcBef>
              <a:spcAft>
                <a:spcPts val="0"/>
              </a:spcAft>
            </a:pPr>
            <a:r>
              <a:rPr lang="en-US" altLang="zh-TW" sz="3200" dirty="0">
                <a:effectLst/>
              </a:rPr>
              <a:t>What attack is underway?</a:t>
            </a:r>
          </a:p>
          <a:p>
            <a:pPr>
              <a:spcBef>
                <a:spcPts val="0"/>
              </a:spcBef>
              <a:spcAft>
                <a:spcPts val="0"/>
              </a:spcAft>
            </a:pPr>
            <a:endParaRPr lang="en-US" altLang="zh-TW" sz="3200" b="1" dirty="0">
              <a:effectLst/>
            </a:endParaRPr>
          </a:p>
          <a:p>
            <a:pPr>
              <a:spcBef>
                <a:spcPts val="0"/>
              </a:spcBef>
              <a:spcAft>
                <a:spcPts val="0"/>
              </a:spcAft>
            </a:pPr>
            <a:r>
              <a:rPr lang="en-US" altLang="zh-TW" sz="3200" b="1" dirty="0">
                <a:effectLst/>
              </a:rPr>
              <a:t>A.</a:t>
            </a:r>
            <a:r>
              <a:rPr lang="en-US" altLang="zh-TW" sz="3200" dirty="0">
                <a:effectLst/>
              </a:rPr>
              <a:t>   ICMP flood</a:t>
            </a:r>
          </a:p>
          <a:p>
            <a:pPr>
              <a:spcBef>
                <a:spcPts val="0"/>
              </a:spcBef>
              <a:spcAft>
                <a:spcPts val="0"/>
              </a:spcAft>
            </a:pPr>
            <a:r>
              <a:rPr lang="en-US" altLang="zh-TW" sz="3200" b="1" dirty="0">
                <a:effectLst/>
              </a:rPr>
              <a:t>B.</a:t>
            </a:r>
            <a:r>
              <a:rPr lang="en-US" altLang="zh-TW" sz="3200" dirty="0">
                <a:effectLst/>
              </a:rPr>
              <a:t>   Ping of death</a:t>
            </a:r>
          </a:p>
          <a:p>
            <a:pPr>
              <a:spcBef>
                <a:spcPts val="0"/>
              </a:spcBef>
              <a:spcAft>
                <a:spcPts val="0"/>
              </a:spcAft>
            </a:pPr>
            <a:r>
              <a:rPr lang="en-US" altLang="zh-TW" sz="3200" b="1" dirty="0">
                <a:effectLst/>
              </a:rPr>
              <a:t>C.</a:t>
            </a:r>
            <a:r>
              <a:rPr lang="en-US" altLang="zh-TW" sz="3200" dirty="0">
                <a:effectLst/>
              </a:rPr>
              <a:t>   SYN flood</a:t>
            </a:r>
          </a:p>
          <a:p>
            <a:pPr>
              <a:spcBef>
                <a:spcPts val="0"/>
              </a:spcBef>
              <a:spcAft>
                <a:spcPts val="0"/>
              </a:spcAft>
            </a:pPr>
            <a:r>
              <a:rPr lang="en-US" altLang="zh-TW" sz="3200" b="1" dirty="0">
                <a:solidFill>
                  <a:srgbClr val="FF0000"/>
                </a:solidFill>
                <a:effectLst/>
              </a:rPr>
              <a:t>D.</a:t>
            </a:r>
            <a:r>
              <a:rPr lang="en-US" altLang="zh-TW" sz="3200" dirty="0">
                <a:solidFill>
                  <a:srgbClr val="FF0000"/>
                </a:solidFill>
                <a:effectLst/>
              </a:rPr>
              <a:t>   Smurf</a:t>
            </a:r>
          </a:p>
          <a:p>
            <a:pPr>
              <a:spcBef>
                <a:spcPts val="0"/>
              </a:spcBef>
              <a:spcAft>
                <a:spcPts val="0"/>
              </a:spcAft>
            </a:pPr>
            <a:r>
              <a:rPr lang="en-US" altLang="zh-TW" sz="3200" b="1" dirty="0">
                <a:effectLst/>
              </a:rPr>
              <a:t>E.</a:t>
            </a:r>
            <a:r>
              <a:rPr lang="en-US" altLang="zh-TW" sz="3200" dirty="0">
                <a:effectLst/>
              </a:rPr>
              <a:t>   </a:t>
            </a:r>
            <a:r>
              <a:rPr lang="en-US" altLang="zh-TW" sz="3200" dirty="0" err="1">
                <a:effectLst/>
              </a:rPr>
              <a:t>Fraggle</a:t>
            </a:r>
            <a:endParaRPr lang="en-US" altLang="zh-TW" sz="3200" dirty="0">
              <a:effectLst/>
            </a:endParaRPr>
          </a:p>
        </p:txBody>
      </p:sp>
    </p:spTree>
    <p:extLst>
      <p:ext uri="{BB962C8B-B14F-4D97-AF65-F5344CB8AC3E}">
        <p14:creationId xmlns:p14="http://schemas.microsoft.com/office/powerpoint/2010/main" val="58964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8B9985-843C-407A-9221-CD00BA687A2A}"/>
              </a:ext>
            </a:extLst>
          </p:cNvPr>
          <p:cNvSpPr/>
          <p:nvPr/>
        </p:nvSpPr>
        <p:spPr>
          <a:xfrm>
            <a:off x="0" y="0"/>
            <a:ext cx="12192000" cy="6494085"/>
          </a:xfrm>
          <a:prstGeom prst="rect">
            <a:avLst/>
          </a:prstGeom>
        </p:spPr>
        <p:txBody>
          <a:bodyPr wrap="square">
            <a:spAutoFit/>
          </a:bodyPr>
          <a:lstStyle/>
          <a:p>
            <a:pPr algn="just"/>
            <a:r>
              <a:rPr lang="en-US" altLang="zh-TW" sz="3200" dirty="0">
                <a:effectLst/>
              </a:rPr>
              <a:t> </a:t>
            </a:r>
            <a:r>
              <a:rPr lang="en-US" altLang="zh-TW" sz="3200" b="1" dirty="0">
                <a:effectLst/>
              </a:rPr>
              <a:t>D.</a:t>
            </a:r>
          </a:p>
          <a:p>
            <a:pPr algn="just"/>
            <a:endParaRPr lang="en-US" altLang="zh-TW" sz="3200" b="1" dirty="0"/>
          </a:p>
          <a:p>
            <a:pPr algn="just"/>
            <a:r>
              <a:rPr lang="en-US" altLang="zh-TW" sz="3200" dirty="0">
                <a:effectLst/>
              </a:rPr>
              <a:t> </a:t>
            </a:r>
          </a:p>
          <a:p>
            <a:pPr algn="just"/>
            <a:r>
              <a:rPr lang="en-US" altLang="zh-TW" sz="3200" dirty="0">
                <a:effectLst/>
              </a:rPr>
              <a:t>A </a:t>
            </a:r>
            <a:r>
              <a:rPr lang="en-US" altLang="zh-TW" sz="3200" dirty="0" err="1">
                <a:effectLst/>
              </a:rPr>
              <a:t>smurf</a:t>
            </a:r>
            <a:r>
              <a:rPr lang="en-US" altLang="zh-TW" sz="3200" dirty="0">
                <a:effectLst/>
              </a:rPr>
              <a:t> attack is a generic denial-of-service (DoS) attack against a target machine. The idea is simple: have so many ICMP requests going to the target that all its resources are taken up. </a:t>
            </a:r>
          </a:p>
          <a:p>
            <a:pPr algn="just"/>
            <a:endParaRPr lang="en-US" altLang="zh-TW" sz="3200" dirty="0"/>
          </a:p>
          <a:p>
            <a:pPr algn="just"/>
            <a:r>
              <a:rPr lang="en-US" altLang="zh-TW" sz="3200" dirty="0">
                <a:effectLst/>
              </a:rPr>
              <a:t>To accomplish this, the attacker spoofs the target’s IP address and then sends thousands of ping requests from that spoofed IP to the subnet’s broadcast address. This, in effect, pings every machine on the subnet. </a:t>
            </a:r>
          </a:p>
          <a:p>
            <a:pPr algn="just"/>
            <a:endParaRPr lang="en-US" altLang="zh-TW" sz="3200" dirty="0"/>
          </a:p>
          <a:p>
            <a:pPr algn="just"/>
            <a:r>
              <a:rPr lang="en-US" altLang="zh-TW" sz="3200" dirty="0">
                <a:effectLst/>
              </a:rPr>
              <a:t>Assuming it’s configured to do so, every machine will respond to the request, effectively crushing the target’s network resources.</a:t>
            </a:r>
            <a:endParaRPr lang="zh-TW" altLang="en-US" sz="3200" dirty="0"/>
          </a:p>
        </p:txBody>
      </p:sp>
    </p:spTree>
    <p:extLst>
      <p:ext uri="{BB962C8B-B14F-4D97-AF65-F5344CB8AC3E}">
        <p14:creationId xmlns:p14="http://schemas.microsoft.com/office/powerpoint/2010/main" val="327914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
        <p:nvSpPr>
          <p:cNvPr id="3" name="矩形 2">
            <a:extLst>
              <a:ext uri="{FF2B5EF4-FFF2-40B4-BE49-F238E27FC236}">
                <a16:creationId xmlns:a16="http://schemas.microsoft.com/office/drawing/2014/main" id="{6239D904-31AB-4C41-A0C7-FE53AA72E553}"/>
              </a:ext>
            </a:extLst>
          </p:cNvPr>
          <p:cNvSpPr/>
          <p:nvPr/>
        </p:nvSpPr>
        <p:spPr>
          <a:xfrm>
            <a:off x="0" y="584775"/>
            <a:ext cx="12192000" cy="6001643"/>
          </a:xfrm>
          <a:prstGeom prst="rect">
            <a:avLst/>
          </a:prstGeom>
        </p:spPr>
        <p:txBody>
          <a:bodyPr wrap="square">
            <a:spAutoFit/>
          </a:bodyPr>
          <a:lstStyle/>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An attacker makes use of the Beacon implant on a target system to hijack a browser session. </a:t>
            </a:r>
          </a:p>
          <a:p>
            <a:pPr>
              <a:spcBef>
                <a:spcPts val="0"/>
              </a:spcBef>
              <a:spcAft>
                <a:spcPts val="0"/>
              </a:spcAft>
            </a:pPr>
            <a:endParaRPr lang="en-US" altLang="zh-TW" sz="3200" dirty="0">
              <a:latin typeface="Calibri" panose="020F0502020204030204" pitchFamily="34" charset="0"/>
              <a:cs typeface="Calibri" panose="020F0502020204030204" pitchFamily="34" charset="0"/>
            </a:endParaRPr>
          </a:p>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describes this attack?</a:t>
            </a:r>
          </a:p>
          <a:p>
            <a:pPr>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Man in the browser</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Man in the middle</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Man in the pivot</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IE hijacking</a:t>
            </a:r>
          </a:p>
        </p:txBody>
      </p:sp>
    </p:spTree>
    <p:extLst>
      <p:ext uri="{BB962C8B-B14F-4D97-AF65-F5344CB8AC3E}">
        <p14:creationId xmlns:p14="http://schemas.microsoft.com/office/powerpoint/2010/main" val="1231406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
        <p:nvSpPr>
          <p:cNvPr id="3" name="矩形 2">
            <a:extLst>
              <a:ext uri="{FF2B5EF4-FFF2-40B4-BE49-F238E27FC236}">
                <a16:creationId xmlns:a16="http://schemas.microsoft.com/office/drawing/2014/main" id="{6239D904-31AB-4C41-A0C7-FE53AA72E553}"/>
              </a:ext>
            </a:extLst>
          </p:cNvPr>
          <p:cNvSpPr/>
          <p:nvPr/>
        </p:nvSpPr>
        <p:spPr>
          <a:xfrm>
            <a:off x="0" y="584775"/>
            <a:ext cx="12192000" cy="6001643"/>
          </a:xfrm>
          <a:prstGeom prst="rect">
            <a:avLst/>
          </a:prstGeom>
        </p:spPr>
        <p:txBody>
          <a:bodyPr wrap="square">
            <a:spAutoFit/>
          </a:bodyPr>
          <a:lstStyle/>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An attacker makes use of the Beacon implant on a target system to hijack a browser session. </a:t>
            </a:r>
          </a:p>
          <a:p>
            <a:pPr>
              <a:spcBef>
                <a:spcPts val="0"/>
              </a:spcBef>
              <a:spcAft>
                <a:spcPts val="0"/>
              </a:spcAft>
            </a:pPr>
            <a:endParaRPr lang="en-US" altLang="zh-TW" sz="3200" dirty="0">
              <a:latin typeface="Calibri" panose="020F0502020204030204" pitchFamily="34" charset="0"/>
              <a:cs typeface="Calibri" panose="020F0502020204030204" pitchFamily="34" charset="0"/>
            </a:endParaRPr>
          </a:p>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describes this attack?</a:t>
            </a:r>
          </a:p>
          <a:p>
            <a:pPr>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A.</a:t>
            </a:r>
            <a:r>
              <a:rPr lang="en-US" altLang="zh-TW" sz="3200" dirty="0">
                <a:solidFill>
                  <a:srgbClr val="FF0000"/>
                </a:solidFill>
                <a:effectLst/>
                <a:latin typeface="Calibri" panose="020F0502020204030204" pitchFamily="34" charset="0"/>
                <a:cs typeface="Calibri" panose="020F0502020204030204" pitchFamily="34" charset="0"/>
              </a:rPr>
              <a:t>   Man in the browser</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Man in the middle</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Man in the pivot</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IE hijacking</a:t>
            </a:r>
          </a:p>
        </p:txBody>
      </p:sp>
    </p:spTree>
    <p:extLst>
      <p:ext uri="{BB962C8B-B14F-4D97-AF65-F5344CB8AC3E}">
        <p14:creationId xmlns:p14="http://schemas.microsoft.com/office/powerpoint/2010/main" val="13184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803462-ACE1-4BBA-9C0A-35C0A0589D9C}"/>
              </a:ext>
            </a:extLst>
          </p:cNvPr>
          <p:cNvSpPr/>
          <p:nvPr/>
        </p:nvSpPr>
        <p:spPr>
          <a:xfrm>
            <a:off x="0" y="-1"/>
            <a:ext cx="12192000" cy="6001643"/>
          </a:xfrm>
          <a:prstGeom prst="rect">
            <a:avLst/>
          </a:prstGeom>
        </p:spPr>
        <p:txBody>
          <a:bodyPr wrap="square">
            <a:spAutoFit/>
          </a:bodyPr>
          <a:lstStyle/>
          <a:p>
            <a:pPr algn="just"/>
            <a:r>
              <a:rPr lang="en-US" altLang="zh-TW" sz="3200" dirty="0">
                <a:effectLst/>
              </a:rPr>
              <a:t>Most have heard of session hijacking and man in the middle, but what about man in the browser?</a:t>
            </a:r>
          </a:p>
          <a:p>
            <a:pPr marL="514350" indent="-514350" algn="just">
              <a:buAutoNum type="alphaUcPeriod"/>
            </a:pPr>
            <a:endParaRPr lang="en-US" altLang="zh-TW" sz="3200" dirty="0"/>
          </a:p>
          <a:p>
            <a:pPr algn="just"/>
            <a:r>
              <a:rPr lang="en-US" altLang="zh-TW" sz="3200" dirty="0">
                <a:effectLst/>
              </a:rPr>
              <a:t> A man-in-the-browser (MITB) attack occurs when the hacker sends a Trojan to intercept browser calls. </a:t>
            </a:r>
          </a:p>
          <a:p>
            <a:pPr algn="just"/>
            <a:endParaRPr lang="en-US" altLang="zh-TW" sz="3200" dirty="0"/>
          </a:p>
          <a:p>
            <a:pPr algn="just"/>
            <a:r>
              <a:rPr lang="en-US" altLang="zh-TW" sz="3200" dirty="0">
                <a:effectLst/>
              </a:rPr>
              <a:t>The Trojan basically sits between the browser and libraries, allowing a hacker to watch, and interact within, a browser session. </a:t>
            </a:r>
          </a:p>
          <a:p>
            <a:pPr algn="just"/>
            <a:endParaRPr lang="en-US" altLang="zh-TW" sz="3200" dirty="0"/>
          </a:p>
          <a:p>
            <a:pPr algn="just"/>
            <a:endParaRPr lang="en-US" altLang="zh-TW" sz="3200" dirty="0">
              <a:effectLst/>
            </a:endParaRPr>
          </a:p>
          <a:p>
            <a:pPr algn="just"/>
            <a:r>
              <a:rPr lang="en-US" altLang="zh-TW" sz="3200" dirty="0">
                <a:effectLst/>
              </a:rPr>
              <a:t>Cobalt Strike creator Peiter C. </a:t>
            </a:r>
            <a:r>
              <a:rPr lang="en-US" altLang="zh-TW" sz="3200" dirty="0" err="1">
                <a:effectLst/>
              </a:rPr>
              <a:t>Zatko</a:t>
            </a:r>
            <a:r>
              <a:rPr lang="en-US" altLang="zh-TW" sz="3200" dirty="0">
                <a:effectLst/>
              </a:rPr>
              <a:t> added this feature a couple years back (</a:t>
            </a:r>
            <a:r>
              <a:rPr lang="en-US" altLang="zh-TW" sz="3200" dirty="0">
                <a:effectLst/>
                <a:hlinkClick r:id="rId2"/>
              </a:rPr>
              <a:t>www.advancedpentest.com/help-browser-pivoting</a:t>
            </a:r>
            <a:r>
              <a:rPr lang="en-US" altLang="zh-TW" sz="3200" dirty="0">
                <a:effectLst/>
              </a:rPr>
              <a:t>). </a:t>
            </a:r>
            <a:endParaRPr lang="zh-TW" altLang="en-US" sz="3200" dirty="0"/>
          </a:p>
        </p:txBody>
      </p:sp>
    </p:spTree>
    <p:extLst>
      <p:ext uri="{BB962C8B-B14F-4D97-AF65-F5344CB8AC3E}">
        <p14:creationId xmlns:p14="http://schemas.microsoft.com/office/powerpoint/2010/main" val="1828825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5B8E46-4DE6-49A5-9EFB-8F464B405C3C}"/>
              </a:ext>
            </a:extLst>
          </p:cNvPr>
          <p:cNvSpPr/>
          <p:nvPr/>
        </p:nvSpPr>
        <p:spPr>
          <a:xfrm>
            <a:off x="0" y="428178"/>
            <a:ext cx="12192000" cy="6001643"/>
          </a:xfrm>
          <a:prstGeom prst="rect">
            <a:avLst/>
          </a:prstGeom>
        </p:spPr>
        <p:txBody>
          <a:bodyPr wrap="square">
            <a:spAutoFit/>
          </a:bodyPr>
          <a:lstStyle/>
          <a:p>
            <a:pPr algn="just"/>
            <a:r>
              <a:rPr lang="en-US" altLang="zh-TW" sz="3200" dirty="0">
                <a:effectLst/>
                <a:latin typeface="Calibri" panose="020F0502020204030204" pitchFamily="34" charset="0"/>
                <a:cs typeface="Calibri" panose="020F0502020204030204" pitchFamily="34" charset="0"/>
              </a:rPr>
              <a:t>If you have his Beacon (the name of his implant) on a box, you can “browser pivot” such that all of the target’s active sessions become your own.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All of them.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It effectively sets up a local proxy port so you can point your browser to it, and it directs all your requests through the Beacon on the target machine.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Now you’re browsing in your own browser as the target, without them even knowing it.</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343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687080"/>
            <a:ext cx="12192000" cy="6170920"/>
          </a:xfrm>
          <a:prstGeom prst="rect">
            <a:avLst/>
          </a:prstGeom>
        </p:spPr>
        <p:txBody>
          <a:bodyPr wrap="square">
            <a:spAutoFit/>
          </a:bodyPr>
          <a:lstStyle/>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receives an e-mail that appears to be from his lawyer containing a ZIP file named Courtdoc.zip.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double-clicks the ZIP file to open it, and a message stating “This word document is corrupt” appears. In the background, a file named Courtdoc.doc.exe runs and copies itself to the local APPDATA directory. It then begins beaconing to an external server.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Which of the following best describes the malware Bart installed?</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endParaRPr lang="en-US" altLang="zh-TW" sz="2400" b="1" dirty="0">
              <a:solidFill>
                <a:srgbClr val="333333"/>
              </a:solidFill>
              <a:latin typeface="&amp;lt"/>
              <a:ea typeface="Times New Roman" panose="02020603050405020304" pitchFamily="18" charset="0"/>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A.</a:t>
            </a:r>
            <a:r>
              <a:rPr lang="zh-TW" altLang="zh-TW" sz="2800" dirty="0">
                <a:solidFill>
                  <a:srgbClr val="333333"/>
                </a:solidFill>
                <a:latin typeface="&amp;lt"/>
                <a:ea typeface="Times New Roman" panose="02020603050405020304" pitchFamily="18" charset="0"/>
                <a:cs typeface="新細明體" panose="02020500000000000000" pitchFamily="18" charset="-120"/>
              </a:rPr>
              <a:t>   Worm</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B.</a:t>
            </a:r>
            <a:r>
              <a:rPr lang="zh-TW" altLang="zh-TW" sz="2800" dirty="0">
                <a:solidFill>
                  <a:srgbClr val="333333"/>
                </a:solidFill>
                <a:latin typeface="&amp;lt"/>
                <a:ea typeface="Times New Roman" panose="02020603050405020304" pitchFamily="18" charset="0"/>
                <a:cs typeface="新細明體" panose="02020500000000000000" pitchFamily="18" charset="-120"/>
              </a:rPr>
              <a:t>   Virus</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C.</a:t>
            </a:r>
            <a:r>
              <a:rPr lang="zh-TW" altLang="zh-TW" sz="2800" dirty="0">
                <a:solidFill>
                  <a:srgbClr val="333333"/>
                </a:solidFill>
                <a:latin typeface="&amp;lt"/>
                <a:ea typeface="Times New Roman" panose="02020603050405020304" pitchFamily="18" charset="0"/>
                <a:cs typeface="新細明體" panose="02020500000000000000" pitchFamily="18" charset="-120"/>
              </a:rPr>
              <a:t>   Trojan</a:t>
            </a:r>
            <a:endParaRPr lang="zh-TW" altLang="zh-TW" sz="3200" dirty="0">
              <a:latin typeface="&amp;lt"/>
              <a:cs typeface="新細明體" panose="02020500000000000000" pitchFamily="18" charset="-120"/>
            </a:endParaRPr>
          </a:p>
          <a:p>
            <a:pPr algn="just"/>
            <a:r>
              <a:rPr lang="zh-TW" altLang="zh-TW" sz="2800" b="1" dirty="0">
                <a:solidFill>
                  <a:srgbClr val="333333"/>
                </a:solidFill>
                <a:ea typeface="Times New Roman" panose="02020603050405020304" pitchFamily="18" charset="0"/>
              </a:rPr>
              <a:t>D.</a:t>
            </a:r>
            <a:r>
              <a:rPr lang="zh-TW" altLang="zh-TW" sz="2800" dirty="0">
                <a:solidFill>
                  <a:srgbClr val="333333"/>
                </a:solidFill>
                <a:ea typeface="Times New Roman" panose="02020603050405020304" pitchFamily="18" charset="0"/>
              </a:rPr>
              <a:t>   Macro</a:t>
            </a:r>
            <a:endParaRPr lang="zh-TW" altLang="en-US" sz="2400" dirty="0"/>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a:t>
            </a:r>
            <a:endParaRPr lang="zh-TW" altLang="en-US" sz="3200" dirty="0"/>
          </a:p>
        </p:txBody>
      </p:sp>
    </p:spTree>
    <p:extLst>
      <p:ext uri="{BB962C8B-B14F-4D97-AF65-F5344CB8AC3E}">
        <p14:creationId xmlns:p14="http://schemas.microsoft.com/office/powerpoint/2010/main" val="1418121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
        <p:nvSpPr>
          <p:cNvPr id="2" name="矩形 1">
            <a:extLst>
              <a:ext uri="{FF2B5EF4-FFF2-40B4-BE49-F238E27FC236}">
                <a16:creationId xmlns:a16="http://schemas.microsoft.com/office/drawing/2014/main" id="{1A58565D-C9F4-4516-9316-E3AFBD7E0EF9}"/>
              </a:ext>
            </a:extLst>
          </p:cNvPr>
          <p:cNvSpPr/>
          <p:nvPr/>
        </p:nvSpPr>
        <p:spPr>
          <a:xfrm>
            <a:off x="0" y="584775"/>
            <a:ext cx="12192000" cy="6124754"/>
          </a:xfrm>
          <a:prstGeom prst="rect">
            <a:avLst/>
          </a:prstGeom>
        </p:spPr>
        <p:txBody>
          <a:bodyPr wrap="square">
            <a:spAutoFit/>
          </a:bodyPr>
          <a:lstStyle/>
          <a:p>
            <a:pPr>
              <a:spcBef>
                <a:spcPts val="0"/>
              </a:spcBef>
              <a:spcAft>
                <a:spcPts val="0"/>
              </a:spcAft>
            </a:pPr>
            <a:r>
              <a:rPr lang="en-US" altLang="zh-TW" sz="2800" dirty="0">
                <a:effectLst/>
                <a:latin typeface="Calibri" panose="020F0502020204030204" pitchFamily="34" charset="0"/>
                <a:cs typeface="Calibri" panose="020F0502020204030204" pitchFamily="34" charset="0"/>
              </a:rPr>
              <a:t>Claire’s Windows system at work begins displaying strange activity, and she places a call to the IT staff. On investigation, it appears Claire’s system is infected with several viruses. The IT staff removes the viruses, deleting several file and folder locations and using an AV tool, and the machine is reconnected to the network. Later in the day, Claire’s system again displays strange activity and the IT staff is called once again. </a:t>
            </a:r>
          </a:p>
          <a:p>
            <a:pPr>
              <a:spcBef>
                <a:spcPts val="0"/>
              </a:spcBef>
              <a:spcAft>
                <a:spcPts val="0"/>
              </a:spcAft>
            </a:pPr>
            <a:endParaRPr lang="en-US" altLang="zh-TW" sz="2800" dirty="0">
              <a:latin typeface="Calibri" panose="020F0502020204030204" pitchFamily="34" charset="0"/>
              <a:cs typeface="Calibri" panose="020F0502020204030204" pitchFamily="34" charset="0"/>
            </a:endParaRPr>
          </a:p>
          <a:p>
            <a:pPr>
              <a:spcBef>
                <a:spcPts val="0"/>
              </a:spcBef>
              <a:spcAft>
                <a:spcPts val="0"/>
              </a:spcAft>
            </a:pPr>
            <a:r>
              <a:rPr lang="en-US" altLang="zh-TW" sz="2800" dirty="0">
                <a:effectLst/>
                <a:latin typeface="Calibri" panose="020F0502020204030204" pitchFamily="34" charset="0"/>
                <a:cs typeface="Calibri" panose="020F0502020204030204" pitchFamily="34" charset="0"/>
              </a:rPr>
              <a:t>Which of the following are likely causes of the re-infection? (Choose all that apply.)</a:t>
            </a:r>
          </a:p>
          <a:p>
            <a:pPr>
              <a:spcBef>
                <a:spcPts val="0"/>
              </a:spcBef>
              <a:spcAft>
                <a:spcPts val="0"/>
              </a:spcAft>
            </a:pPr>
            <a:endParaRPr lang="en-US" altLang="zh-TW" sz="2800" b="1" dirty="0">
              <a:effectLst/>
              <a:latin typeface="Calibri" panose="020F0502020204030204" pitchFamily="34" charset="0"/>
              <a:cs typeface="Calibri" panose="020F0502020204030204" pitchFamily="34" charset="0"/>
            </a:endParaRP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A.</a:t>
            </a:r>
            <a:r>
              <a:rPr lang="en-US" altLang="zh-TW" sz="2800" dirty="0">
                <a:effectLst/>
                <a:latin typeface="Calibri" panose="020F0502020204030204" pitchFamily="34" charset="0"/>
                <a:cs typeface="Calibri" panose="020F0502020204030204" pitchFamily="34" charset="0"/>
              </a:rPr>
              <a:t>   Claire revisits a malicious website.</a:t>
            </a:r>
          </a:p>
          <a:p>
            <a:pPr marL="612000" indent="-720000">
              <a:spcBef>
                <a:spcPts val="0"/>
              </a:spcBef>
              <a:spcAft>
                <a:spcPts val="0"/>
              </a:spcAft>
            </a:pPr>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Claire opens her Microsoft Outlook e-mail client and newly received e-mail is      loaded to her local folder (.</a:t>
            </a:r>
            <a:r>
              <a:rPr lang="en-US" altLang="zh-TW" sz="2800" dirty="0" err="1">
                <a:effectLst/>
                <a:latin typeface="Calibri" panose="020F0502020204030204" pitchFamily="34" charset="0"/>
                <a:cs typeface="Calibri" panose="020F0502020204030204" pitchFamily="34" charset="0"/>
              </a:rPr>
              <a:t>pst</a:t>
            </a:r>
            <a:r>
              <a:rPr lang="en-US" altLang="zh-TW" sz="2800" dirty="0">
                <a:effectLst/>
                <a:latin typeface="Calibri" panose="020F0502020204030204" pitchFamily="34" charset="0"/>
                <a:cs typeface="Calibri" panose="020F0502020204030204" pitchFamily="34" charset="0"/>
              </a:rPr>
              <a:t> file).</a:t>
            </a: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C.</a:t>
            </a:r>
            <a:r>
              <a:rPr lang="en-US" altLang="zh-TW" sz="2800" dirty="0">
                <a:effectLst/>
                <a:latin typeface="Calibri" panose="020F0502020204030204" pitchFamily="34" charset="0"/>
                <a:cs typeface="Calibri" panose="020F0502020204030204" pitchFamily="34" charset="0"/>
              </a:rPr>
              <a:t>   Claire uses a system restore point to regain access to deleted files and folders.</a:t>
            </a: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D.</a:t>
            </a:r>
            <a:r>
              <a:rPr lang="en-US" altLang="zh-TW" sz="2800" dirty="0">
                <a:effectLst/>
                <a:latin typeface="Calibri" panose="020F0502020204030204" pitchFamily="34" charset="0"/>
                <a:cs typeface="Calibri" panose="020F0502020204030204" pitchFamily="34" charset="0"/>
              </a:rPr>
              <a:t>   Claire uses the organization’s backup application to restore files and folders.</a:t>
            </a:r>
          </a:p>
        </p:txBody>
      </p:sp>
    </p:spTree>
    <p:extLst>
      <p:ext uri="{BB962C8B-B14F-4D97-AF65-F5344CB8AC3E}">
        <p14:creationId xmlns:p14="http://schemas.microsoft.com/office/powerpoint/2010/main" val="908130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
        <p:nvSpPr>
          <p:cNvPr id="2" name="矩形 1">
            <a:extLst>
              <a:ext uri="{FF2B5EF4-FFF2-40B4-BE49-F238E27FC236}">
                <a16:creationId xmlns:a16="http://schemas.microsoft.com/office/drawing/2014/main" id="{1A58565D-C9F4-4516-9316-E3AFBD7E0EF9}"/>
              </a:ext>
            </a:extLst>
          </p:cNvPr>
          <p:cNvSpPr/>
          <p:nvPr/>
        </p:nvSpPr>
        <p:spPr>
          <a:xfrm>
            <a:off x="0" y="584775"/>
            <a:ext cx="12192000" cy="6124754"/>
          </a:xfrm>
          <a:prstGeom prst="rect">
            <a:avLst/>
          </a:prstGeom>
        </p:spPr>
        <p:txBody>
          <a:bodyPr wrap="square">
            <a:spAutoFit/>
          </a:bodyPr>
          <a:lstStyle/>
          <a:p>
            <a:pPr>
              <a:spcBef>
                <a:spcPts val="0"/>
              </a:spcBef>
              <a:spcAft>
                <a:spcPts val="0"/>
              </a:spcAft>
            </a:pPr>
            <a:r>
              <a:rPr lang="en-US" altLang="zh-TW" sz="2800" dirty="0">
                <a:effectLst/>
                <a:latin typeface="Calibri" panose="020F0502020204030204" pitchFamily="34" charset="0"/>
                <a:cs typeface="Calibri" panose="020F0502020204030204" pitchFamily="34" charset="0"/>
              </a:rPr>
              <a:t>Claire’s Windows system at work begins displaying strange activity, and she places a call to the IT staff. On investigation, it appears Claire’s system is infected with several viruses. The IT staff removes the viruses, deleting several file and folder locations and using an AV tool, and the machine is reconnected to the network. Later in the day, Claire’s system again displays strange activity and the IT staff is called once again. </a:t>
            </a:r>
          </a:p>
          <a:p>
            <a:pPr>
              <a:spcBef>
                <a:spcPts val="0"/>
              </a:spcBef>
              <a:spcAft>
                <a:spcPts val="0"/>
              </a:spcAft>
            </a:pPr>
            <a:endParaRPr lang="en-US" altLang="zh-TW" sz="2800" dirty="0">
              <a:latin typeface="Calibri" panose="020F0502020204030204" pitchFamily="34" charset="0"/>
              <a:cs typeface="Calibri" panose="020F0502020204030204" pitchFamily="34" charset="0"/>
            </a:endParaRPr>
          </a:p>
          <a:p>
            <a:pPr>
              <a:spcBef>
                <a:spcPts val="0"/>
              </a:spcBef>
              <a:spcAft>
                <a:spcPts val="0"/>
              </a:spcAft>
            </a:pPr>
            <a:r>
              <a:rPr lang="en-US" altLang="zh-TW" sz="2800" dirty="0">
                <a:effectLst/>
                <a:latin typeface="Calibri" panose="020F0502020204030204" pitchFamily="34" charset="0"/>
                <a:cs typeface="Calibri" panose="020F0502020204030204" pitchFamily="34" charset="0"/>
              </a:rPr>
              <a:t>Which of the following are likely causes of the re-infection? (Choose all that apply.)</a:t>
            </a:r>
          </a:p>
          <a:p>
            <a:pPr>
              <a:spcBef>
                <a:spcPts val="0"/>
              </a:spcBef>
              <a:spcAft>
                <a:spcPts val="0"/>
              </a:spcAft>
            </a:pPr>
            <a:endParaRPr lang="en-US" altLang="zh-TW" sz="2800" b="1" dirty="0">
              <a:effectLst/>
              <a:latin typeface="Calibri" panose="020F0502020204030204" pitchFamily="34" charset="0"/>
              <a:cs typeface="Calibri" panose="020F0502020204030204" pitchFamily="34" charset="0"/>
            </a:endParaRP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A.</a:t>
            </a:r>
            <a:r>
              <a:rPr lang="en-US" altLang="zh-TW" sz="2800" dirty="0">
                <a:solidFill>
                  <a:srgbClr val="FF0000"/>
                </a:solidFill>
                <a:effectLst/>
                <a:latin typeface="Calibri" panose="020F0502020204030204" pitchFamily="34" charset="0"/>
                <a:cs typeface="Calibri" panose="020F0502020204030204" pitchFamily="34" charset="0"/>
              </a:rPr>
              <a:t>   Claire revisits a malicious website.</a:t>
            </a:r>
          </a:p>
          <a:p>
            <a:pPr marL="612000" indent="-720000">
              <a:spcBef>
                <a:spcPts val="0"/>
              </a:spcBef>
              <a:spcAft>
                <a:spcPts val="0"/>
              </a:spcAft>
            </a:pPr>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Claire opens her Microsoft Outlook e-mail client and newly received e-mail is      loaded to her local folder (.</a:t>
            </a:r>
            <a:r>
              <a:rPr lang="en-US" altLang="zh-TW" sz="2800" dirty="0" err="1">
                <a:effectLst/>
                <a:latin typeface="Calibri" panose="020F0502020204030204" pitchFamily="34" charset="0"/>
                <a:cs typeface="Calibri" panose="020F0502020204030204" pitchFamily="34" charset="0"/>
              </a:rPr>
              <a:t>pst</a:t>
            </a:r>
            <a:r>
              <a:rPr lang="en-US" altLang="zh-TW" sz="2800" dirty="0">
                <a:effectLst/>
                <a:latin typeface="Calibri" panose="020F0502020204030204" pitchFamily="34" charset="0"/>
                <a:cs typeface="Calibri" panose="020F0502020204030204" pitchFamily="34" charset="0"/>
              </a:rPr>
              <a:t> file).</a:t>
            </a: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C.</a:t>
            </a:r>
            <a:r>
              <a:rPr lang="en-US" altLang="zh-TW" sz="2800" dirty="0">
                <a:solidFill>
                  <a:srgbClr val="FF0000"/>
                </a:solidFill>
                <a:effectLst/>
                <a:latin typeface="Calibri" panose="020F0502020204030204" pitchFamily="34" charset="0"/>
                <a:cs typeface="Calibri" panose="020F0502020204030204" pitchFamily="34" charset="0"/>
              </a:rPr>
              <a:t>   Claire uses a system restore point to regain access to deleted files and folders.</a:t>
            </a: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D.</a:t>
            </a:r>
            <a:r>
              <a:rPr lang="en-US" altLang="zh-TW" sz="2800" dirty="0">
                <a:solidFill>
                  <a:srgbClr val="FF0000"/>
                </a:solidFill>
                <a:effectLst/>
                <a:latin typeface="Calibri" panose="020F0502020204030204" pitchFamily="34" charset="0"/>
                <a:cs typeface="Calibri" panose="020F0502020204030204" pitchFamily="34" charset="0"/>
              </a:rPr>
              <a:t>   Claire uses the organization’s backup application to restore files and folders.</a:t>
            </a:r>
          </a:p>
        </p:txBody>
      </p:sp>
    </p:spTree>
    <p:extLst>
      <p:ext uri="{BB962C8B-B14F-4D97-AF65-F5344CB8AC3E}">
        <p14:creationId xmlns:p14="http://schemas.microsoft.com/office/powerpoint/2010/main" val="315390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F6A511-F1FE-488D-A6B8-C1C141080216}"/>
              </a:ext>
            </a:extLst>
          </p:cNvPr>
          <p:cNvSpPr/>
          <p:nvPr/>
        </p:nvSpPr>
        <p:spPr>
          <a:xfrm>
            <a:off x="0" y="1"/>
            <a:ext cx="12192000" cy="6432530"/>
          </a:xfrm>
          <a:prstGeom prst="rect">
            <a:avLst/>
          </a:prstGeom>
        </p:spPr>
        <p:txBody>
          <a:bodyPr wrap="square">
            <a:spAutoFit/>
          </a:bodyPr>
          <a:lstStyle/>
          <a:p>
            <a:pPr algn="just">
              <a:spcBef>
                <a:spcPts val="0"/>
              </a:spcBef>
              <a:spcAft>
                <a:spcPts val="0"/>
              </a:spcAft>
            </a:pPr>
            <a:r>
              <a:rPr lang="en-US" altLang="zh-TW" sz="2800" b="1" dirty="0">
                <a:effectLst/>
              </a:rPr>
              <a:t>A, C, D.</a:t>
            </a:r>
            <a:r>
              <a:rPr lang="en-US" altLang="zh-TW" sz="2800" dirty="0">
                <a:effectLst/>
              </a:rPr>
              <a:t> </a:t>
            </a:r>
          </a:p>
          <a:p>
            <a:pPr algn="just">
              <a:spcBef>
                <a:spcPts val="0"/>
              </a:spcBef>
              <a:spcAft>
                <a:spcPts val="0"/>
              </a:spcAft>
            </a:pPr>
            <a:endParaRPr lang="en-US" altLang="zh-TW" sz="3200" dirty="0">
              <a:effectLst/>
            </a:endParaRPr>
          </a:p>
          <a:p>
            <a:pPr algn="just">
              <a:spcBef>
                <a:spcPts val="0"/>
              </a:spcBef>
              <a:spcAft>
                <a:spcPts val="0"/>
              </a:spcAft>
            </a:pPr>
            <a:r>
              <a:rPr lang="en-US" altLang="zh-TW" sz="3200" dirty="0">
                <a:effectLst/>
              </a:rPr>
              <a:t>Virus removal can be tricky, especially if nobody knows how and when the virus got on the system in the first place.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As a matter of fact, in many places I’ve worked, discovering the source of the virus is as important as cleaning the system in the first place.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Cleaning a virus off the system usually involves scrubbing the Microsoft registry, deleting files and folders (don’t forget to check for hidden ones), and a host of other details and actions. Sometimes AV removal applications can help with this process, but sometimes it’s an involved, manual process.</a:t>
            </a:r>
          </a:p>
        </p:txBody>
      </p:sp>
    </p:spTree>
    <p:extLst>
      <p:ext uri="{BB962C8B-B14F-4D97-AF65-F5344CB8AC3E}">
        <p14:creationId xmlns:p14="http://schemas.microsoft.com/office/powerpoint/2010/main" val="376308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3E2415-DBCB-4C9D-A513-666CB1D2BB14}"/>
              </a:ext>
            </a:extLst>
          </p:cNvPr>
          <p:cNvSpPr/>
          <p:nvPr/>
        </p:nvSpPr>
        <p:spPr>
          <a:xfrm>
            <a:off x="0" y="0"/>
            <a:ext cx="12192000" cy="6494085"/>
          </a:xfrm>
          <a:prstGeom prst="rect">
            <a:avLst/>
          </a:prstGeom>
        </p:spPr>
        <p:txBody>
          <a:bodyPr wrap="square">
            <a:spAutoFit/>
          </a:bodyPr>
          <a:lstStyle/>
          <a:p>
            <a:pPr algn="just">
              <a:spcBef>
                <a:spcPts val="0"/>
              </a:spcBef>
              <a:spcAft>
                <a:spcPts val="0"/>
              </a:spcAft>
            </a:pPr>
            <a:r>
              <a:rPr lang="en-US" altLang="zh-TW" sz="3200" dirty="0">
                <a:latin typeface="Calibri" panose="020F0502020204030204" pitchFamily="34" charset="0"/>
                <a:cs typeface="Calibri" panose="020F0502020204030204" pitchFamily="34" charset="0"/>
              </a:rPr>
              <a:t>Even with tools to help in removal, administrators can’t afford to overlook system restore points, backups, and user behavior. If a virus is on a system during a system restore copy action, then any restoration of that point will reinstall the virus.</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latin typeface="Calibri" panose="020F0502020204030204" pitchFamily="34" charset="0"/>
                <a:cs typeface="Calibri" panose="020F0502020204030204" pitchFamily="34" charset="0"/>
              </a:rPr>
              <a:t> The same thing goes for data backups themselves—it should follow that an infected file while being backed up will remain infected during the restore action.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latin typeface="Calibri" panose="020F0502020204030204" pitchFamily="34" charset="0"/>
                <a:cs typeface="Calibri" panose="020F0502020204030204" pitchFamily="34" charset="0"/>
              </a:rPr>
              <a:t>As for user behavior, if the user is re-infected immediately following a specific website visit, or after using a USB (or other removable media), at least you can pinpoint the source and hopefully stop it from happening again.</a:t>
            </a:r>
          </a:p>
        </p:txBody>
      </p:sp>
    </p:spTree>
    <p:extLst>
      <p:ext uri="{BB962C8B-B14F-4D97-AF65-F5344CB8AC3E}">
        <p14:creationId xmlns:p14="http://schemas.microsoft.com/office/powerpoint/2010/main" val="1001049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
        <p:nvSpPr>
          <p:cNvPr id="3" name="矩形 2">
            <a:extLst>
              <a:ext uri="{FF2B5EF4-FFF2-40B4-BE49-F238E27FC236}">
                <a16:creationId xmlns:a16="http://schemas.microsoft.com/office/drawing/2014/main" id="{50A16FC6-B0EB-4366-90B9-40A9F2494706}"/>
              </a:ext>
            </a:extLst>
          </p:cNvPr>
          <p:cNvSpPr/>
          <p:nvPr/>
        </p:nvSpPr>
        <p:spPr>
          <a:xfrm>
            <a:off x="0" y="1413063"/>
            <a:ext cx="12192000" cy="4031873"/>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regard to Trojans, which of the following best describes a wrapper?</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The legitimate file the Trojan is attached to</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 program used to bind the Trojan to a legitimate file</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 method of obfuscation using compression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A software tool that uses encryption and code manipulation to hide </a:t>
            </a:r>
            <a:r>
              <a:rPr lang="zh-TW" altLang="en-US" sz="3200" dirty="0">
                <a:effectLst/>
                <a:latin typeface="Calibri" panose="020F0502020204030204" pitchFamily="34" charset="0"/>
                <a:cs typeface="Calibri" panose="020F0502020204030204" pitchFamily="34" charset="0"/>
              </a:rPr>
              <a:t> </a:t>
            </a:r>
            <a:endParaRPr lang="en-US" altLang="zh-TW" sz="3200" dirty="0">
              <a:latin typeface="Calibri" panose="020F0502020204030204" pitchFamily="34" charset="0"/>
              <a:cs typeface="Calibri" panose="020F0502020204030204" pitchFamily="34" charset="0"/>
            </a:endParaRPr>
          </a:p>
          <a:p>
            <a:pPr marL="576000" algn="just">
              <a:spcBef>
                <a:spcPts val="0"/>
              </a:spcBef>
              <a:spcAft>
                <a:spcPts val="0"/>
              </a:spcAft>
            </a:pPr>
            <a:r>
              <a:rPr lang="en-US" altLang="zh-TW" sz="3200" dirty="0">
                <a:effectLst/>
                <a:latin typeface="Calibri" panose="020F0502020204030204" pitchFamily="34" charset="0"/>
                <a:cs typeface="Calibri" panose="020F0502020204030204" pitchFamily="34" charset="0"/>
              </a:rPr>
              <a:t>malware</a:t>
            </a:r>
          </a:p>
        </p:txBody>
      </p:sp>
    </p:spTree>
    <p:extLst>
      <p:ext uri="{BB962C8B-B14F-4D97-AF65-F5344CB8AC3E}">
        <p14:creationId xmlns:p14="http://schemas.microsoft.com/office/powerpoint/2010/main" val="1042171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
        <p:nvSpPr>
          <p:cNvPr id="3" name="矩形 2">
            <a:extLst>
              <a:ext uri="{FF2B5EF4-FFF2-40B4-BE49-F238E27FC236}">
                <a16:creationId xmlns:a16="http://schemas.microsoft.com/office/drawing/2014/main" id="{50A16FC6-B0EB-4366-90B9-40A9F2494706}"/>
              </a:ext>
            </a:extLst>
          </p:cNvPr>
          <p:cNvSpPr/>
          <p:nvPr/>
        </p:nvSpPr>
        <p:spPr>
          <a:xfrm>
            <a:off x="0" y="1413063"/>
            <a:ext cx="12192000" cy="4031873"/>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regard to Trojans, which of the following best describes a wrapper?</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The legitimate file the Trojan is attached to</a:t>
            </a: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A program used to bind the Trojan to a legitimate file</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 method of obfuscation using compression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A software tool that uses encryption and code manipulation to hide </a:t>
            </a:r>
            <a:r>
              <a:rPr lang="zh-TW" altLang="en-US" sz="3200" dirty="0">
                <a:effectLst/>
                <a:latin typeface="Calibri" panose="020F0502020204030204" pitchFamily="34" charset="0"/>
                <a:cs typeface="Calibri" panose="020F0502020204030204" pitchFamily="34" charset="0"/>
              </a:rPr>
              <a:t> </a:t>
            </a:r>
            <a:endParaRPr lang="en-US" altLang="zh-TW" sz="3200" dirty="0">
              <a:latin typeface="Calibri" panose="020F0502020204030204" pitchFamily="34" charset="0"/>
              <a:cs typeface="Calibri" panose="020F0502020204030204" pitchFamily="34" charset="0"/>
            </a:endParaRPr>
          </a:p>
          <a:p>
            <a:pPr marL="576000" algn="just">
              <a:spcBef>
                <a:spcPts val="0"/>
              </a:spcBef>
              <a:spcAft>
                <a:spcPts val="0"/>
              </a:spcAft>
            </a:pPr>
            <a:r>
              <a:rPr lang="en-US" altLang="zh-TW" sz="3200" dirty="0">
                <a:effectLst/>
                <a:latin typeface="Calibri" panose="020F0502020204030204" pitchFamily="34" charset="0"/>
                <a:cs typeface="Calibri" panose="020F0502020204030204" pitchFamily="34" charset="0"/>
              </a:rPr>
              <a:t>malware</a:t>
            </a:r>
          </a:p>
        </p:txBody>
      </p:sp>
    </p:spTree>
    <p:extLst>
      <p:ext uri="{BB962C8B-B14F-4D97-AF65-F5344CB8AC3E}">
        <p14:creationId xmlns:p14="http://schemas.microsoft.com/office/powerpoint/2010/main" val="2491014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C402E9-89A0-434C-9F6A-9F778251140B}"/>
              </a:ext>
            </a:extLst>
          </p:cNvPr>
          <p:cNvSpPr/>
          <p:nvPr/>
        </p:nvSpPr>
        <p:spPr>
          <a:xfrm>
            <a:off x="0" y="-101895"/>
            <a:ext cx="12192000" cy="6986528"/>
          </a:xfrm>
          <a:prstGeom prst="rect">
            <a:avLst/>
          </a:prstGeom>
        </p:spPr>
        <p:txBody>
          <a:bodyPr wrap="square">
            <a:spAutoFit/>
          </a:bodyPr>
          <a:lstStyle/>
          <a:p>
            <a:pPr algn="just"/>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t>
            </a:r>
          </a:p>
          <a:p>
            <a:pPr algn="just"/>
            <a:endParaRPr lang="en-US" altLang="zh-TW" sz="3200" i="1" dirty="0">
              <a:effectLst/>
              <a:latin typeface="Calibri" panose="020F0502020204030204" pitchFamily="34" charset="0"/>
              <a:cs typeface="Calibri" panose="020F0502020204030204" pitchFamily="34" charset="0"/>
            </a:endParaRPr>
          </a:p>
          <a:p>
            <a:pPr algn="just"/>
            <a:r>
              <a:rPr lang="en-US" altLang="zh-TW" sz="3200" i="1" dirty="0">
                <a:effectLst/>
                <a:latin typeface="Calibri" panose="020F0502020204030204" pitchFamily="34" charset="0"/>
                <a:cs typeface="Calibri" panose="020F0502020204030204" pitchFamily="34" charset="0"/>
              </a:rPr>
              <a:t>Wrappers</a:t>
            </a:r>
            <a:r>
              <a:rPr lang="en-US" altLang="zh-TW" sz="3200" dirty="0">
                <a:effectLst/>
                <a:latin typeface="Calibri" panose="020F0502020204030204" pitchFamily="34" charset="0"/>
                <a:cs typeface="Calibri" panose="020F0502020204030204" pitchFamily="34" charset="0"/>
              </a:rPr>
              <a:t> are programs that allow you to bind an executable of your choice (Trojan) to an innocent file your target won’t mind opening. For example, you might use a program such as </a:t>
            </a:r>
            <a:r>
              <a:rPr lang="en-US" altLang="zh-TW" sz="3200" dirty="0" err="1">
                <a:effectLst/>
                <a:latin typeface="Calibri" panose="020F0502020204030204" pitchFamily="34" charset="0"/>
                <a:cs typeface="Calibri" panose="020F0502020204030204" pitchFamily="34" charset="0"/>
              </a:rPr>
              <a:t>EliteWrap</a:t>
            </a:r>
            <a:r>
              <a:rPr lang="en-US" altLang="zh-TW" sz="3200" dirty="0">
                <a:effectLst/>
                <a:latin typeface="Calibri" panose="020F0502020204030204" pitchFamily="34" charset="0"/>
                <a:cs typeface="Calibri" panose="020F0502020204030204" pitchFamily="34" charset="0"/>
              </a:rPr>
              <a:t> to embed a backdoor application with a game file (.exe).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 user on your target machine then opens the latest game file (maybe to play a hand of cards against the computer or to fling a bird at pyramids built by pigs) while your backdoor is installing and sits there waiting for your use later.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As an aside, many wrappers themselves are considered malicious and will show up on any up-to-date virus signature list.</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5197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
        <p:nvSpPr>
          <p:cNvPr id="2" name="矩形 1">
            <a:extLst>
              <a:ext uri="{FF2B5EF4-FFF2-40B4-BE49-F238E27FC236}">
                <a16:creationId xmlns:a16="http://schemas.microsoft.com/office/drawing/2014/main" id="{F4E08957-8632-449F-8F96-2B20FD48D5C0}"/>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May of 2017, this ransomware took advantage of a Windows SMB vulnerability known as the Eternal Blue exploit and spread worldwide in a matter of hours. A hidden kill switch inside the coding was quickly discovered, halting its spread.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fits this description?</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Petya</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WannaCry</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Zeus</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Botnet</a:t>
            </a:r>
          </a:p>
        </p:txBody>
      </p:sp>
    </p:spTree>
    <p:extLst>
      <p:ext uri="{BB962C8B-B14F-4D97-AF65-F5344CB8AC3E}">
        <p14:creationId xmlns:p14="http://schemas.microsoft.com/office/powerpoint/2010/main" val="625278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
        <p:nvSpPr>
          <p:cNvPr id="2" name="矩形 1">
            <a:extLst>
              <a:ext uri="{FF2B5EF4-FFF2-40B4-BE49-F238E27FC236}">
                <a16:creationId xmlns:a16="http://schemas.microsoft.com/office/drawing/2014/main" id="{F4E08957-8632-449F-8F96-2B20FD48D5C0}"/>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May of 2017, this ransomware took advantage of a Windows SMB vulnerability known as the Eternal Blue exploit and spread worldwide in a matter of hours. A hidden kill switch inside the coding was quickly discovered, halting its spread.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fits this description?</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Petya</a:t>
            </a: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WannaCry</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Zeus</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Botnet</a:t>
            </a:r>
          </a:p>
        </p:txBody>
      </p:sp>
    </p:spTree>
    <p:extLst>
      <p:ext uri="{BB962C8B-B14F-4D97-AF65-F5344CB8AC3E}">
        <p14:creationId xmlns:p14="http://schemas.microsoft.com/office/powerpoint/2010/main" val="1022987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1B482B-E670-4238-8851-E0530728EC0A}"/>
              </a:ext>
            </a:extLst>
          </p:cNvPr>
          <p:cNvSpPr/>
          <p:nvPr/>
        </p:nvSpPr>
        <p:spPr>
          <a:xfrm>
            <a:off x="0" y="-128528"/>
            <a:ext cx="12192000" cy="6986528"/>
          </a:xfrm>
          <a:prstGeom prst="rect">
            <a:avLst/>
          </a:prstGeom>
        </p:spPr>
        <p:txBody>
          <a:bodyPr wrap="square">
            <a:spAutoFit/>
          </a:bodyPr>
          <a:lstStyle/>
          <a:p>
            <a:pPr algn="just"/>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t>
            </a:r>
          </a:p>
          <a:p>
            <a:pPr algn="just"/>
            <a:r>
              <a:rPr lang="en-US" altLang="zh-TW" sz="3200" dirty="0">
                <a:effectLst/>
                <a:latin typeface="Calibri" panose="020F0502020204030204" pitchFamily="34" charset="0"/>
                <a:cs typeface="Calibri" panose="020F0502020204030204" pitchFamily="34" charset="0"/>
              </a:rPr>
              <a:t>WannaCry was one of the fastest spreading, most dangerous ransomware variants of all time. Taking advantage of Eternal Blue (interestingly enough, an exploit discovered by and shared from the NSA), WannaCry spread to systems worldwide in a matter of hours, demanding ransom payment in bitcoin.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Despite patching being available, due to many and varied reasons, multiple millions of systems were unpatched and unprepared for the attack.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 built-in kill switch—sending a reply packet to a nonexistent domain, which was registered by a researcher to stop the spread—was discovered within days.</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98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687080"/>
            <a:ext cx="12192000" cy="6170920"/>
          </a:xfrm>
          <a:prstGeom prst="rect">
            <a:avLst/>
          </a:prstGeom>
        </p:spPr>
        <p:txBody>
          <a:bodyPr wrap="square">
            <a:spAutoFit/>
          </a:bodyPr>
          <a:lstStyle/>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receives an e-mail that appears to be from his lawyer containing a ZIP file named Courtdoc.zip.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double-clicks the ZIP file to open it, and a message stating “This word document is corrupt” appears. In the background, a file named Courtdoc.doc.exe runs and copies itself to the local APPDATA directory. It then begins beaconing to an external server.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Which of the following best describes the malware Bart installed?</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endParaRPr lang="en-US" altLang="zh-TW" sz="2400" b="1" dirty="0">
              <a:solidFill>
                <a:srgbClr val="333333"/>
              </a:solidFill>
              <a:latin typeface="&amp;lt"/>
              <a:ea typeface="Times New Roman" panose="02020603050405020304" pitchFamily="18" charset="0"/>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A.</a:t>
            </a:r>
            <a:r>
              <a:rPr lang="zh-TW" altLang="zh-TW" sz="2800" dirty="0">
                <a:solidFill>
                  <a:srgbClr val="333333"/>
                </a:solidFill>
                <a:latin typeface="&amp;lt"/>
                <a:ea typeface="Times New Roman" panose="02020603050405020304" pitchFamily="18" charset="0"/>
                <a:cs typeface="新細明體" panose="02020500000000000000" pitchFamily="18" charset="-120"/>
              </a:rPr>
              <a:t>   Worm</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B.</a:t>
            </a:r>
            <a:r>
              <a:rPr lang="zh-TW" altLang="zh-TW" sz="2800" dirty="0">
                <a:solidFill>
                  <a:srgbClr val="333333"/>
                </a:solidFill>
                <a:latin typeface="&amp;lt"/>
                <a:ea typeface="Times New Roman" panose="02020603050405020304" pitchFamily="18" charset="0"/>
                <a:cs typeface="新細明體" panose="02020500000000000000" pitchFamily="18" charset="-120"/>
              </a:rPr>
              <a:t>   Virus</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FF0000"/>
                </a:solidFill>
                <a:latin typeface="&amp;lt"/>
                <a:ea typeface="Times New Roman" panose="02020603050405020304" pitchFamily="18" charset="0"/>
                <a:cs typeface="新細明體" panose="02020500000000000000" pitchFamily="18" charset="-120"/>
              </a:rPr>
              <a:t>C.</a:t>
            </a:r>
            <a:r>
              <a:rPr lang="zh-TW" altLang="zh-TW" sz="2800" dirty="0">
                <a:solidFill>
                  <a:srgbClr val="FF0000"/>
                </a:solidFill>
                <a:latin typeface="&amp;lt"/>
                <a:ea typeface="Times New Roman" panose="02020603050405020304" pitchFamily="18" charset="0"/>
                <a:cs typeface="新細明體" panose="02020500000000000000" pitchFamily="18" charset="-120"/>
              </a:rPr>
              <a:t>   Trojan</a:t>
            </a:r>
            <a:endParaRPr lang="zh-TW" altLang="zh-TW" sz="3200" dirty="0">
              <a:solidFill>
                <a:srgbClr val="FF0000"/>
              </a:solidFill>
              <a:latin typeface="&amp;lt"/>
              <a:cs typeface="新細明體" panose="02020500000000000000" pitchFamily="18" charset="-120"/>
            </a:endParaRPr>
          </a:p>
          <a:p>
            <a:pPr algn="just"/>
            <a:r>
              <a:rPr lang="zh-TW" altLang="zh-TW" sz="2800" b="1" dirty="0">
                <a:solidFill>
                  <a:srgbClr val="333333"/>
                </a:solidFill>
                <a:ea typeface="Times New Roman" panose="02020603050405020304" pitchFamily="18" charset="0"/>
              </a:rPr>
              <a:t>D.</a:t>
            </a:r>
            <a:r>
              <a:rPr lang="zh-TW" altLang="zh-TW" sz="2800" dirty="0">
                <a:solidFill>
                  <a:srgbClr val="333333"/>
                </a:solidFill>
                <a:ea typeface="Times New Roman" panose="02020603050405020304" pitchFamily="18" charset="0"/>
              </a:rPr>
              <a:t>   Macro</a:t>
            </a:r>
            <a:endParaRPr lang="zh-TW" altLang="en-US" sz="2400" dirty="0"/>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a:t>
            </a:r>
          </a:p>
        </p:txBody>
      </p:sp>
    </p:spTree>
    <p:extLst>
      <p:ext uri="{BB962C8B-B14F-4D97-AF65-F5344CB8AC3E}">
        <p14:creationId xmlns:p14="http://schemas.microsoft.com/office/powerpoint/2010/main" val="3364298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169550"/>
            <a:ext cx="12192000" cy="4524315"/>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is a legitimate communication path for the transfer of data?</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Covert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Authentic</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Imitation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E.</a:t>
            </a:r>
            <a:r>
              <a:rPr lang="en-US" altLang="zh-TW" sz="3200" dirty="0">
                <a:effectLst/>
                <a:latin typeface="Calibri" panose="020F0502020204030204" pitchFamily="34" charset="0"/>
                <a:cs typeface="Calibri" panose="020F0502020204030204" pitchFamily="34" charset="0"/>
              </a:rPr>
              <a:t>   Actual</a:t>
            </a:r>
          </a:p>
        </p:txBody>
      </p:sp>
    </p:spTree>
    <p:extLst>
      <p:ext uri="{BB962C8B-B14F-4D97-AF65-F5344CB8AC3E}">
        <p14:creationId xmlns:p14="http://schemas.microsoft.com/office/powerpoint/2010/main" val="1241809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169550"/>
            <a:ext cx="12192000" cy="4524315"/>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is a legitimate communication path for the transfer of data?</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A.</a:t>
            </a:r>
            <a:r>
              <a:rPr lang="en-US" altLang="zh-TW" sz="3200" dirty="0">
                <a:solidFill>
                  <a:srgbClr val="FF0000"/>
                </a:solidFill>
                <a:effectLst/>
                <a:latin typeface="Calibri" panose="020F0502020204030204" pitchFamily="34" charset="0"/>
                <a:cs typeface="Calibri" panose="020F0502020204030204" pitchFamily="34" charset="0"/>
              </a:rPr>
              <a:t>   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Covert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Authentic</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Imitation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E.</a:t>
            </a:r>
            <a:r>
              <a:rPr lang="en-US" altLang="zh-TW" sz="3200" dirty="0">
                <a:effectLst/>
                <a:latin typeface="Calibri" panose="020F0502020204030204" pitchFamily="34" charset="0"/>
                <a:cs typeface="Calibri" panose="020F0502020204030204" pitchFamily="34" charset="0"/>
              </a:rPr>
              <a:t>   Actual</a:t>
            </a:r>
          </a:p>
        </p:txBody>
      </p:sp>
    </p:spTree>
    <p:extLst>
      <p:ext uri="{BB962C8B-B14F-4D97-AF65-F5344CB8AC3E}">
        <p14:creationId xmlns:p14="http://schemas.microsoft.com/office/powerpoint/2010/main" val="3896260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2C5D99-BDAC-442C-A4C6-5644DBC2C65C}"/>
              </a:ext>
            </a:extLst>
          </p:cNvPr>
          <p:cNvSpPr/>
          <p:nvPr/>
        </p:nvSpPr>
        <p:spPr>
          <a:xfrm>
            <a:off x="0" y="1"/>
            <a:ext cx="12192000" cy="6986528"/>
          </a:xfrm>
          <a:prstGeom prst="rect">
            <a:avLst/>
          </a:prstGeom>
        </p:spPr>
        <p:txBody>
          <a:bodyPr wrap="square">
            <a:spAutoFit/>
          </a:bodyPr>
          <a:lstStyle/>
          <a:p>
            <a:pPr algn="just"/>
            <a:r>
              <a:rPr lang="en-US" altLang="zh-TW" sz="2800" b="1" dirty="0">
                <a:effectLst/>
                <a:latin typeface="Calibri" panose="020F0502020204030204" pitchFamily="34" charset="0"/>
                <a:cs typeface="Calibri" panose="020F0502020204030204" pitchFamily="34" charset="0"/>
              </a:rPr>
              <a:t>A.</a:t>
            </a:r>
            <a:r>
              <a:rPr lang="en-US" altLang="zh-TW" sz="2800" dirty="0">
                <a:effectLst/>
                <a:latin typeface="Calibri" panose="020F0502020204030204" pitchFamily="34" charset="0"/>
                <a:cs typeface="Calibri" panose="020F0502020204030204" pitchFamily="34" charset="0"/>
              </a:rPr>
              <a:t> </a:t>
            </a:r>
          </a:p>
          <a:p>
            <a:pPr algn="just"/>
            <a:r>
              <a:rPr lang="en-US" altLang="zh-TW" sz="2800" dirty="0">
                <a:effectLst/>
                <a:latin typeface="Calibri" panose="020F0502020204030204" pitchFamily="34" charset="0"/>
                <a:cs typeface="Calibri" panose="020F0502020204030204" pitchFamily="34" charset="0"/>
              </a:rPr>
              <a:t>This is another one of those easy, pure-definition questions you simply can’t miss on your exam.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Whether it’s inside a computer, between systems, or across the Internet, any legitimate channel used for communications and data exchange is known as an </a:t>
            </a:r>
            <a:r>
              <a:rPr lang="en-US" altLang="zh-TW" sz="2800" i="1" dirty="0">
                <a:effectLst/>
                <a:latin typeface="Calibri" panose="020F0502020204030204" pitchFamily="34" charset="0"/>
                <a:cs typeface="Calibri" panose="020F0502020204030204" pitchFamily="34" charset="0"/>
              </a:rPr>
              <a:t>overt channel.</a:t>
            </a:r>
            <a:r>
              <a:rPr lang="en-US" altLang="zh-TW" sz="2800" dirty="0">
                <a:effectLst/>
                <a:latin typeface="Calibri" panose="020F0502020204030204" pitchFamily="34" charset="0"/>
                <a:cs typeface="Calibri" panose="020F0502020204030204" pitchFamily="34" charset="0"/>
              </a:rPr>
              <a:t>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And don’t let the inherit risk with any channel itself make the decision for you—even if the channel itself is a risky endeavor, if it is being used for its intended purpose, it’s still overt.</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 For example, an IRC or a gaming link is still an overt channel, so long as the applications making use of it are legitimate. Overt channels are legitimate communication channels used by programs across a system or a network, whereas covert channels are used to transport data in ways they were not intended for.</a:t>
            </a:r>
            <a:endParaRPr lang="zh-TW"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9544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659285"/>
            <a:ext cx="12192000" cy="3539430"/>
          </a:xfrm>
          <a:prstGeom prst="rect">
            <a:avLst/>
          </a:prstGeom>
        </p:spPr>
        <p:txBody>
          <a:bodyPr wrap="square">
            <a:spAutoFit/>
          </a:bodyPr>
          <a:lstStyle/>
          <a:p>
            <a:r>
              <a:rPr lang="en-US" altLang="zh-TW" sz="3200" dirty="0">
                <a:effectLst/>
                <a:latin typeface="Calibri" panose="020F0502020204030204" pitchFamily="34" charset="0"/>
                <a:cs typeface="Calibri" panose="020F0502020204030204" pitchFamily="34" charset="0"/>
              </a:rPr>
              <a:t>In what layer of the OSI reference model is session hijacking carried out?</a:t>
            </a:r>
          </a:p>
          <a:p>
            <a:endParaRPr lang="en-US" altLang="zh-TW" sz="3200" b="1" dirty="0">
              <a:latin typeface="Calibri" panose="020F0502020204030204" pitchFamily="34" charset="0"/>
              <a:cs typeface="Calibri" panose="020F0502020204030204" pitchFamily="34" charset="0"/>
            </a:endParaRPr>
          </a:p>
          <a:p>
            <a:endParaRPr lang="en-US" altLang="zh-TW" sz="3200" b="1" dirty="0">
              <a:effectLst/>
              <a:latin typeface="Calibri" panose="020F0502020204030204" pitchFamily="34" charset="0"/>
              <a:cs typeface="Calibri" panose="020F0502020204030204" pitchFamily="34" charset="0"/>
            </a:endParaRPr>
          </a:p>
          <a:p>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Data Link layer</a:t>
            </a:r>
          </a:p>
          <a:p>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Transport layer</a:t>
            </a:r>
          </a:p>
          <a:p>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Network layer</a:t>
            </a:r>
          </a:p>
          <a:p>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Physical layer</a:t>
            </a:r>
          </a:p>
        </p:txBody>
      </p:sp>
    </p:spTree>
    <p:extLst>
      <p:ext uri="{BB962C8B-B14F-4D97-AF65-F5344CB8AC3E}">
        <p14:creationId xmlns:p14="http://schemas.microsoft.com/office/powerpoint/2010/main" val="214706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659285"/>
            <a:ext cx="12192000" cy="3539430"/>
          </a:xfrm>
          <a:prstGeom prst="rect">
            <a:avLst/>
          </a:prstGeom>
        </p:spPr>
        <p:txBody>
          <a:bodyPr wrap="square">
            <a:spAutoFit/>
          </a:bodyPr>
          <a:lstStyle/>
          <a:p>
            <a:r>
              <a:rPr lang="en-US" altLang="zh-TW" sz="3200" dirty="0">
                <a:effectLst/>
                <a:latin typeface="Calibri" panose="020F0502020204030204" pitchFamily="34" charset="0"/>
                <a:cs typeface="Calibri" panose="020F0502020204030204" pitchFamily="34" charset="0"/>
              </a:rPr>
              <a:t>In what layer of the OSI reference model is session hijacking carried out?</a:t>
            </a:r>
          </a:p>
          <a:p>
            <a:endParaRPr lang="en-US" altLang="zh-TW" sz="3200" b="1" dirty="0">
              <a:latin typeface="Calibri" panose="020F0502020204030204" pitchFamily="34" charset="0"/>
              <a:cs typeface="Calibri" panose="020F0502020204030204" pitchFamily="34" charset="0"/>
            </a:endParaRPr>
          </a:p>
          <a:p>
            <a:endParaRPr lang="en-US" altLang="zh-TW" sz="3200" b="1" dirty="0">
              <a:effectLst/>
              <a:latin typeface="Calibri" panose="020F0502020204030204" pitchFamily="34" charset="0"/>
              <a:cs typeface="Calibri" panose="020F0502020204030204" pitchFamily="34" charset="0"/>
            </a:endParaRPr>
          </a:p>
          <a:p>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Data Link layer</a:t>
            </a:r>
          </a:p>
          <a:p>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Transport layer</a:t>
            </a:r>
          </a:p>
          <a:p>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Network layer</a:t>
            </a:r>
          </a:p>
          <a:p>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Physical layer</a:t>
            </a:r>
          </a:p>
        </p:txBody>
      </p:sp>
    </p:spTree>
    <p:extLst>
      <p:ext uri="{BB962C8B-B14F-4D97-AF65-F5344CB8AC3E}">
        <p14:creationId xmlns:p14="http://schemas.microsoft.com/office/powerpoint/2010/main" val="2565397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5E3E45-8ECC-4904-8EB4-932B4D230A69}"/>
              </a:ext>
            </a:extLst>
          </p:cNvPr>
          <p:cNvSpPr/>
          <p:nvPr/>
        </p:nvSpPr>
        <p:spPr>
          <a:xfrm>
            <a:off x="0" y="0"/>
            <a:ext cx="12192000" cy="6555641"/>
          </a:xfrm>
          <a:prstGeom prst="rect">
            <a:avLst/>
          </a:prstGeom>
        </p:spPr>
        <p:txBody>
          <a:bodyPr wrap="square">
            <a:spAutoFit/>
          </a:bodyPr>
          <a:lstStyle/>
          <a:p>
            <a:pPr algn="just"/>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a:t>
            </a:r>
          </a:p>
          <a:p>
            <a:pPr algn="just"/>
            <a:endParaRPr lang="en-US" altLang="zh-TW" sz="2800" dirty="0">
              <a:effectLst/>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If you think about a session hijack, this makes sense. Authentication has already occurred, so we know both computers have already found each other.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Therefore, the Physical, Data Link, and Network layers have already been eclipsed. And what is being altered and played with in these hijacking attempts? Why, the sequence numbers, of course, and sequencing occurs at the Transport layer.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Now, for all you real-world folks out there screaming that communications can be, and truly are, hijacked at every level, let me caution your outrage with something I’ve said repeatedly throughout this book: sometimes the exam and reality are two different things, and if you want to pass the test, you’ll need to memorize this the way EC-Council wants you to. </a:t>
            </a:r>
          </a:p>
          <a:p>
            <a:pPr algn="just"/>
            <a:endParaRPr lang="en-US" altLang="zh-TW"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674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E6D06A-DE06-4225-A99F-56D99056BBD1}"/>
              </a:ext>
            </a:extLst>
          </p:cNvPr>
          <p:cNvSpPr/>
          <p:nvPr/>
        </p:nvSpPr>
        <p:spPr>
          <a:xfrm>
            <a:off x="0" y="1905506"/>
            <a:ext cx="12191999" cy="3046988"/>
          </a:xfrm>
          <a:prstGeom prst="rect">
            <a:avLst/>
          </a:prstGeom>
        </p:spPr>
        <p:txBody>
          <a:bodyPr wrap="square">
            <a:spAutoFit/>
          </a:bodyPr>
          <a:lstStyle/>
          <a:p>
            <a:pPr algn="just"/>
            <a:r>
              <a:rPr lang="en-US" altLang="zh-TW" sz="3200" dirty="0">
                <a:effectLst/>
                <a:latin typeface="Calibri" panose="020F0502020204030204" pitchFamily="34" charset="0"/>
                <a:cs typeface="Calibri" panose="020F0502020204030204" pitchFamily="34" charset="0"/>
              </a:rPr>
              <a:t>Session hijacking is taught in CEH circles as a measure of guessing sequence numbers, and that’s a Transport layer entity.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In the real world, your Physical layer interception of a target would result in access to everything above, but on the exam just stick with “session hijacking = Transport layer.”</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09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
        <p:nvSpPr>
          <p:cNvPr id="9" name="Rectangle 6">
            <a:extLst>
              <a:ext uri="{FF2B5EF4-FFF2-40B4-BE49-F238E27FC236}">
                <a16:creationId xmlns:a16="http://schemas.microsoft.com/office/drawing/2014/main" id="{CCC1BD26-4140-4A09-9EA6-FB291BFF5437}"/>
              </a:ext>
            </a:extLst>
          </p:cNvPr>
          <p:cNvSpPr>
            <a:spLocks noChangeArrowheads="1"/>
          </p:cNvSpPr>
          <p:nvPr/>
        </p:nvSpPr>
        <p:spPr bwMode="auto">
          <a:xfrm>
            <a:off x="0" y="292387"/>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A pen test team member types the following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effectLst/>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effectLst/>
                <a:latin typeface="Arial Unicode MS"/>
                <a:ea typeface="Droid Sans Mono"/>
              </a:rPr>
              <a:t>nc222.15.66.78 –p 8765</a:t>
            </a:r>
            <a:endParaRPr kumimoji="0" lang="zh-TW"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Which of the following statements is true regarding this attempt?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2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A.   The attacker is attempting to connect to an established listening port on </a:t>
            </a:r>
            <a:endParaRPr kumimoji="0" lang="en-US" altLang="zh-TW" sz="2800" b="1" i="0" u="none" strike="noStrike" cap="none" normalizeH="0" baseline="0" dirty="0">
              <a:ln>
                <a:noFill/>
              </a:ln>
              <a:effectLst/>
              <a:latin typeface="Calibri" panose="020F0502020204030204" pitchFamily="34" charset="0"/>
            </a:endParaRPr>
          </a:p>
          <a:p>
            <a:pPr marL="54000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B.   The attacker is establishing a listening port on his machine for later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C.   The attacker is attempting a DoS against 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D.   </a:t>
            </a:r>
            <a:r>
              <a:rPr kumimoji="0" lang="zh-TW" altLang="zh-TW" sz="2400" b="1" i="0" u="none" strike="noStrike" cap="none" normalizeH="0" baseline="0" dirty="0">
                <a:ln>
                  <a:noFill/>
                </a:ln>
                <a:effectLst/>
                <a:latin typeface="Calibri" panose="020F0502020204030204" pitchFamily="34" charset="0"/>
              </a:rPr>
              <a:t>The attacker is attempting to kill a service on a remote machine.</a:t>
            </a:r>
            <a:endParaRPr kumimoji="0" lang="zh-TW" altLang="zh-TW"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66649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
        <p:nvSpPr>
          <p:cNvPr id="9" name="Rectangle 6">
            <a:extLst>
              <a:ext uri="{FF2B5EF4-FFF2-40B4-BE49-F238E27FC236}">
                <a16:creationId xmlns:a16="http://schemas.microsoft.com/office/drawing/2014/main" id="{CCC1BD26-4140-4A09-9EA6-FB291BFF5437}"/>
              </a:ext>
            </a:extLst>
          </p:cNvPr>
          <p:cNvSpPr>
            <a:spLocks noChangeArrowheads="1"/>
          </p:cNvSpPr>
          <p:nvPr/>
        </p:nvSpPr>
        <p:spPr bwMode="auto">
          <a:xfrm>
            <a:off x="0" y="292387"/>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A pen test team member types the following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effectLst/>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effectLst/>
                <a:latin typeface="Arial Unicode MS"/>
                <a:ea typeface="Droid Sans Mono"/>
              </a:rPr>
              <a:t>nc222.15.66.78 –p 8765</a:t>
            </a:r>
            <a:endParaRPr kumimoji="0" lang="zh-TW"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Which of the following statements is true regarding this attempt?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2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solidFill>
                  <a:srgbClr val="FF0000"/>
                </a:solidFill>
                <a:effectLst/>
                <a:latin typeface="Calibri" panose="020F0502020204030204" pitchFamily="34" charset="0"/>
              </a:rPr>
              <a:t>A.   The attacker is attempting to connect to an established listening port on </a:t>
            </a:r>
            <a:endParaRPr kumimoji="0" lang="en-US" altLang="zh-TW" sz="2800" b="1" i="0" u="none" strike="noStrike" cap="none" normalizeH="0" baseline="0" dirty="0">
              <a:ln>
                <a:noFill/>
              </a:ln>
              <a:solidFill>
                <a:srgbClr val="FF0000"/>
              </a:solidFill>
              <a:effectLst/>
              <a:latin typeface="Calibri" panose="020F0502020204030204" pitchFamily="34" charset="0"/>
            </a:endParaRPr>
          </a:p>
          <a:p>
            <a:pPr marL="54000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solidFill>
                  <a:srgbClr val="FF0000"/>
                </a:solidFill>
                <a:effectLst/>
                <a:latin typeface="Calibri" panose="020F0502020204030204" pitchFamily="34" charset="0"/>
              </a:rPr>
              <a:t>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B.   The attacker is establishing a listening port on his machine for later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C.   The attacker is attempting a DoS against 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D.   </a:t>
            </a:r>
            <a:r>
              <a:rPr kumimoji="0" lang="zh-TW" altLang="zh-TW" sz="2400" b="1" i="0" u="none" strike="noStrike" cap="none" normalizeH="0" baseline="0" dirty="0">
                <a:ln>
                  <a:noFill/>
                </a:ln>
                <a:effectLst/>
                <a:latin typeface="Calibri" panose="020F0502020204030204" pitchFamily="34" charset="0"/>
              </a:rPr>
              <a:t>The attacker is attempting to kill a service on a remote machine.</a:t>
            </a:r>
            <a:endParaRPr kumimoji="0" lang="zh-TW" altLang="zh-TW"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34289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75A203-D74B-46EC-BBB1-B5252DB63F17}"/>
              </a:ext>
            </a:extLst>
          </p:cNvPr>
          <p:cNvSpPr>
            <a:spLocks noChangeArrowheads="1"/>
          </p:cNvSpPr>
          <p:nvPr/>
        </p:nvSpPr>
        <p:spPr bwMode="auto">
          <a:xfrm>
            <a:off x="0" y="0"/>
            <a:ext cx="12192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4400" b="1" i="0" u="none" strike="noStrike" cap="none" normalizeH="0" baseline="0" dirty="0">
                <a:ln>
                  <a:noFill/>
                </a:ln>
                <a:effectLst/>
              </a:rPr>
              <a:t>A.</a:t>
            </a:r>
            <a:r>
              <a:rPr kumimoji="0" lang="zh-TW" altLang="zh-TW" sz="7200" b="1" i="0" u="none" strike="noStrike" cap="none" normalizeH="0" baseline="0" dirty="0">
                <a:ln>
                  <a:noFill/>
                </a:ln>
                <a:effectLst/>
              </a:rPr>
              <a:t> </a:t>
            </a:r>
            <a:endParaRPr kumimoji="0" lang="en-US" altLang="zh-TW" sz="72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2400"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rPr>
              <a:t>As stated earlier, Netcat is a wonderful tool that allows remote access wizardry on a machine, and you’ll need to be able to recognize the basics of the syntax. In the command example, Netcat is being told, “Please attempt a connection to the machine with the IP address of 222.15.66.78 on port 8765; I believe you’ll find the port in a listening state, waiting for our arrival.”</a:t>
            </a:r>
            <a:endParaRPr kumimoji="0" lang="en-US" altLang="zh-TW" sz="24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2400"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rPr>
              <a:t> Obviously at some point previous to issuing this command on his local machine, the pen tester planted the Netcat Trojan on the remote system (222.15.66.78) and set it up in a listening state. He may have set it up with command-shell access (allowing a Telnet-like connection to issue commands at will) using the following command: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effectLst/>
                <a:ea typeface="Droid Sans Mon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effectLst/>
                <a:ea typeface="Droid Sans Mono"/>
              </a:rPr>
              <a:t>nc –L –p 8765 –t –e cmd.exe</a:t>
            </a:r>
            <a:endParaRPr kumimoji="0" lang="zh-TW" altLang="zh-TW" sz="4000" b="0" i="0" u="none" strike="noStrike" cap="none" normalizeH="0" baseline="0" dirty="0">
              <a:ln>
                <a:noFill/>
              </a:ln>
              <a:effectLst/>
            </a:endParaRPr>
          </a:p>
        </p:txBody>
      </p:sp>
    </p:spTree>
    <p:extLst>
      <p:ext uri="{BB962C8B-B14F-4D97-AF65-F5344CB8AC3E}">
        <p14:creationId xmlns:p14="http://schemas.microsoft.com/office/powerpoint/2010/main" val="147132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3E69C7-DD27-4901-A087-3CCD3967218B}"/>
              </a:ext>
            </a:extLst>
          </p:cNvPr>
          <p:cNvSpPr/>
          <p:nvPr/>
        </p:nvSpPr>
        <p:spPr>
          <a:xfrm>
            <a:off x="0" y="920621"/>
            <a:ext cx="12192000" cy="5016758"/>
          </a:xfrm>
          <a:prstGeom prst="rect">
            <a:avLst/>
          </a:prstGeom>
        </p:spPr>
        <p:txBody>
          <a:bodyPr wrap="square">
            <a:spAutoFit/>
          </a:bodyPr>
          <a:lstStyle/>
          <a:p>
            <a:pPr algn="just"/>
            <a:r>
              <a:rPr lang="en-US" altLang="zh-TW" sz="3200" b="1" dirty="0">
                <a:effectLst/>
              </a:rPr>
              <a:t>C.</a:t>
            </a:r>
            <a:r>
              <a:rPr lang="en-US" altLang="zh-TW" sz="3200" dirty="0">
                <a:effectLst/>
              </a:rPr>
              <a:t> </a:t>
            </a:r>
          </a:p>
          <a:p>
            <a:pPr algn="just"/>
            <a:endParaRPr lang="en-US" altLang="zh-TW" sz="3200" dirty="0"/>
          </a:p>
          <a:p>
            <a:pPr algn="just"/>
            <a:r>
              <a:rPr lang="en-US" altLang="zh-TW" sz="3200" dirty="0">
                <a:effectLst/>
              </a:rPr>
              <a:t>The definition of a Trojan is a non-self-replicating program that appears to have a useful purpose but in reality has a different, malicious purpose. </a:t>
            </a:r>
          </a:p>
          <a:p>
            <a:pPr algn="just"/>
            <a:endParaRPr lang="en-US" altLang="zh-TW" sz="3200" dirty="0"/>
          </a:p>
          <a:p>
            <a:pPr algn="just"/>
            <a:r>
              <a:rPr lang="en-US" altLang="zh-TW" sz="3200" dirty="0">
                <a:effectLst/>
              </a:rPr>
              <a:t>In other words, it looks harmless but, when activated, is not. This is precisely what is going on in this example. </a:t>
            </a:r>
          </a:p>
          <a:p>
            <a:pPr algn="just"/>
            <a:endParaRPr lang="en-US" altLang="zh-TW" sz="3200" dirty="0"/>
          </a:p>
          <a:p>
            <a:pPr algn="just"/>
            <a:r>
              <a:rPr lang="en-US" altLang="zh-TW" sz="3200" dirty="0">
                <a:effectLst/>
              </a:rPr>
              <a:t>E-mail is not the </a:t>
            </a:r>
            <a:r>
              <a:rPr lang="en-US" altLang="zh-TW" sz="3200" i="1" dirty="0">
                <a:effectLst/>
              </a:rPr>
              <a:t>only</a:t>
            </a:r>
            <a:r>
              <a:rPr lang="en-US" altLang="zh-TW" sz="3200" dirty="0">
                <a:effectLst/>
              </a:rPr>
              <a:t> method to spread a Trojan, but phishing certainly does seem to work well.</a:t>
            </a:r>
            <a:endParaRPr lang="zh-TW" altLang="en-US" sz="3200" dirty="0"/>
          </a:p>
        </p:txBody>
      </p:sp>
    </p:spTree>
    <p:extLst>
      <p:ext uri="{BB962C8B-B14F-4D97-AF65-F5344CB8AC3E}">
        <p14:creationId xmlns:p14="http://schemas.microsoft.com/office/powerpoint/2010/main" val="2025546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ea typeface="標楷體" panose="03000509000000000000" pitchFamily="65" charset="-120"/>
              </a:rPr>
              <a:t>題目</a:t>
            </a:r>
            <a:r>
              <a:rPr lang="zh-TW" altLang="en-US" sz="3200" dirty="0"/>
              <a:t>：</a:t>
            </a:r>
            <a:r>
              <a:rPr lang="en-US" altLang="zh-TW" sz="3200" dirty="0"/>
              <a:t>15</a:t>
            </a:r>
          </a:p>
        </p:txBody>
      </p:sp>
      <p:sp>
        <p:nvSpPr>
          <p:cNvPr id="2" name="Rectangle 1">
            <a:extLst>
              <a:ext uri="{FF2B5EF4-FFF2-40B4-BE49-F238E27FC236}">
                <a16:creationId xmlns:a16="http://schemas.microsoft.com/office/drawing/2014/main" id="{BA76BEEE-868A-46F6-A357-2B332D77F74D}"/>
              </a:ext>
            </a:extLst>
          </p:cNvPr>
          <p:cNvSpPr>
            <a:spLocks noChangeArrowheads="1"/>
          </p:cNvSpPr>
          <p:nvPr/>
        </p:nvSpPr>
        <p:spPr bwMode="auto">
          <a:xfrm>
            <a:off x="0" y="584775"/>
            <a:ext cx="12192000" cy="589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348" rIns="-6348"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Examine the partial command-line output listed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Which of the following is a true statement regarding the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A.   This is output from a netstat -an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B.   This is output from a netstat -b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C.   This is output from a netstat -e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D.   This is output from a netstat -r command.</a:t>
            </a:r>
          </a:p>
        </p:txBody>
      </p:sp>
      <p:pic>
        <p:nvPicPr>
          <p:cNvPr id="1026" name="Picture 2" descr="Images">
            <a:extLst>
              <a:ext uri="{FF2B5EF4-FFF2-40B4-BE49-F238E27FC236}">
                <a16:creationId xmlns:a16="http://schemas.microsoft.com/office/drawing/2014/main" id="{3AF280BC-5DA2-4EB3-A520-25039EEF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5875"/>
            <a:ext cx="6783486" cy="254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760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ea typeface="標楷體" panose="03000509000000000000" pitchFamily="65" charset="-120"/>
              </a:rPr>
              <a:t>題目</a:t>
            </a:r>
            <a:r>
              <a:rPr lang="zh-TW" altLang="en-US" sz="3200" dirty="0"/>
              <a:t>：</a:t>
            </a:r>
            <a:r>
              <a:rPr lang="en-US" altLang="zh-TW" sz="3200" dirty="0"/>
              <a:t>15</a:t>
            </a:r>
          </a:p>
        </p:txBody>
      </p:sp>
      <p:sp>
        <p:nvSpPr>
          <p:cNvPr id="2" name="Rectangle 1">
            <a:extLst>
              <a:ext uri="{FF2B5EF4-FFF2-40B4-BE49-F238E27FC236}">
                <a16:creationId xmlns:a16="http://schemas.microsoft.com/office/drawing/2014/main" id="{BA76BEEE-868A-46F6-A357-2B332D77F74D}"/>
              </a:ext>
            </a:extLst>
          </p:cNvPr>
          <p:cNvSpPr>
            <a:spLocks noChangeArrowheads="1"/>
          </p:cNvSpPr>
          <p:nvPr/>
        </p:nvSpPr>
        <p:spPr bwMode="auto">
          <a:xfrm>
            <a:off x="0" y="584775"/>
            <a:ext cx="12192000" cy="589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348" rIns="-6348"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Examine the partial command-line output listed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Which of the following is a true statement regarding the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solidFill>
                  <a:srgbClr val="FF0000"/>
                </a:solidFill>
                <a:effectLst/>
                <a:latin typeface="Cambria" panose="02040503050406030204" pitchFamily="18" charset="0"/>
                <a:ea typeface="標楷體" panose="03000509000000000000" pitchFamily="65" charset="-120"/>
              </a:rPr>
              <a:t>A.   This is output from a netstat -an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B.   This is output from a netstat -b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C.   This is output from a netstat -e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D.   This is output from a netstat -r command.</a:t>
            </a:r>
          </a:p>
        </p:txBody>
      </p:sp>
      <p:pic>
        <p:nvPicPr>
          <p:cNvPr id="1026" name="Picture 2" descr="Images">
            <a:extLst>
              <a:ext uri="{FF2B5EF4-FFF2-40B4-BE49-F238E27FC236}">
                <a16:creationId xmlns:a16="http://schemas.microsoft.com/office/drawing/2014/main" id="{3AF280BC-5DA2-4EB3-A520-25039EEF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5875"/>
            <a:ext cx="6783486" cy="254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38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6CC0DD6-6702-43E8-BD10-4F334B8B4CFE}"/>
              </a:ext>
            </a:extLst>
          </p:cNvPr>
          <p:cNvSpPr/>
          <p:nvPr/>
        </p:nvSpPr>
        <p:spPr>
          <a:xfrm>
            <a:off x="0" y="1"/>
            <a:ext cx="12192000" cy="6986528"/>
          </a:xfrm>
          <a:prstGeom prst="rect">
            <a:avLst/>
          </a:prstGeom>
        </p:spPr>
        <p:txBody>
          <a:bodyPr wrap="square">
            <a:spAutoFit/>
          </a:bodyPr>
          <a:lstStyle/>
          <a:p>
            <a:pPr algn="just"/>
            <a:r>
              <a:rPr lang="en-US" altLang="zh-TW" sz="2800" b="1" dirty="0"/>
              <a:t>A.</a:t>
            </a:r>
            <a:r>
              <a:rPr lang="en-US" altLang="zh-TW" sz="2800" dirty="0"/>
              <a:t> </a:t>
            </a:r>
          </a:p>
          <a:p>
            <a:pPr algn="just"/>
            <a:r>
              <a:rPr lang="en-US" altLang="zh-TW" sz="2800" dirty="0"/>
              <a:t>You’ll need to get to know Netstat before your exam. </a:t>
            </a:r>
          </a:p>
          <a:p>
            <a:pPr algn="just"/>
            <a:r>
              <a:rPr lang="en-US" altLang="zh-TW" sz="2800" dirty="0"/>
              <a:t>It’s not a huge thing, and you won’t get bogged down in minutiae, but you do need to know the basics. Netstat is a great command-line tool built into every Microsoft operating system.</a:t>
            </a:r>
          </a:p>
          <a:p>
            <a:pPr algn="just"/>
            <a:endParaRPr lang="en-US" altLang="zh-TW" sz="2800" dirty="0"/>
          </a:p>
          <a:p>
            <a:pPr algn="just"/>
            <a:r>
              <a:rPr lang="en-US" altLang="zh-TW" sz="2800" dirty="0"/>
              <a:t> From Microsoft’s own description, Netstat “displays active TCP connections, ports on which the computer is listening, Ethernet statistics, the IP routing table, IPv4 statistics (for the IP, ICMP, TCP, and UDP protocols), and IPv6 statistics (for the IPv6, ICMPv6, TCP over IPv6, and UDP over IPv6 protocols).” </a:t>
            </a:r>
          </a:p>
          <a:p>
            <a:pPr algn="just"/>
            <a:endParaRPr lang="en-US" altLang="zh-TW" sz="2800" dirty="0"/>
          </a:p>
          <a:p>
            <a:pPr algn="just"/>
            <a:r>
              <a:rPr lang="en-US" altLang="zh-TW" sz="2800" dirty="0"/>
              <a:t>It’s a great, easy way to see which ports you have open on your system, helping you to identify any Trojans that may be hanging around. </a:t>
            </a:r>
          </a:p>
          <a:p>
            <a:pPr algn="just"/>
            <a:endParaRPr lang="en-US" altLang="zh-TW" sz="2800" dirty="0"/>
          </a:p>
          <a:p>
            <a:pPr algn="just"/>
            <a:r>
              <a:rPr lang="en-US" altLang="zh-TW" sz="2800" dirty="0"/>
              <a:t>A netstat -an command will show all connections and listening ports in numerical form.</a:t>
            </a:r>
            <a:endParaRPr lang="zh-TW" altLang="en-US" sz="2800" dirty="0"/>
          </a:p>
        </p:txBody>
      </p:sp>
    </p:spTree>
    <p:extLst>
      <p:ext uri="{BB962C8B-B14F-4D97-AF65-F5344CB8AC3E}">
        <p14:creationId xmlns:p14="http://schemas.microsoft.com/office/powerpoint/2010/main" val="1490684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453375"/>
            <a:ext cx="11727403" cy="6124754"/>
          </a:xfrm>
          <a:prstGeom prst="rect">
            <a:avLst/>
          </a:prstGeom>
          <a:noFill/>
        </p:spPr>
        <p:txBody>
          <a:bodyPr wrap="square" rtlCol="0">
            <a:spAutoFit/>
          </a:bodyPr>
          <a:lstStyle/>
          <a:p>
            <a:pPr algn="just"/>
            <a:endParaRPr lang="en-US" altLang="zh-TW" sz="2800" dirty="0"/>
          </a:p>
          <a:p>
            <a:pPr algn="just"/>
            <a:r>
              <a:rPr lang="en-US" altLang="zh-TW" sz="2800" dirty="0"/>
              <a:t>You are discussing malware with a new pen test member who asks about restarting executables. </a:t>
            </a:r>
          </a:p>
          <a:p>
            <a:pPr algn="just"/>
            <a:endParaRPr lang="en-US" altLang="zh-TW" sz="2800" dirty="0"/>
          </a:p>
          <a:p>
            <a:pPr algn="just"/>
            <a:r>
              <a:rPr lang="en-US" altLang="zh-TW" sz="2800" dirty="0"/>
              <a:t>Which registry keys within Windows automatically run executables and instructions? (Choose all that apply.)</a:t>
            </a:r>
          </a:p>
          <a:p>
            <a:pPr algn="just"/>
            <a:endParaRPr lang="en-US" altLang="zh-TW" sz="2800" b="1" dirty="0"/>
          </a:p>
          <a:p>
            <a:pPr algn="just"/>
            <a:r>
              <a:rPr lang="en-US" altLang="zh-TW" sz="2800" b="1" dirty="0"/>
              <a:t>A.</a:t>
            </a:r>
            <a:r>
              <a:rPr lang="en-US" altLang="zh-TW" sz="2800" dirty="0"/>
              <a:t>   HKEY_LOCAL_MACHINE\Software\Microsoft\Windows\CurrentVersion\Run</a:t>
            </a:r>
          </a:p>
          <a:p>
            <a:pPr marL="576000" algn="just"/>
            <a:r>
              <a:rPr lang="en-US" altLang="zh-TW" sz="2800" dirty="0" err="1"/>
              <a:t>ServicesOnce</a:t>
            </a:r>
            <a:endParaRPr lang="en-US" altLang="zh-TW" sz="2800" dirty="0"/>
          </a:p>
          <a:p>
            <a:pPr algn="just"/>
            <a:r>
              <a:rPr lang="en-US" altLang="zh-TW" sz="2800" b="1" dirty="0"/>
              <a:t>B.</a:t>
            </a:r>
            <a:r>
              <a:rPr lang="en-US" altLang="zh-TW" sz="2800" dirty="0"/>
              <a:t>   HKEY_LOCAL_MACHINE\Software\Microsoft\Windows\CurrentVersion\Run</a:t>
            </a:r>
          </a:p>
          <a:p>
            <a:pPr marL="576000" algn="just"/>
            <a:r>
              <a:rPr lang="en-US" altLang="zh-TW" sz="2800" dirty="0"/>
              <a:t>Services</a:t>
            </a:r>
          </a:p>
          <a:p>
            <a:pPr algn="just"/>
            <a:r>
              <a:rPr lang="en-US" altLang="zh-TW" sz="2800" b="1" dirty="0"/>
              <a:t>C.</a:t>
            </a:r>
            <a:r>
              <a:rPr lang="en-US" altLang="zh-TW" sz="2800" dirty="0"/>
              <a:t>   HKEY_LOCAL_MACHINE\Software\Microsoft\Windows\CurrentVersion\Run</a:t>
            </a:r>
          </a:p>
          <a:p>
            <a:pPr marL="576000" algn="just"/>
            <a:r>
              <a:rPr lang="en-US" altLang="zh-TW" sz="2800" dirty="0"/>
              <a:t>Once</a:t>
            </a:r>
          </a:p>
          <a:p>
            <a:pPr algn="just"/>
            <a:r>
              <a:rPr lang="en-US" altLang="zh-TW" sz="2800" b="1" dirty="0"/>
              <a:t>D.</a:t>
            </a:r>
            <a:r>
              <a:rPr lang="en-US" altLang="zh-TW" sz="2800" dirty="0"/>
              <a:t>   HKEY_LOCAL_MACHINE\Software\Microsoft\Windows\CurrentVersion\Run</a:t>
            </a: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16</a:t>
            </a:r>
          </a:p>
          <a:p>
            <a:endParaRPr lang="zh-TW" altLang="en-US" dirty="0"/>
          </a:p>
        </p:txBody>
      </p:sp>
    </p:spTree>
    <p:extLst>
      <p:ext uri="{BB962C8B-B14F-4D97-AF65-F5344CB8AC3E}">
        <p14:creationId xmlns:p14="http://schemas.microsoft.com/office/powerpoint/2010/main" val="714387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453375"/>
            <a:ext cx="11727403" cy="6124754"/>
          </a:xfrm>
          <a:prstGeom prst="rect">
            <a:avLst/>
          </a:prstGeom>
          <a:noFill/>
        </p:spPr>
        <p:txBody>
          <a:bodyPr wrap="square" rtlCol="0">
            <a:spAutoFit/>
          </a:bodyPr>
          <a:lstStyle/>
          <a:p>
            <a:endParaRPr lang="en-US" altLang="zh-TW" sz="2800" dirty="0"/>
          </a:p>
          <a:p>
            <a:pPr algn="just"/>
            <a:r>
              <a:rPr lang="en-US" altLang="zh-TW" sz="2800" dirty="0"/>
              <a:t>You are discussing malware with a new pen test member who asks about restarting executables. </a:t>
            </a:r>
          </a:p>
          <a:p>
            <a:pPr algn="just"/>
            <a:endParaRPr lang="en-US" altLang="zh-TW" sz="2800" dirty="0"/>
          </a:p>
          <a:p>
            <a:pPr algn="just"/>
            <a:r>
              <a:rPr lang="en-US" altLang="zh-TW" sz="2800" dirty="0"/>
              <a:t>Which registry keys within Windows automatically run executables and instructions? (Choose all that apply.)</a:t>
            </a:r>
          </a:p>
          <a:p>
            <a:endParaRPr lang="en-US" altLang="zh-TW" sz="2800" b="1" dirty="0"/>
          </a:p>
          <a:p>
            <a:r>
              <a:rPr lang="en-US" altLang="zh-TW" sz="2800" b="1" dirty="0">
                <a:solidFill>
                  <a:srgbClr val="FF0000"/>
                </a:solidFill>
              </a:rPr>
              <a:t>A.</a:t>
            </a:r>
            <a:r>
              <a:rPr lang="en-US" altLang="zh-TW" sz="2800" dirty="0">
                <a:solidFill>
                  <a:srgbClr val="FF0000"/>
                </a:solidFill>
              </a:rPr>
              <a:t>   HKEY_LOCAL_MACHINE\Software\Microsoft\Windows\CurrentVersion\Run</a:t>
            </a:r>
          </a:p>
          <a:p>
            <a:pPr marL="576000"/>
            <a:r>
              <a:rPr lang="en-US" altLang="zh-TW" sz="2800" dirty="0" err="1">
                <a:solidFill>
                  <a:srgbClr val="FF0000"/>
                </a:solidFill>
              </a:rPr>
              <a:t>ServicesOnce</a:t>
            </a:r>
            <a:endParaRPr lang="en-US" altLang="zh-TW" sz="2800" dirty="0">
              <a:solidFill>
                <a:srgbClr val="FF0000"/>
              </a:solidFill>
            </a:endParaRPr>
          </a:p>
          <a:p>
            <a:r>
              <a:rPr lang="en-US" altLang="zh-TW" sz="2800" b="1" dirty="0">
                <a:solidFill>
                  <a:srgbClr val="FF0000"/>
                </a:solidFill>
              </a:rPr>
              <a:t>B.</a:t>
            </a:r>
            <a:r>
              <a:rPr lang="en-US" altLang="zh-TW" sz="2800" dirty="0">
                <a:solidFill>
                  <a:srgbClr val="FF0000"/>
                </a:solidFill>
              </a:rPr>
              <a:t>   HKEY_LOCAL_MACHINE\Software\Microsoft\Windows\CurrentVersion\Run</a:t>
            </a:r>
          </a:p>
          <a:p>
            <a:pPr marL="576000"/>
            <a:r>
              <a:rPr lang="en-US" altLang="zh-TW" sz="2800" dirty="0">
                <a:solidFill>
                  <a:srgbClr val="FF0000"/>
                </a:solidFill>
              </a:rPr>
              <a:t>Services</a:t>
            </a:r>
          </a:p>
          <a:p>
            <a:r>
              <a:rPr lang="en-US" altLang="zh-TW" sz="2800" b="1" dirty="0">
                <a:solidFill>
                  <a:srgbClr val="FF0000"/>
                </a:solidFill>
              </a:rPr>
              <a:t>C.</a:t>
            </a:r>
            <a:r>
              <a:rPr lang="en-US" altLang="zh-TW" sz="2800" dirty="0">
                <a:solidFill>
                  <a:srgbClr val="FF0000"/>
                </a:solidFill>
              </a:rPr>
              <a:t>   HKEY_LOCAL_MACHINE\Software\Microsoft\Windows\CurrentVersion\Run</a:t>
            </a:r>
          </a:p>
          <a:p>
            <a:pPr marL="576000"/>
            <a:r>
              <a:rPr lang="en-US" altLang="zh-TW" sz="2800" dirty="0">
                <a:solidFill>
                  <a:srgbClr val="FF0000"/>
                </a:solidFill>
              </a:rPr>
              <a:t>Once</a:t>
            </a:r>
          </a:p>
          <a:p>
            <a:r>
              <a:rPr lang="en-US" altLang="zh-TW" sz="2800" b="1" dirty="0">
                <a:solidFill>
                  <a:srgbClr val="FF0000"/>
                </a:solidFill>
              </a:rPr>
              <a:t>D.</a:t>
            </a:r>
            <a:r>
              <a:rPr lang="en-US" altLang="zh-TW" sz="2800" dirty="0">
                <a:solidFill>
                  <a:srgbClr val="FF0000"/>
                </a:solidFill>
              </a:rPr>
              <a:t>   HKEY_LOCAL_MACHINE\Software\Microsoft\Windows\CurrentVersion\Run</a:t>
            </a: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16</a:t>
            </a:r>
          </a:p>
          <a:p>
            <a:endParaRPr lang="zh-TW" altLang="en-US" dirty="0"/>
          </a:p>
        </p:txBody>
      </p:sp>
    </p:spTree>
    <p:extLst>
      <p:ext uri="{BB962C8B-B14F-4D97-AF65-F5344CB8AC3E}">
        <p14:creationId xmlns:p14="http://schemas.microsoft.com/office/powerpoint/2010/main" val="679233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0BA288-FE4B-4442-B4E2-0ED5FEBBF0C6}"/>
              </a:ext>
            </a:extLst>
          </p:cNvPr>
          <p:cNvSpPr/>
          <p:nvPr/>
        </p:nvSpPr>
        <p:spPr>
          <a:xfrm>
            <a:off x="0" y="0"/>
            <a:ext cx="12192000" cy="6494085"/>
          </a:xfrm>
          <a:prstGeom prst="rect">
            <a:avLst/>
          </a:prstGeom>
        </p:spPr>
        <p:txBody>
          <a:bodyPr wrap="square">
            <a:spAutoFit/>
          </a:bodyPr>
          <a:lstStyle/>
          <a:p>
            <a:r>
              <a:rPr lang="en-US" altLang="zh-TW" sz="3200" b="1" dirty="0"/>
              <a:t>A, B, C, D.</a:t>
            </a:r>
            <a:r>
              <a:rPr lang="en-US" altLang="zh-TW" sz="3200" dirty="0"/>
              <a:t> </a:t>
            </a:r>
          </a:p>
          <a:p>
            <a:pPr algn="just"/>
            <a:r>
              <a:rPr lang="en-US" altLang="zh-TW" sz="3200" dirty="0"/>
              <a:t>Creating malware and infecting a machine with it is accomplishing only the basics. Getting it to hang around by having it restart when the user reboots the machine? </a:t>
            </a:r>
          </a:p>
          <a:p>
            <a:pPr algn="just"/>
            <a:endParaRPr lang="en-US" altLang="zh-TW" sz="3200" dirty="0"/>
          </a:p>
          <a:p>
            <a:pPr algn="just"/>
            <a:r>
              <a:rPr lang="en-US" altLang="zh-TW" sz="3200" dirty="0"/>
              <a:t>Now we’re talking.</a:t>
            </a:r>
          </a:p>
          <a:p>
            <a:pPr algn="just"/>
            <a:endParaRPr lang="en-US" altLang="zh-TW" sz="3200" dirty="0"/>
          </a:p>
          <a:p>
            <a:pPr algn="just"/>
            <a:r>
              <a:rPr lang="en-US" altLang="zh-TW" sz="3200" dirty="0"/>
              <a:t> The Run, </a:t>
            </a:r>
            <a:r>
              <a:rPr lang="en-US" altLang="zh-TW" sz="3200" dirty="0" err="1"/>
              <a:t>RunOnce</a:t>
            </a:r>
            <a:r>
              <a:rPr lang="en-US" altLang="zh-TW" sz="3200" dirty="0"/>
              <a:t>, </a:t>
            </a:r>
            <a:r>
              <a:rPr lang="en-US" altLang="zh-TW" sz="3200" dirty="0" err="1"/>
              <a:t>RunServices</a:t>
            </a:r>
            <a:r>
              <a:rPr lang="en-US" altLang="zh-TW" sz="3200" dirty="0"/>
              <a:t>, and </a:t>
            </a:r>
            <a:r>
              <a:rPr lang="en-US" altLang="zh-TW" sz="3200" dirty="0" err="1"/>
              <a:t>RunServicesOnce</a:t>
            </a:r>
            <a:r>
              <a:rPr lang="en-US" altLang="zh-TW" sz="3200" dirty="0"/>
              <a:t> registry keys within the HKEY_LOCAL_MACHINE hive are great places to stick executables. Because of this, it’s helpful to run registry monitoring on occasion to check for anything suspicious. </a:t>
            </a:r>
          </a:p>
          <a:p>
            <a:pPr algn="just"/>
            <a:endParaRPr lang="en-US" altLang="zh-TW" sz="3200" dirty="0"/>
          </a:p>
          <a:p>
            <a:pPr algn="just"/>
            <a:r>
              <a:rPr lang="en-US" altLang="zh-TW" sz="3200" dirty="0"/>
              <a:t>Sys Analyzer, </a:t>
            </a:r>
            <a:r>
              <a:rPr lang="en-US" altLang="zh-TW" sz="3200" dirty="0" err="1"/>
              <a:t>Regshot</a:t>
            </a:r>
            <a:r>
              <a:rPr lang="en-US" altLang="zh-TW" sz="3200" dirty="0"/>
              <a:t>, and </a:t>
            </a:r>
            <a:r>
              <a:rPr lang="en-US" altLang="zh-TW" sz="3200" dirty="0" err="1"/>
              <a:t>TinyWatcher</a:t>
            </a:r>
            <a:r>
              <a:rPr lang="en-US" altLang="zh-TW" sz="3200" dirty="0"/>
              <a:t> are all options for this.</a:t>
            </a:r>
            <a:endParaRPr lang="zh-TW" altLang="en-US" sz="3200" dirty="0"/>
          </a:p>
        </p:txBody>
      </p:sp>
    </p:spTree>
    <p:extLst>
      <p:ext uri="{BB962C8B-B14F-4D97-AF65-F5344CB8AC3E}">
        <p14:creationId xmlns:p14="http://schemas.microsoft.com/office/powerpoint/2010/main" val="1464347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853485"/>
            <a:ext cx="11727403" cy="5078313"/>
          </a:xfrm>
          <a:prstGeom prst="rect">
            <a:avLst/>
          </a:prstGeom>
          <a:noFill/>
        </p:spPr>
        <p:txBody>
          <a:bodyPr wrap="square" rtlCol="0">
            <a:spAutoFit/>
          </a:bodyPr>
          <a:lstStyle/>
          <a:p>
            <a:r>
              <a:rPr lang="en-US" altLang="zh-TW" sz="3600" dirty="0"/>
              <a:t>Which of the following is a true statement?</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Sequence prediction attacks are specific to TCP.</a:t>
            </a:r>
          </a:p>
          <a:p>
            <a:r>
              <a:rPr lang="en-US" altLang="zh-TW" sz="3600" b="1" dirty="0"/>
              <a:t>B.</a:t>
            </a:r>
            <a:r>
              <a:rPr lang="en-US" altLang="zh-TW" sz="3600" dirty="0"/>
              <a:t>   Using a protocol in a way it is not intended to be used is </a:t>
            </a:r>
          </a:p>
          <a:p>
            <a:pPr marL="720000"/>
            <a:r>
              <a:rPr lang="en-US" altLang="zh-TW" sz="3600" dirty="0"/>
              <a:t>an example of an overt channel.</a:t>
            </a:r>
          </a:p>
          <a:p>
            <a:r>
              <a:rPr lang="en-US" altLang="zh-TW" sz="3600" b="1" dirty="0"/>
              <a:t>C.</a:t>
            </a:r>
            <a:r>
              <a:rPr lang="en-US" altLang="zh-TW" sz="3600" dirty="0"/>
              <a:t>   All DoS and DDoS attacks are specific to TCP.</a:t>
            </a:r>
          </a:p>
          <a:p>
            <a:r>
              <a:rPr lang="en-US" altLang="zh-TW" sz="3600" b="1" dirty="0"/>
              <a:t>D.</a:t>
            </a:r>
            <a:r>
              <a:rPr lang="en-US" altLang="zh-TW" sz="3600" dirty="0"/>
              <a:t>   </a:t>
            </a:r>
            <a:r>
              <a:rPr lang="en-US" altLang="zh-TW" sz="3600" dirty="0" err="1"/>
              <a:t>Fraggle</a:t>
            </a:r>
            <a:r>
              <a:rPr lang="en-US" altLang="zh-TW" sz="3600" dirty="0"/>
              <a:t> is a TCP-based attack.</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17</a:t>
            </a:r>
          </a:p>
          <a:p>
            <a:endParaRPr lang="zh-TW" altLang="en-US" dirty="0"/>
          </a:p>
        </p:txBody>
      </p:sp>
    </p:spTree>
    <p:extLst>
      <p:ext uri="{BB962C8B-B14F-4D97-AF65-F5344CB8AC3E}">
        <p14:creationId xmlns:p14="http://schemas.microsoft.com/office/powerpoint/2010/main" val="2642699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853485"/>
            <a:ext cx="11727403" cy="5078313"/>
          </a:xfrm>
          <a:prstGeom prst="rect">
            <a:avLst/>
          </a:prstGeom>
          <a:noFill/>
        </p:spPr>
        <p:txBody>
          <a:bodyPr wrap="square" rtlCol="0">
            <a:spAutoFit/>
          </a:bodyPr>
          <a:lstStyle/>
          <a:p>
            <a:r>
              <a:rPr lang="en-US" altLang="zh-TW" sz="3600" dirty="0"/>
              <a:t>Which of the following is a true statement?</a:t>
            </a:r>
          </a:p>
          <a:p>
            <a:endParaRPr lang="en-US" altLang="zh-TW" sz="3600" b="1" dirty="0"/>
          </a:p>
          <a:p>
            <a:endParaRPr lang="en-US" altLang="zh-TW" sz="3600" b="1" dirty="0"/>
          </a:p>
          <a:p>
            <a:endParaRPr lang="en-US" altLang="zh-TW" sz="3600" b="1" dirty="0"/>
          </a:p>
          <a:p>
            <a:r>
              <a:rPr lang="en-US" altLang="zh-TW" sz="3600" b="1" dirty="0">
                <a:solidFill>
                  <a:srgbClr val="FF0000"/>
                </a:solidFill>
              </a:rPr>
              <a:t>A.</a:t>
            </a:r>
            <a:r>
              <a:rPr lang="en-US" altLang="zh-TW" sz="3600" dirty="0">
                <a:solidFill>
                  <a:srgbClr val="FF0000"/>
                </a:solidFill>
              </a:rPr>
              <a:t>   Sequence prediction attacks are specific to TCP.</a:t>
            </a:r>
          </a:p>
          <a:p>
            <a:r>
              <a:rPr lang="en-US" altLang="zh-TW" sz="3600" b="1" dirty="0"/>
              <a:t>B.</a:t>
            </a:r>
            <a:r>
              <a:rPr lang="en-US" altLang="zh-TW" sz="3600" dirty="0"/>
              <a:t>   Using a protocol in a way it is not intended to be used is </a:t>
            </a:r>
          </a:p>
          <a:p>
            <a:pPr marL="720000"/>
            <a:r>
              <a:rPr lang="en-US" altLang="zh-TW" sz="3600" dirty="0"/>
              <a:t>an example of an overt channel.</a:t>
            </a:r>
          </a:p>
          <a:p>
            <a:r>
              <a:rPr lang="en-US" altLang="zh-TW" sz="3600" b="1" dirty="0"/>
              <a:t>C.</a:t>
            </a:r>
            <a:r>
              <a:rPr lang="en-US" altLang="zh-TW" sz="3600" dirty="0"/>
              <a:t>   All DoS and DDoS attacks are specific to TCP.</a:t>
            </a:r>
          </a:p>
          <a:p>
            <a:r>
              <a:rPr lang="en-US" altLang="zh-TW" sz="3600" b="1" dirty="0"/>
              <a:t>D.</a:t>
            </a:r>
            <a:r>
              <a:rPr lang="en-US" altLang="zh-TW" sz="3600" dirty="0"/>
              <a:t>   </a:t>
            </a:r>
            <a:r>
              <a:rPr lang="en-US" altLang="zh-TW" sz="3600" dirty="0" err="1"/>
              <a:t>Fraggle</a:t>
            </a:r>
            <a:r>
              <a:rPr lang="en-US" altLang="zh-TW" sz="3600" dirty="0"/>
              <a:t> is a TCP-based attack.</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17</a:t>
            </a:r>
          </a:p>
          <a:p>
            <a:endParaRPr lang="zh-TW" altLang="en-US" dirty="0"/>
          </a:p>
        </p:txBody>
      </p:sp>
    </p:spTree>
    <p:extLst>
      <p:ext uri="{BB962C8B-B14F-4D97-AF65-F5344CB8AC3E}">
        <p14:creationId xmlns:p14="http://schemas.microsoft.com/office/powerpoint/2010/main" val="4078879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772985-350C-4757-B2CE-05A04F49F378}"/>
              </a:ext>
            </a:extLst>
          </p:cNvPr>
          <p:cNvSpPr/>
          <p:nvPr/>
        </p:nvSpPr>
        <p:spPr>
          <a:xfrm>
            <a:off x="0" y="0"/>
            <a:ext cx="12192000" cy="6001643"/>
          </a:xfrm>
          <a:prstGeom prst="rect">
            <a:avLst/>
          </a:prstGeom>
        </p:spPr>
        <p:txBody>
          <a:bodyPr wrap="square">
            <a:spAutoFit/>
          </a:bodyPr>
          <a:lstStyle/>
          <a:p>
            <a:pPr algn="just"/>
            <a:r>
              <a:rPr lang="en-US" altLang="zh-TW" sz="3200" dirty="0"/>
              <a:t>A.</a:t>
            </a:r>
          </a:p>
          <a:p>
            <a:pPr algn="just"/>
            <a:endParaRPr lang="en-US" altLang="zh-TW" sz="3200" dirty="0"/>
          </a:p>
          <a:p>
            <a:pPr algn="just"/>
            <a:r>
              <a:rPr lang="en-US" altLang="zh-TW" sz="3200" dirty="0"/>
              <a:t>Sequence prediction attacks are specific to TCP because TCP uses sequence numbers.</a:t>
            </a:r>
          </a:p>
          <a:p>
            <a:pPr algn="just"/>
            <a:r>
              <a:rPr lang="en-US" altLang="zh-TW" sz="3200" dirty="0"/>
              <a:t> </a:t>
            </a:r>
          </a:p>
          <a:p>
            <a:pPr algn="just"/>
            <a:r>
              <a:rPr lang="en-US" altLang="zh-TW" sz="3200" dirty="0"/>
              <a:t>Unlike the fire-and-forget method employed by UDP, TCP uses sequence numbers and windowing to keep track of conversations. </a:t>
            </a:r>
          </a:p>
          <a:p>
            <a:pPr algn="just"/>
            <a:endParaRPr lang="en-US" altLang="zh-TW" sz="3200" dirty="0"/>
          </a:p>
          <a:p>
            <a:pPr algn="just"/>
            <a:endParaRPr lang="en-US" altLang="zh-TW" sz="3200" dirty="0"/>
          </a:p>
          <a:p>
            <a:pPr algn="just"/>
            <a:r>
              <a:rPr lang="en-US" altLang="zh-TW" sz="3200" dirty="0"/>
              <a:t>Sequence prediction is a session hijacking procedure where the attacker guesses the next sequence number and launches himself into the data connection between client and server.</a:t>
            </a:r>
            <a:endParaRPr lang="zh-TW" altLang="en-US" sz="3200" dirty="0"/>
          </a:p>
        </p:txBody>
      </p:sp>
    </p:spTree>
    <p:extLst>
      <p:ext uri="{BB962C8B-B14F-4D97-AF65-F5344CB8AC3E}">
        <p14:creationId xmlns:p14="http://schemas.microsoft.com/office/powerpoint/2010/main" val="2414553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denial-of-service attack involves using multiple intermediary and secondary machines to contribute to the DoS effort?</a:t>
            </a:r>
          </a:p>
          <a:p>
            <a:pPr algn="just"/>
            <a:endParaRPr lang="en-US" altLang="zh-TW" sz="3600" b="1" dirty="0"/>
          </a:p>
          <a:p>
            <a:pPr algn="just"/>
            <a:r>
              <a:rPr lang="en-US" altLang="zh-TW" sz="3600" b="1" dirty="0"/>
              <a:t>A.</a:t>
            </a:r>
            <a:r>
              <a:rPr lang="en-US" altLang="zh-TW" sz="3600" dirty="0"/>
              <a:t>   SYN flood</a:t>
            </a:r>
          </a:p>
          <a:p>
            <a:pPr algn="just"/>
            <a:r>
              <a:rPr lang="en-US" altLang="zh-TW" sz="3600" b="1" dirty="0"/>
              <a:t>B.</a:t>
            </a:r>
            <a:r>
              <a:rPr lang="en-US" altLang="zh-TW" sz="3600" dirty="0"/>
              <a:t>   </a:t>
            </a:r>
            <a:r>
              <a:rPr lang="en-US" altLang="zh-TW" sz="3600" dirty="0" err="1"/>
              <a:t>DRDoS</a:t>
            </a:r>
            <a:endParaRPr lang="en-US" altLang="zh-TW" sz="3600" dirty="0"/>
          </a:p>
          <a:p>
            <a:pPr algn="just"/>
            <a:r>
              <a:rPr lang="en-US" altLang="zh-TW" sz="3600" b="1" dirty="0"/>
              <a:t>C.</a:t>
            </a:r>
            <a:r>
              <a:rPr lang="en-US" altLang="zh-TW" sz="3600" dirty="0"/>
              <a:t>   Application-level flood</a:t>
            </a:r>
          </a:p>
          <a:p>
            <a:pPr algn="just"/>
            <a:r>
              <a:rPr lang="en-US" altLang="zh-TW" sz="3600" b="1" dirty="0"/>
              <a:t>D.</a:t>
            </a:r>
            <a:r>
              <a:rPr lang="en-US" altLang="zh-TW" sz="3600" dirty="0"/>
              <a:t>   LOIC</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18</a:t>
            </a:r>
          </a:p>
          <a:p>
            <a:endParaRPr lang="zh-TW" altLang="en-US" dirty="0"/>
          </a:p>
        </p:txBody>
      </p:sp>
    </p:spTree>
    <p:extLst>
      <p:ext uri="{BB962C8B-B14F-4D97-AF65-F5344CB8AC3E}">
        <p14:creationId xmlns:p14="http://schemas.microsoft.com/office/powerpoint/2010/main" val="256806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2333685"/>
            <a:ext cx="12192000" cy="4524315"/>
          </a:xfrm>
          <a:prstGeom prst="rect">
            <a:avLst/>
          </a:prstGeom>
        </p:spPr>
        <p:txBody>
          <a:bodyPr wrap="square">
            <a:spAutoFit/>
          </a:bodyPr>
          <a:lstStyle/>
          <a:p>
            <a:pPr algn="just"/>
            <a:r>
              <a:rPr lang="en-US" altLang="zh-TW" sz="3600" dirty="0">
                <a:effectLst/>
              </a:rPr>
              <a:t>You have established a </a:t>
            </a:r>
            <a:r>
              <a:rPr lang="en-US" altLang="zh-TW" sz="3600" dirty="0" err="1">
                <a:effectLst/>
              </a:rPr>
              <a:t>Netcat</a:t>
            </a:r>
            <a:r>
              <a:rPr lang="en-US" altLang="zh-TW" sz="3600" dirty="0">
                <a:effectLst/>
              </a:rPr>
              <a:t> connection to a target machine. Which flag can be used to launch a program?</a:t>
            </a:r>
          </a:p>
          <a:p>
            <a:pPr algn="just"/>
            <a:endParaRPr lang="en-US" altLang="zh-TW" sz="3600" b="1" dirty="0">
              <a:effectLst/>
            </a:endParaRPr>
          </a:p>
          <a:p>
            <a:pPr algn="just"/>
            <a:endParaRPr lang="en-US" altLang="zh-TW" sz="3600" b="1" dirty="0"/>
          </a:p>
          <a:p>
            <a:pPr algn="just"/>
            <a:r>
              <a:rPr lang="en-US" altLang="zh-TW" sz="3600" b="1" dirty="0">
                <a:effectLst/>
              </a:rPr>
              <a:t>A.</a:t>
            </a:r>
            <a:r>
              <a:rPr lang="en-US" altLang="zh-TW" sz="3600" dirty="0">
                <a:effectLst/>
              </a:rPr>
              <a:t>   -p</a:t>
            </a:r>
          </a:p>
          <a:p>
            <a:pPr algn="just"/>
            <a:r>
              <a:rPr lang="en-US" altLang="zh-TW" sz="3600" b="1" dirty="0">
                <a:effectLst/>
              </a:rPr>
              <a:t>B.</a:t>
            </a:r>
            <a:r>
              <a:rPr lang="en-US" altLang="zh-TW" sz="3600" dirty="0">
                <a:effectLst/>
              </a:rPr>
              <a:t>   -a</a:t>
            </a:r>
          </a:p>
          <a:p>
            <a:pPr algn="just"/>
            <a:r>
              <a:rPr lang="en-US" altLang="zh-TW" sz="3600" b="1" dirty="0">
                <a:effectLst/>
              </a:rPr>
              <a:t>C.</a:t>
            </a:r>
            <a:r>
              <a:rPr lang="en-US" altLang="zh-TW" sz="3600" dirty="0">
                <a:effectLst/>
              </a:rPr>
              <a:t>   -l</a:t>
            </a:r>
          </a:p>
          <a:p>
            <a:pPr algn="just"/>
            <a:r>
              <a:rPr lang="en-US" altLang="zh-TW" sz="3600" b="1" dirty="0">
                <a:effectLst/>
              </a:rPr>
              <a:t>D.</a:t>
            </a:r>
            <a:r>
              <a:rPr lang="en-US" altLang="zh-TW" sz="3600" dirty="0">
                <a:effectLst/>
              </a:rPr>
              <a:t>   -e</a:t>
            </a:r>
            <a:endParaRPr lang="en-US" altLang="zh-TW" sz="2800" dirty="0">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a:t>
            </a:r>
            <a:endParaRPr lang="zh-TW" altLang="en-US" sz="3200" dirty="0"/>
          </a:p>
        </p:txBody>
      </p:sp>
    </p:spTree>
    <p:extLst>
      <p:ext uri="{BB962C8B-B14F-4D97-AF65-F5344CB8AC3E}">
        <p14:creationId xmlns:p14="http://schemas.microsoft.com/office/powerpoint/2010/main" val="1808839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denial-of-service attack involves using multiple intermediary and secondary machines to contribute to the DoS effort?</a:t>
            </a:r>
          </a:p>
          <a:p>
            <a:pPr algn="just"/>
            <a:endParaRPr lang="en-US" altLang="zh-TW" sz="3600" b="1" dirty="0"/>
          </a:p>
          <a:p>
            <a:pPr algn="just"/>
            <a:r>
              <a:rPr lang="en-US" altLang="zh-TW" sz="3600" b="1" dirty="0"/>
              <a:t>A.</a:t>
            </a:r>
            <a:r>
              <a:rPr lang="en-US" altLang="zh-TW" sz="3600" dirty="0"/>
              <a:t>   SYN flood</a:t>
            </a:r>
          </a:p>
          <a:p>
            <a:pPr algn="just"/>
            <a:r>
              <a:rPr lang="en-US" altLang="zh-TW" sz="3600" b="1" dirty="0">
                <a:solidFill>
                  <a:srgbClr val="FF0000"/>
                </a:solidFill>
              </a:rPr>
              <a:t>B.</a:t>
            </a:r>
            <a:r>
              <a:rPr lang="en-US" altLang="zh-TW" sz="3600" dirty="0">
                <a:solidFill>
                  <a:srgbClr val="FF0000"/>
                </a:solidFill>
              </a:rPr>
              <a:t>   </a:t>
            </a:r>
            <a:r>
              <a:rPr lang="en-US" altLang="zh-TW" sz="3600" dirty="0" err="1">
                <a:solidFill>
                  <a:srgbClr val="FF0000"/>
                </a:solidFill>
              </a:rPr>
              <a:t>DRDoS</a:t>
            </a:r>
            <a:endParaRPr lang="en-US" altLang="zh-TW" sz="3600" dirty="0">
              <a:solidFill>
                <a:srgbClr val="FF0000"/>
              </a:solidFill>
            </a:endParaRPr>
          </a:p>
          <a:p>
            <a:pPr algn="just"/>
            <a:r>
              <a:rPr lang="en-US" altLang="zh-TW" sz="3600" b="1" dirty="0"/>
              <a:t>C.</a:t>
            </a:r>
            <a:r>
              <a:rPr lang="en-US" altLang="zh-TW" sz="3600" dirty="0"/>
              <a:t>   Application-level flood</a:t>
            </a:r>
          </a:p>
          <a:p>
            <a:pPr algn="just"/>
            <a:r>
              <a:rPr lang="en-US" altLang="zh-TW" sz="3600" b="1" dirty="0"/>
              <a:t>D.</a:t>
            </a:r>
            <a:r>
              <a:rPr lang="en-US" altLang="zh-TW" sz="3600" dirty="0"/>
              <a:t>   LOIC</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18</a:t>
            </a:r>
          </a:p>
          <a:p>
            <a:endParaRPr lang="zh-TW" altLang="en-US" dirty="0"/>
          </a:p>
        </p:txBody>
      </p:sp>
    </p:spTree>
    <p:extLst>
      <p:ext uri="{BB962C8B-B14F-4D97-AF65-F5344CB8AC3E}">
        <p14:creationId xmlns:p14="http://schemas.microsoft.com/office/powerpoint/2010/main" val="14434003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46697-4EDD-4DD6-B69F-A16C5A0F9CD9}"/>
              </a:ext>
            </a:extLst>
          </p:cNvPr>
          <p:cNvSpPr/>
          <p:nvPr/>
        </p:nvSpPr>
        <p:spPr>
          <a:xfrm>
            <a:off x="0" y="-1"/>
            <a:ext cx="12192000" cy="6494085"/>
          </a:xfrm>
          <a:prstGeom prst="rect">
            <a:avLst/>
          </a:prstGeom>
        </p:spPr>
        <p:txBody>
          <a:bodyPr wrap="square">
            <a:spAutoFit/>
          </a:bodyPr>
          <a:lstStyle/>
          <a:p>
            <a:pPr algn="just"/>
            <a:r>
              <a:rPr lang="en-US" altLang="zh-TW" sz="3200" b="1" dirty="0"/>
              <a:t>B.</a:t>
            </a:r>
            <a:r>
              <a:rPr lang="en-US" altLang="zh-TW" sz="3200" dirty="0"/>
              <a:t> </a:t>
            </a:r>
          </a:p>
          <a:p>
            <a:pPr algn="just"/>
            <a:endParaRPr lang="en-US" altLang="zh-TW" sz="3200" dirty="0"/>
          </a:p>
          <a:p>
            <a:pPr algn="just"/>
            <a:r>
              <a:rPr lang="en-US" altLang="zh-TW" sz="3200" dirty="0"/>
              <a:t>A </a:t>
            </a:r>
            <a:r>
              <a:rPr lang="en-US" altLang="zh-TW" sz="3200" i="1" dirty="0"/>
              <a:t>distributed reflection denial-of-service</a:t>
            </a:r>
            <a:r>
              <a:rPr lang="en-US" altLang="zh-TW" sz="3200" dirty="0"/>
              <a:t> (</a:t>
            </a:r>
            <a:r>
              <a:rPr lang="en-US" altLang="zh-TW" sz="3200" dirty="0" err="1"/>
              <a:t>DRDoS</a:t>
            </a:r>
            <a:r>
              <a:rPr lang="en-US" altLang="zh-TW" sz="3200" dirty="0"/>
              <a:t>) attack is also known as a “spoofed” attack and makes use of multiple intermediary and secondary machines. </a:t>
            </a:r>
          </a:p>
          <a:p>
            <a:pPr algn="just"/>
            <a:endParaRPr lang="en-US" altLang="zh-TW" sz="3200" dirty="0"/>
          </a:p>
          <a:p>
            <a:pPr algn="just"/>
            <a:r>
              <a:rPr lang="en-US" altLang="zh-TW" sz="3200" dirty="0"/>
              <a:t>The bad guy sends attack information to the intermediary machines, which, in turn, send the messages out to the secondary machines. </a:t>
            </a:r>
          </a:p>
          <a:p>
            <a:pPr algn="just"/>
            <a:endParaRPr lang="en-US" altLang="zh-TW" sz="3200" dirty="0"/>
          </a:p>
          <a:p>
            <a:pPr algn="just"/>
            <a:endParaRPr lang="en-US" altLang="zh-TW" sz="3200" dirty="0"/>
          </a:p>
          <a:p>
            <a:pPr algn="just"/>
            <a:r>
              <a:rPr lang="en-US" altLang="zh-TW" sz="3200" dirty="0"/>
              <a:t>This makes tracking the real source of the attack very difficult to determine (the investigators will see and react to the secondaries, not the originator).</a:t>
            </a:r>
            <a:endParaRPr lang="zh-TW" altLang="en-US" sz="3200" dirty="0"/>
          </a:p>
        </p:txBody>
      </p:sp>
    </p:spTree>
    <p:extLst>
      <p:ext uri="{BB962C8B-B14F-4D97-AF65-F5344CB8AC3E}">
        <p14:creationId xmlns:p14="http://schemas.microsoft.com/office/powerpoint/2010/main" val="9170271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of the following takes advantage of weaknesses in the fragment reassembly functionality of TCP/IP?</a:t>
            </a:r>
          </a:p>
          <a:p>
            <a:pPr algn="just"/>
            <a:endParaRPr lang="en-US" altLang="zh-TW" sz="3600" b="1" dirty="0"/>
          </a:p>
          <a:p>
            <a:pPr algn="just"/>
            <a:endParaRPr lang="en-US" altLang="zh-TW" sz="3600" b="1" dirty="0"/>
          </a:p>
          <a:p>
            <a:pPr algn="just"/>
            <a:r>
              <a:rPr lang="en-US" altLang="zh-TW" sz="3600" b="1" dirty="0"/>
              <a:t>A.</a:t>
            </a:r>
            <a:r>
              <a:rPr lang="en-US" altLang="zh-TW" sz="3600" dirty="0"/>
              <a:t>   Teardrop</a:t>
            </a:r>
          </a:p>
          <a:p>
            <a:pPr algn="just"/>
            <a:r>
              <a:rPr lang="en-US" altLang="zh-TW" sz="3600" b="1" dirty="0"/>
              <a:t>B.</a:t>
            </a:r>
            <a:r>
              <a:rPr lang="en-US" altLang="zh-TW" sz="3600" dirty="0"/>
              <a:t>   SYN flood</a:t>
            </a:r>
          </a:p>
          <a:p>
            <a:pPr algn="just"/>
            <a:r>
              <a:rPr lang="en-US" altLang="zh-TW" sz="3600" b="1" dirty="0"/>
              <a:t>C.</a:t>
            </a:r>
            <a:r>
              <a:rPr lang="en-US" altLang="zh-TW" sz="3600" dirty="0"/>
              <a:t>   Smurf attack</a:t>
            </a:r>
          </a:p>
          <a:p>
            <a:pPr algn="just"/>
            <a:r>
              <a:rPr lang="en-US" altLang="zh-TW" sz="3600" b="1" dirty="0"/>
              <a:t>D.</a:t>
            </a:r>
            <a:r>
              <a:rPr lang="en-US" altLang="zh-TW" sz="3600" dirty="0"/>
              <a:t>   Ping of death</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19</a:t>
            </a:r>
          </a:p>
          <a:p>
            <a:endParaRPr lang="zh-TW" altLang="en-US" dirty="0"/>
          </a:p>
        </p:txBody>
      </p:sp>
    </p:spTree>
    <p:extLst>
      <p:ext uri="{BB962C8B-B14F-4D97-AF65-F5344CB8AC3E}">
        <p14:creationId xmlns:p14="http://schemas.microsoft.com/office/powerpoint/2010/main" val="2843949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of the following takes advantage of weaknesses in the fragment reassembly functionality of TCP/IP?</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Teardrop</a:t>
            </a:r>
          </a:p>
          <a:p>
            <a:pPr algn="just"/>
            <a:r>
              <a:rPr lang="en-US" altLang="zh-TW" sz="3600" b="1" dirty="0"/>
              <a:t>B.</a:t>
            </a:r>
            <a:r>
              <a:rPr lang="en-US" altLang="zh-TW" sz="3600" dirty="0"/>
              <a:t>   SYN flood</a:t>
            </a:r>
          </a:p>
          <a:p>
            <a:pPr algn="just"/>
            <a:r>
              <a:rPr lang="en-US" altLang="zh-TW" sz="3600" b="1" dirty="0"/>
              <a:t>C.</a:t>
            </a:r>
            <a:r>
              <a:rPr lang="en-US" altLang="zh-TW" sz="3600" dirty="0"/>
              <a:t>   Smurf attack</a:t>
            </a:r>
          </a:p>
          <a:p>
            <a:pPr algn="just"/>
            <a:r>
              <a:rPr lang="en-US" altLang="zh-TW" sz="3600" b="1" dirty="0"/>
              <a:t>D.</a:t>
            </a:r>
            <a:r>
              <a:rPr lang="en-US" altLang="zh-TW" sz="3600" dirty="0"/>
              <a:t>   Ping of death</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19</a:t>
            </a:r>
          </a:p>
          <a:p>
            <a:endParaRPr lang="zh-TW" altLang="en-US" dirty="0"/>
          </a:p>
        </p:txBody>
      </p:sp>
    </p:spTree>
    <p:extLst>
      <p:ext uri="{BB962C8B-B14F-4D97-AF65-F5344CB8AC3E}">
        <p14:creationId xmlns:p14="http://schemas.microsoft.com/office/powerpoint/2010/main" val="1488041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BFBD67-1D7E-45A6-B5A2-34769F89EC3E}"/>
              </a:ext>
            </a:extLst>
          </p:cNvPr>
          <p:cNvSpPr/>
          <p:nvPr/>
        </p:nvSpPr>
        <p:spPr>
          <a:xfrm>
            <a:off x="0" y="0"/>
            <a:ext cx="12192000" cy="6986528"/>
          </a:xfrm>
          <a:prstGeom prst="rect">
            <a:avLst/>
          </a:prstGeom>
        </p:spPr>
        <p:txBody>
          <a:bodyPr wrap="square">
            <a:spAutoFit/>
          </a:bodyPr>
          <a:lstStyle/>
          <a:p>
            <a:pPr algn="just"/>
            <a:r>
              <a:rPr lang="en-US" altLang="zh-TW" sz="2800" b="1" dirty="0"/>
              <a:t>A.</a:t>
            </a:r>
          </a:p>
          <a:p>
            <a:pPr algn="just"/>
            <a:endParaRPr lang="en-US" altLang="zh-TW" sz="2800" b="1" dirty="0"/>
          </a:p>
          <a:p>
            <a:pPr algn="just"/>
            <a:r>
              <a:rPr lang="en-US" altLang="zh-TW" sz="2800" dirty="0"/>
              <a:t>ECC can be rather capricious in their choice of which malware to test and which not to, and sometimes they look far into the past for question material. </a:t>
            </a:r>
          </a:p>
          <a:p>
            <a:pPr algn="just"/>
            <a:endParaRPr lang="en-US" altLang="zh-TW" sz="2800" dirty="0"/>
          </a:p>
          <a:p>
            <a:pPr algn="just"/>
            <a:r>
              <a:rPr lang="en-US" altLang="zh-TW" sz="2800" dirty="0"/>
              <a:t>In a teardrop attack, overlapping, mangled packet fragments are sent in an effort to confuse a target system, causing it to reboot or crash. </a:t>
            </a:r>
          </a:p>
          <a:p>
            <a:pPr algn="just"/>
            <a:endParaRPr lang="en-US" altLang="zh-TW" sz="2800" dirty="0"/>
          </a:p>
          <a:p>
            <a:pPr algn="just"/>
            <a:r>
              <a:rPr lang="en-US" altLang="zh-TW" sz="2800" dirty="0"/>
              <a:t>Teardrop attacks exploit an overlapping IP fragment bug present in Windows 95, Windows NT, and Windows 3.1 machines, as well as some early versions of Linux—all more than ten years old. </a:t>
            </a:r>
          </a:p>
          <a:p>
            <a:pPr algn="just"/>
            <a:endParaRPr lang="en-US" altLang="zh-TW" sz="2800" dirty="0"/>
          </a:p>
          <a:p>
            <a:pPr algn="just"/>
            <a:r>
              <a:rPr lang="en-US" altLang="zh-TW" sz="2800" dirty="0"/>
              <a:t>The attack was really more of an annoyance than anything because a reboot clears it all up; however, anything that was open and altered, sitting unsaved on the device, would be lost. In modern systems, finding this attack in use is virtually impossible.</a:t>
            </a:r>
            <a:endParaRPr lang="zh-TW" altLang="en-US" sz="2800" dirty="0"/>
          </a:p>
        </p:txBody>
      </p:sp>
    </p:spTree>
    <p:extLst>
      <p:ext uri="{BB962C8B-B14F-4D97-AF65-F5344CB8AC3E}">
        <p14:creationId xmlns:p14="http://schemas.microsoft.com/office/powerpoint/2010/main" val="2029169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IPSec is an effective preventative measure against session hijacking. </a:t>
            </a:r>
          </a:p>
          <a:p>
            <a:pPr algn="just"/>
            <a:endParaRPr lang="en-US" altLang="zh-TW" sz="3600" dirty="0"/>
          </a:p>
          <a:p>
            <a:pPr algn="just"/>
            <a:r>
              <a:rPr lang="en-US" altLang="zh-TW" sz="3600" dirty="0"/>
              <a:t>Which IPSec mode encrypts only the data payload?</a:t>
            </a:r>
          </a:p>
          <a:p>
            <a:pPr algn="just"/>
            <a:endParaRPr lang="en-US" altLang="zh-TW" sz="3600" b="1" dirty="0"/>
          </a:p>
          <a:p>
            <a:pPr algn="just"/>
            <a:endParaRPr lang="en-US" altLang="zh-TW" sz="3600" b="1" dirty="0"/>
          </a:p>
          <a:p>
            <a:pPr algn="just"/>
            <a:r>
              <a:rPr lang="en-US" altLang="zh-TW" sz="3600" b="1" dirty="0"/>
              <a:t>A.</a:t>
            </a:r>
            <a:r>
              <a:rPr lang="en-US" altLang="zh-TW" sz="3600" dirty="0"/>
              <a:t>   Transport</a:t>
            </a:r>
          </a:p>
          <a:p>
            <a:pPr algn="just"/>
            <a:r>
              <a:rPr lang="en-US" altLang="zh-TW" sz="3600" b="1" dirty="0"/>
              <a:t>B.</a:t>
            </a:r>
            <a:r>
              <a:rPr lang="en-US" altLang="zh-TW" sz="3600" dirty="0"/>
              <a:t>   Tunnel</a:t>
            </a:r>
          </a:p>
          <a:p>
            <a:pPr algn="just"/>
            <a:r>
              <a:rPr lang="en-US" altLang="zh-TW" sz="3600" b="1" dirty="0"/>
              <a:t>C.</a:t>
            </a:r>
            <a:r>
              <a:rPr lang="en-US" altLang="zh-TW" sz="3600" dirty="0"/>
              <a:t>   Protected</a:t>
            </a:r>
          </a:p>
          <a:p>
            <a:pPr algn="just"/>
            <a:r>
              <a:rPr lang="en-US" altLang="zh-TW" sz="3600" b="1" dirty="0"/>
              <a:t>D.</a:t>
            </a:r>
            <a:r>
              <a:rPr lang="en-US" altLang="zh-TW" sz="3600" dirty="0"/>
              <a:t>   Spoofed</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20</a:t>
            </a:r>
          </a:p>
          <a:p>
            <a:endParaRPr lang="zh-TW" altLang="en-US" dirty="0"/>
          </a:p>
        </p:txBody>
      </p:sp>
    </p:spTree>
    <p:extLst>
      <p:ext uri="{BB962C8B-B14F-4D97-AF65-F5344CB8AC3E}">
        <p14:creationId xmlns:p14="http://schemas.microsoft.com/office/powerpoint/2010/main" val="14191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IPSec is an effective preventative measure against session hijacking. </a:t>
            </a:r>
          </a:p>
          <a:p>
            <a:pPr algn="just"/>
            <a:endParaRPr lang="en-US" altLang="zh-TW" sz="3600" dirty="0"/>
          </a:p>
          <a:p>
            <a:pPr algn="just"/>
            <a:r>
              <a:rPr lang="en-US" altLang="zh-TW" sz="3600" dirty="0"/>
              <a:t>Which IPSec mode encrypts only the data payload?</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Transport</a:t>
            </a:r>
          </a:p>
          <a:p>
            <a:pPr algn="just"/>
            <a:r>
              <a:rPr lang="en-US" altLang="zh-TW" sz="3600" b="1" dirty="0"/>
              <a:t>B.</a:t>
            </a:r>
            <a:r>
              <a:rPr lang="en-US" altLang="zh-TW" sz="3600" dirty="0"/>
              <a:t>   Tunnel</a:t>
            </a:r>
          </a:p>
          <a:p>
            <a:pPr algn="just"/>
            <a:r>
              <a:rPr lang="en-US" altLang="zh-TW" sz="3600" b="1" dirty="0"/>
              <a:t>C.</a:t>
            </a:r>
            <a:r>
              <a:rPr lang="en-US" altLang="zh-TW" sz="3600" dirty="0"/>
              <a:t>   Protected</a:t>
            </a:r>
          </a:p>
          <a:p>
            <a:pPr algn="just"/>
            <a:r>
              <a:rPr lang="en-US" altLang="zh-TW" sz="3600" b="1" dirty="0"/>
              <a:t>D.</a:t>
            </a:r>
            <a:r>
              <a:rPr lang="en-US" altLang="zh-TW" sz="3600" dirty="0"/>
              <a:t>   Spoofed</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20</a:t>
            </a:r>
          </a:p>
          <a:p>
            <a:endParaRPr lang="zh-TW" altLang="en-US" dirty="0"/>
          </a:p>
        </p:txBody>
      </p:sp>
    </p:spTree>
    <p:extLst>
      <p:ext uri="{BB962C8B-B14F-4D97-AF65-F5344CB8AC3E}">
        <p14:creationId xmlns:p14="http://schemas.microsoft.com/office/powerpoint/2010/main" val="1348428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AE5E26-269A-4FCC-9079-53977FF3B0A9}"/>
              </a:ext>
            </a:extLst>
          </p:cNvPr>
          <p:cNvSpPr/>
          <p:nvPr/>
        </p:nvSpPr>
        <p:spPr>
          <a:xfrm>
            <a:off x="0" y="0"/>
            <a:ext cx="12192000" cy="6555641"/>
          </a:xfrm>
          <a:prstGeom prst="rect">
            <a:avLst/>
          </a:prstGeom>
        </p:spPr>
        <p:txBody>
          <a:bodyPr wrap="square">
            <a:spAutoFit/>
          </a:bodyPr>
          <a:lstStyle/>
          <a:p>
            <a:r>
              <a:rPr lang="en-US" altLang="zh-TW" sz="2800" b="1" dirty="0"/>
              <a:t>A.</a:t>
            </a:r>
            <a:r>
              <a:rPr lang="en-US" altLang="zh-TW" sz="2800" dirty="0"/>
              <a:t> </a:t>
            </a:r>
          </a:p>
          <a:p>
            <a:endParaRPr lang="en-US" altLang="zh-TW" sz="2800" dirty="0"/>
          </a:p>
          <a:p>
            <a:r>
              <a:rPr lang="en-US" altLang="zh-TW" sz="2800" dirty="0"/>
              <a:t>IPSec is a wonderful encryption mechanism that can rather easily be set up between two endpoints or even across your entire subnet if you configure the hosts appropriately. </a:t>
            </a:r>
          </a:p>
          <a:p>
            <a:endParaRPr lang="en-US" altLang="zh-TW" sz="2800" dirty="0"/>
          </a:p>
          <a:p>
            <a:r>
              <a:rPr lang="en-US" altLang="zh-TW" sz="2800" dirty="0"/>
              <a:t>You won’t need to know all the bells and whistles with IPSec (and thank goodness, because there’s a lot to write about), but you do need the basics. Transport mode does not affect the header of the packet at all and encrypts only the payload. </a:t>
            </a:r>
          </a:p>
          <a:p>
            <a:endParaRPr lang="en-US" altLang="zh-TW" sz="2800" dirty="0"/>
          </a:p>
          <a:p>
            <a:r>
              <a:rPr lang="en-US" altLang="zh-TW" sz="2800" dirty="0"/>
              <a:t>It’s typically used as a secured connection between two endpoints, whereas Tunnel mode creates a VPN-like connection protecting the entire session. </a:t>
            </a:r>
          </a:p>
          <a:p>
            <a:endParaRPr lang="en-US" altLang="zh-TW" sz="2800" dirty="0"/>
          </a:p>
          <a:p>
            <a:r>
              <a:rPr lang="en-US" altLang="zh-TW" sz="2800" dirty="0"/>
              <a:t>Additionally, Transport mode is compatible with conventional network address translation (NAT).</a:t>
            </a:r>
            <a:endParaRPr lang="zh-TW" altLang="en-US" sz="2800" dirty="0"/>
          </a:p>
        </p:txBody>
      </p:sp>
    </p:spTree>
    <p:extLst>
      <p:ext uri="{BB962C8B-B14F-4D97-AF65-F5344CB8AC3E}">
        <p14:creationId xmlns:p14="http://schemas.microsoft.com/office/powerpoint/2010/main" val="6495611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What provides for both authentication and confidentiality in IPSec?</a:t>
            </a:r>
          </a:p>
          <a:p>
            <a:pPr algn="just"/>
            <a:endParaRPr lang="en-US" altLang="zh-TW" sz="3600" b="1" dirty="0"/>
          </a:p>
          <a:p>
            <a:pPr algn="just"/>
            <a:endParaRPr lang="en-US" altLang="zh-TW" sz="3600" b="1" dirty="0"/>
          </a:p>
          <a:p>
            <a:pPr algn="just"/>
            <a:r>
              <a:rPr lang="en-US" altLang="zh-TW" sz="3600" b="1" dirty="0"/>
              <a:t>A.</a:t>
            </a:r>
            <a:r>
              <a:rPr lang="en-US" altLang="zh-TW" sz="3600" dirty="0"/>
              <a:t>   AH</a:t>
            </a:r>
          </a:p>
          <a:p>
            <a:pPr algn="just"/>
            <a:r>
              <a:rPr lang="en-US" altLang="zh-TW" sz="3600" b="1" dirty="0"/>
              <a:t>B.</a:t>
            </a:r>
            <a:r>
              <a:rPr lang="en-US" altLang="zh-TW" sz="3600" dirty="0"/>
              <a:t>   IKE</a:t>
            </a:r>
          </a:p>
          <a:p>
            <a:pPr algn="just"/>
            <a:r>
              <a:rPr lang="en-US" altLang="zh-TW" sz="3600" b="1" dirty="0"/>
              <a:t>C.</a:t>
            </a:r>
            <a:r>
              <a:rPr lang="en-US" altLang="zh-TW" sz="3600" dirty="0"/>
              <a:t>   OAKLEY</a:t>
            </a:r>
          </a:p>
          <a:p>
            <a:pPr algn="just"/>
            <a:r>
              <a:rPr lang="en-US" altLang="zh-TW" sz="3600" b="1" dirty="0"/>
              <a:t>D.</a:t>
            </a:r>
            <a:r>
              <a:rPr lang="en-US" altLang="zh-TW" sz="3600" dirty="0"/>
              <a:t>   ESP</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21</a:t>
            </a:r>
          </a:p>
          <a:p>
            <a:endParaRPr lang="zh-TW" altLang="en-US" dirty="0"/>
          </a:p>
        </p:txBody>
      </p:sp>
    </p:spTree>
    <p:extLst>
      <p:ext uri="{BB962C8B-B14F-4D97-AF65-F5344CB8AC3E}">
        <p14:creationId xmlns:p14="http://schemas.microsoft.com/office/powerpoint/2010/main" val="3874897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What provides for both authentication and confidentiality in IPSec?</a:t>
            </a:r>
          </a:p>
          <a:p>
            <a:pPr algn="just"/>
            <a:endParaRPr lang="en-US" altLang="zh-TW" sz="3600" b="1" dirty="0"/>
          </a:p>
          <a:p>
            <a:pPr algn="just"/>
            <a:endParaRPr lang="en-US" altLang="zh-TW" sz="3600" b="1" dirty="0"/>
          </a:p>
          <a:p>
            <a:pPr algn="just"/>
            <a:r>
              <a:rPr lang="en-US" altLang="zh-TW" sz="3600" b="1" dirty="0"/>
              <a:t>A.</a:t>
            </a:r>
            <a:r>
              <a:rPr lang="en-US" altLang="zh-TW" sz="3600" dirty="0"/>
              <a:t>   AH</a:t>
            </a:r>
          </a:p>
          <a:p>
            <a:pPr algn="just"/>
            <a:r>
              <a:rPr lang="en-US" altLang="zh-TW" sz="3600" b="1" dirty="0"/>
              <a:t>B.</a:t>
            </a:r>
            <a:r>
              <a:rPr lang="en-US" altLang="zh-TW" sz="3600" dirty="0"/>
              <a:t>   IKE</a:t>
            </a:r>
          </a:p>
          <a:p>
            <a:pPr algn="just"/>
            <a:r>
              <a:rPr lang="en-US" altLang="zh-TW" sz="3600" b="1" dirty="0"/>
              <a:t>C.</a:t>
            </a:r>
            <a:r>
              <a:rPr lang="en-US" altLang="zh-TW" sz="3600" dirty="0"/>
              <a:t>   OAKLEY</a:t>
            </a:r>
          </a:p>
          <a:p>
            <a:pPr algn="just"/>
            <a:r>
              <a:rPr lang="en-US" altLang="zh-TW" sz="3600" b="1" dirty="0">
                <a:solidFill>
                  <a:srgbClr val="FF0000"/>
                </a:solidFill>
              </a:rPr>
              <a:t>D.</a:t>
            </a:r>
            <a:r>
              <a:rPr lang="en-US" altLang="zh-TW" sz="3600" dirty="0">
                <a:solidFill>
                  <a:srgbClr val="FF0000"/>
                </a:solidFill>
              </a:rPr>
              <a:t>   ESP</a:t>
            </a:r>
            <a:endParaRPr lang="en-US" altLang="zh-TW" sz="3600" dirty="0">
              <a:solidFill>
                <a:srgbClr val="FF0000"/>
              </a:solidFill>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21</a:t>
            </a:r>
          </a:p>
          <a:p>
            <a:endParaRPr lang="zh-TW" altLang="en-US" dirty="0"/>
          </a:p>
        </p:txBody>
      </p:sp>
    </p:spTree>
    <p:extLst>
      <p:ext uri="{BB962C8B-B14F-4D97-AF65-F5344CB8AC3E}">
        <p14:creationId xmlns:p14="http://schemas.microsoft.com/office/powerpoint/2010/main" val="106090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2333685"/>
            <a:ext cx="12192000" cy="4524315"/>
          </a:xfrm>
          <a:prstGeom prst="rect">
            <a:avLst/>
          </a:prstGeom>
        </p:spPr>
        <p:txBody>
          <a:bodyPr wrap="square">
            <a:spAutoFit/>
          </a:bodyPr>
          <a:lstStyle/>
          <a:p>
            <a:pPr algn="just"/>
            <a:r>
              <a:rPr lang="en-US" altLang="zh-TW" sz="3600" dirty="0">
                <a:effectLst/>
              </a:rPr>
              <a:t>You have established a </a:t>
            </a:r>
            <a:r>
              <a:rPr lang="en-US" altLang="zh-TW" sz="3600" dirty="0" err="1">
                <a:effectLst/>
              </a:rPr>
              <a:t>Netcat</a:t>
            </a:r>
            <a:r>
              <a:rPr lang="en-US" altLang="zh-TW" sz="3600" dirty="0">
                <a:effectLst/>
              </a:rPr>
              <a:t> connection to a target machine. Which flag can be used to launch a program?</a:t>
            </a:r>
          </a:p>
          <a:p>
            <a:pPr algn="just"/>
            <a:endParaRPr lang="en-US" altLang="zh-TW" sz="3600" b="1" dirty="0">
              <a:effectLst/>
            </a:endParaRPr>
          </a:p>
          <a:p>
            <a:pPr algn="just"/>
            <a:endParaRPr lang="en-US" altLang="zh-TW" sz="3600" b="1" dirty="0"/>
          </a:p>
          <a:p>
            <a:pPr algn="just"/>
            <a:r>
              <a:rPr lang="en-US" altLang="zh-TW" sz="3600" b="1" dirty="0">
                <a:effectLst/>
              </a:rPr>
              <a:t>A.</a:t>
            </a:r>
            <a:r>
              <a:rPr lang="en-US" altLang="zh-TW" sz="3600" dirty="0">
                <a:effectLst/>
              </a:rPr>
              <a:t>   -p</a:t>
            </a:r>
          </a:p>
          <a:p>
            <a:pPr algn="just"/>
            <a:r>
              <a:rPr lang="en-US" altLang="zh-TW" sz="3600" b="1" dirty="0">
                <a:effectLst/>
              </a:rPr>
              <a:t>B.</a:t>
            </a:r>
            <a:r>
              <a:rPr lang="en-US" altLang="zh-TW" sz="3600" dirty="0">
                <a:effectLst/>
              </a:rPr>
              <a:t>   -a</a:t>
            </a:r>
          </a:p>
          <a:p>
            <a:pPr algn="just"/>
            <a:r>
              <a:rPr lang="en-US" altLang="zh-TW" sz="3600" b="1" dirty="0">
                <a:effectLst/>
              </a:rPr>
              <a:t>C.</a:t>
            </a:r>
            <a:r>
              <a:rPr lang="en-US" altLang="zh-TW" sz="3600" dirty="0">
                <a:effectLst/>
              </a:rPr>
              <a:t>   -l</a:t>
            </a:r>
          </a:p>
          <a:p>
            <a:pPr algn="just"/>
            <a:r>
              <a:rPr lang="en-US" altLang="zh-TW" sz="3600" b="1" dirty="0">
                <a:solidFill>
                  <a:srgbClr val="FF0000"/>
                </a:solidFill>
                <a:effectLst/>
              </a:rPr>
              <a:t>D.</a:t>
            </a:r>
            <a:r>
              <a:rPr lang="en-US" altLang="zh-TW" sz="3600" dirty="0">
                <a:solidFill>
                  <a:srgbClr val="FF0000"/>
                </a:solidFill>
                <a:effectLst/>
              </a:rPr>
              <a:t>   -e</a:t>
            </a:r>
            <a:endParaRPr lang="en-US" altLang="zh-TW" sz="2800" dirty="0">
              <a:solidFill>
                <a:srgbClr val="FF0000"/>
              </a:solidFill>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a:t>
            </a:r>
            <a:endParaRPr lang="zh-TW" altLang="en-US" sz="3200" dirty="0"/>
          </a:p>
        </p:txBody>
      </p:sp>
    </p:spTree>
    <p:extLst>
      <p:ext uri="{BB962C8B-B14F-4D97-AF65-F5344CB8AC3E}">
        <p14:creationId xmlns:p14="http://schemas.microsoft.com/office/powerpoint/2010/main" val="33016983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8A0534-2BE5-4A20-B739-09FF97A8C4BC}"/>
              </a:ext>
            </a:extLst>
          </p:cNvPr>
          <p:cNvSpPr/>
          <p:nvPr/>
        </p:nvSpPr>
        <p:spPr>
          <a:xfrm>
            <a:off x="0" y="0"/>
            <a:ext cx="12192000" cy="5509200"/>
          </a:xfrm>
          <a:prstGeom prst="rect">
            <a:avLst/>
          </a:prstGeom>
        </p:spPr>
        <p:txBody>
          <a:bodyPr wrap="square">
            <a:spAutoFit/>
          </a:bodyPr>
          <a:lstStyle/>
          <a:p>
            <a:pPr algn="just"/>
            <a:r>
              <a:rPr lang="en-US" altLang="zh-TW" sz="3200" b="1" dirty="0"/>
              <a:t>D.</a:t>
            </a:r>
            <a:r>
              <a:rPr lang="en-US" altLang="zh-TW" sz="3200" dirty="0"/>
              <a:t> </a:t>
            </a:r>
          </a:p>
          <a:p>
            <a:pPr algn="just"/>
            <a:endParaRPr lang="en-US" altLang="zh-TW" sz="3200" dirty="0"/>
          </a:p>
          <a:p>
            <a:pPr algn="just"/>
            <a:endParaRPr lang="en-US" altLang="zh-TW" sz="3200" dirty="0"/>
          </a:p>
          <a:p>
            <a:pPr algn="just"/>
            <a:r>
              <a:rPr lang="en-US" altLang="zh-TW" sz="3200" dirty="0"/>
              <a:t>Encapsulation Security Payload (ESP) is a member of the IPSec protocol suite, and it provides data authentication (proving the data is actually from who it’s supposed to be from) and confidentiality (by encrypting the data).</a:t>
            </a:r>
          </a:p>
          <a:p>
            <a:pPr algn="just"/>
            <a:endParaRPr lang="en-US" altLang="zh-TW" sz="3200" dirty="0"/>
          </a:p>
          <a:p>
            <a:pPr algn="just"/>
            <a:r>
              <a:rPr lang="en-US" altLang="zh-TW" sz="3200" dirty="0"/>
              <a:t> In Transport mode, ESP doesn’t provide integrity and authentication for the entirety of the packet, but it does in Tunnel mode (excluding the outer IP header, of course).</a:t>
            </a:r>
            <a:endParaRPr lang="zh-TW" altLang="en-US" sz="3200" dirty="0"/>
          </a:p>
        </p:txBody>
      </p:sp>
    </p:spTree>
    <p:extLst>
      <p:ext uri="{BB962C8B-B14F-4D97-AF65-F5344CB8AC3E}">
        <p14:creationId xmlns:p14="http://schemas.microsoft.com/office/powerpoint/2010/main" val="796099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Which of the following statements best describes the comparison between spoofing and session hijacking?</a:t>
            </a:r>
          </a:p>
          <a:p>
            <a:pPr algn="just"/>
            <a:endParaRPr lang="en-US" altLang="zh-TW" sz="3600" b="1" dirty="0"/>
          </a:p>
          <a:p>
            <a:pPr algn="just"/>
            <a:r>
              <a:rPr lang="en-US" altLang="zh-TW" sz="3600" b="1" dirty="0"/>
              <a:t>A.</a:t>
            </a:r>
            <a:r>
              <a:rPr lang="en-US" altLang="zh-TW" sz="3600" dirty="0"/>
              <a:t>   Spoofing and session hijacking are the same thing.</a:t>
            </a:r>
          </a:p>
          <a:p>
            <a:pPr algn="just"/>
            <a:r>
              <a:rPr lang="en-US" altLang="zh-TW" sz="3600" b="1" dirty="0"/>
              <a:t>B.</a:t>
            </a:r>
            <a:r>
              <a:rPr lang="en-US" altLang="zh-TW" sz="3600" dirty="0"/>
              <a:t>   Spoofing interrupts a client’s communication, whereas </a:t>
            </a:r>
          </a:p>
          <a:p>
            <a:pPr marL="648000" algn="just"/>
            <a:r>
              <a:rPr lang="en-US" altLang="zh-TW" sz="3600" dirty="0"/>
              <a:t>hijacking does not.</a:t>
            </a:r>
          </a:p>
          <a:p>
            <a:pPr algn="just"/>
            <a:r>
              <a:rPr lang="en-US" altLang="zh-TW" sz="3600" b="1" dirty="0"/>
              <a:t>C.</a:t>
            </a:r>
            <a:r>
              <a:rPr lang="en-US" altLang="zh-TW" sz="3600" dirty="0"/>
              <a:t>   Hijacking interrupts a client’s communication, whereas </a:t>
            </a:r>
          </a:p>
          <a:p>
            <a:pPr marL="648000" algn="just"/>
            <a:r>
              <a:rPr lang="en-US" altLang="zh-TW" sz="3600" dirty="0"/>
              <a:t>spoofing does not.</a:t>
            </a:r>
          </a:p>
          <a:p>
            <a:pPr algn="just"/>
            <a:r>
              <a:rPr lang="en-US" altLang="zh-TW" sz="3600" b="1" dirty="0"/>
              <a:t>D.</a:t>
            </a:r>
            <a:r>
              <a:rPr lang="en-US" altLang="zh-TW" sz="3600" dirty="0"/>
              <a:t>   Hijacking emulates a foreign IP address, whereas spoofing </a:t>
            </a:r>
          </a:p>
          <a:p>
            <a:pPr marL="648000" algn="just"/>
            <a:r>
              <a:rPr lang="en-US" altLang="zh-TW" sz="3600" dirty="0"/>
              <a:t>refers to MAC addresses.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22</a:t>
            </a:r>
          </a:p>
          <a:p>
            <a:endParaRPr lang="zh-TW" altLang="en-US" dirty="0"/>
          </a:p>
        </p:txBody>
      </p:sp>
    </p:spTree>
    <p:extLst>
      <p:ext uri="{BB962C8B-B14F-4D97-AF65-F5344CB8AC3E}">
        <p14:creationId xmlns:p14="http://schemas.microsoft.com/office/powerpoint/2010/main" val="387993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Which of the following statements best describes the comparison between spoofing and session hijacking?</a:t>
            </a:r>
          </a:p>
          <a:p>
            <a:pPr algn="just"/>
            <a:endParaRPr lang="en-US" altLang="zh-TW" sz="3600" b="1" dirty="0"/>
          </a:p>
          <a:p>
            <a:pPr algn="just"/>
            <a:r>
              <a:rPr lang="en-US" altLang="zh-TW" sz="3600" b="1" dirty="0"/>
              <a:t>A.</a:t>
            </a:r>
            <a:r>
              <a:rPr lang="en-US" altLang="zh-TW" sz="3600" dirty="0"/>
              <a:t>   Spoofing and session hijacking are the same thing.</a:t>
            </a:r>
          </a:p>
          <a:p>
            <a:pPr algn="just"/>
            <a:r>
              <a:rPr lang="en-US" altLang="zh-TW" sz="3600" b="1" dirty="0"/>
              <a:t>B.</a:t>
            </a:r>
            <a:r>
              <a:rPr lang="en-US" altLang="zh-TW" sz="3600" dirty="0"/>
              <a:t>   Spoofing interrupts a client’s communication, whereas </a:t>
            </a:r>
          </a:p>
          <a:p>
            <a:pPr marL="648000" algn="just"/>
            <a:r>
              <a:rPr lang="en-US" altLang="zh-TW" sz="3600" dirty="0"/>
              <a:t>hijacking does not.</a:t>
            </a:r>
          </a:p>
          <a:p>
            <a:pPr algn="just"/>
            <a:r>
              <a:rPr lang="en-US" altLang="zh-TW" sz="3600" b="1" dirty="0">
                <a:solidFill>
                  <a:srgbClr val="FF0000"/>
                </a:solidFill>
              </a:rPr>
              <a:t>C.</a:t>
            </a:r>
            <a:r>
              <a:rPr lang="en-US" altLang="zh-TW" sz="3600" dirty="0">
                <a:solidFill>
                  <a:srgbClr val="FF0000"/>
                </a:solidFill>
              </a:rPr>
              <a:t>   Hijacking interrupts a client’s communication, whereas </a:t>
            </a:r>
          </a:p>
          <a:p>
            <a:pPr marL="648000" algn="just"/>
            <a:r>
              <a:rPr lang="en-US" altLang="zh-TW" sz="3600" dirty="0">
                <a:solidFill>
                  <a:srgbClr val="FF0000"/>
                </a:solidFill>
              </a:rPr>
              <a:t>spoofing does not.</a:t>
            </a:r>
          </a:p>
          <a:p>
            <a:pPr algn="just"/>
            <a:r>
              <a:rPr lang="en-US" altLang="zh-TW" sz="3600" b="1" dirty="0"/>
              <a:t>D.</a:t>
            </a:r>
            <a:r>
              <a:rPr lang="en-US" altLang="zh-TW" sz="3600" dirty="0"/>
              <a:t>   Hijacking emulates a foreign IP address, whereas spoofing </a:t>
            </a:r>
          </a:p>
          <a:p>
            <a:pPr marL="648000" algn="just"/>
            <a:r>
              <a:rPr lang="en-US" altLang="zh-TW" sz="3600" dirty="0"/>
              <a:t>refers to MAC addresses.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22</a:t>
            </a:r>
          </a:p>
          <a:p>
            <a:endParaRPr lang="zh-TW" altLang="en-US" dirty="0"/>
          </a:p>
        </p:txBody>
      </p:sp>
    </p:spTree>
    <p:extLst>
      <p:ext uri="{BB962C8B-B14F-4D97-AF65-F5344CB8AC3E}">
        <p14:creationId xmlns:p14="http://schemas.microsoft.com/office/powerpoint/2010/main" val="3934520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3BB034-C6EA-4282-91D3-A86649B8074A}"/>
              </a:ext>
            </a:extLst>
          </p:cNvPr>
          <p:cNvSpPr/>
          <p:nvPr/>
        </p:nvSpPr>
        <p:spPr>
          <a:xfrm>
            <a:off x="0" y="-128528"/>
            <a:ext cx="12192000" cy="6986528"/>
          </a:xfrm>
          <a:prstGeom prst="rect">
            <a:avLst/>
          </a:prstGeom>
        </p:spPr>
        <p:txBody>
          <a:bodyPr wrap="square">
            <a:spAutoFit/>
          </a:bodyPr>
          <a:lstStyle/>
          <a:p>
            <a:pPr algn="just">
              <a:spcBef>
                <a:spcPts val="0"/>
              </a:spcBef>
              <a:spcAft>
                <a:spcPts val="0"/>
              </a:spcAft>
            </a:pPr>
            <a:r>
              <a:rPr lang="en-US" altLang="zh-TW" sz="3200" b="1" dirty="0"/>
              <a:t>C.</a:t>
            </a:r>
            <a:r>
              <a:rPr lang="en-US" altLang="zh-TW" sz="3200" dirty="0"/>
              <a:t> </a:t>
            </a:r>
          </a:p>
          <a:p>
            <a:pPr algn="just">
              <a:spcBef>
                <a:spcPts val="0"/>
              </a:spcBef>
              <a:spcAft>
                <a:spcPts val="0"/>
              </a:spcAft>
            </a:pPr>
            <a:r>
              <a:rPr lang="en-US" altLang="zh-TW" sz="3200" dirty="0"/>
              <a:t>Hijacking and spoofing can sometimes be confused with each other, although they really shouldn’t be. </a:t>
            </a:r>
          </a:p>
          <a:p>
            <a:pPr algn="just">
              <a:spcBef>
                <a:spcPts val="0"/>
              </a:spcBef>
              <a:spcAft>
                <a:spcPts val="0"/>
              </a:spcAft>
            </a:pPr>
            <a:endParaRPr lang="en-US" altLang="zh-TW" sz="3200" i="1" dirty="0"/>
          </a:p>
          <a:p>
            <a:pPr algn="just">
              <a:spcBef>
                <a:spcPts val="0"/>
              </a:spcBef>
              <a:spcAft>
                <a:spcPts val="0"/>
              </a:spcAft>
            </a:pPr>
            <a:r>
              <a:rPr lang="en-US" altLang="zh-TW" sz="3200" i="1" dirty="0"/>
              <a:t>Spoofing</a:t>
            </a:r>
            <a:r>
              <a:rPr lang="en-US" altLang="zh-TW" sz="3200" dirty="0"/>
              <a:t> refers to a process where the attacking machine pretends to be something it is not. </a:t>
            </a:r>
          </a:p>
          <a:p>
            <a:pPr algn="just">
              <a:spcBef>
                <a:spcPts val="0"/>
              </a:spcBef>
              <a:spcAft>
                <a:spcPts val="0"/>
              </a:spcAft>
            </a:pPr>
            <a:endParaRPr lang="en-US" altLang="zh-TW" sz="3200" dirty="0"/>
          </a:p>
          <a:p>
            <a:pPr algn="just">
              <a:spcBef>
                <a:spcPts val="0"/>
              </a:spcBef>
              <a:spcAft>
                <a:spcPts val="0"/>
              </a:spcAft>
            </a:pPr>
            <a:r>
              <a:rPr lang="en-US" altLang="zh-TW" sz="3200" dirty="0"/>
              <a:t>Whether by faking a MAC address or an IP address, the idea is that other systems on the network will communicate with your machine (that is, set up and tear down sessions) as if it’s the target system. Generally this is used to benefit sniffing efforts. </a:t>
            </a:r>
          </a:p>
          <a:p>
            <a:pPr algn="just">
              <a:spcBef>
                <a:spcPts val="0"/>
              </a:spcBef>
              <a:spcAft>
                <a:spcPts val="0"/>
              </a:spcAft>
            </a:pPr>
            <a:r>
              <a:rPr lang="en-US" altLang="zh-TW" sz="3200" dirty="0"/>
              <a:t>Hijacking is a totally different animal. In hijacking, the attacker jumps into an already existing session, knocking the client out of it and fooling the server into continuing the exchange. </a:t>
            </a:r>
            <a:endParaRPr lang="en-US" altLang="zh-TW" sz="3200" dirty="0">
              <a:effectLst/>
            </a:endParaRPr>
          </a:p>
        </p:txBody>
      </p:sp>
    </p:spTree>
    <p:extLst>
      <p:ext uri="{BB962C8B-B14F-4D97-AF65-F5344CB8AC3E}">
        <p14:creationId xmlns:p14="http://schemas.microsoft.com/office/powerpoint/2010/main" val="4220053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54DB9-1F58-41DE-BE63-08C0B925BF6C}"/>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t>In many cases, the client will simply reconnect to the server over a different session, with no one the wiser: the server isn’t even aware of what happened, and the client simply connects again in a different session. As an aside, EC-Council describes the session hijack in these steps:</a:t>
            </a:r>
          </a:p>
          <a:p>
            <a:pPr algn="just">
              <a:spcBef>
                <a:spcPts val="0"/>
              </a:spcBef>
              <a:spcAft>
                <a:spcPts val="0"/>
              </a:spcAft>
            </a:pPr>
            <a:endParaRPr lang="en-US" altLang="zh-TW" sz="3200" b="1" dirty="0"/>
          </a:p>
          <a:p>
            <a:pPr algn="just">
              <a:spcBef>
                <a:spcPts val="0"/>
              </a:spcBef>
              <a:spcAft>
                <a:spcPts val="0"/>
              </a:spcAft>
            </a:pPr>
            <a:r>
              <a:rPr lang="en-US" altLang="zh-TW" sz="3200" b="1" dirty="0"/>
              <a:t>1.</a:t>
            </a:r>
            <a:r>
              <a:rPr lang="en-US" altLang="zh-TW" sz="3200" dirty="0"/>
              <a:t>   Sniff the traffic between the client and the server.</a:t>
            </a:r>
          </a:p>
          <a:p>
            <a:pPr algn="just">
              <a:spcBef>
                <a:spcPts val="0"/>
              </a:spcBef>
              <a:spcAft>
                <a:spcPts val="0"/>
              </a:spcAft>
            </a:pPr>
            <a:r>
              <a:rPr lang="en-US" altLang="zh-TW" sz="3200" b="1" dirty="0"/>
              <a:t>2.</a:t>
            </a:r>
            <a:r>
              <a:rPr lang="en-US" altLang="zh-TW" sz="3200" dirty="0"/>
              <a:t>   Monitor the traffic and predict the sequence numbering.</a:t>
            </a:r>
          </a:p>
          <a:p>
            <a:pPr algn="just">
              <a:spcBef>
                <a:spcPts val="0"/>
              </a:spcBef>
              <a:spcAft>
                <a:spcPts val="0"/>
              </a:spcAft>
            </a:pPr>
            <a:r>
              <a:rPr lang="en-US" altLang="zh-TW" sz="3200" b="1" dirty="0"/>
              <a:t>3.</a:t>
            </a:r>
            <a:r>
              <a:rPr lang="en-US" altLang="zh-TW" sz="3200" dirty="0"/>
              <a:t>   Desynchronize the session with the client.</a:t>
            </a:r>
          </a:p>
          <a:p>
            <a:pPr algn="just">
              <a:spcBef>
                <a:spcPts val="0"/>
              </a:spcBef>
              <a:spcAft>
                <a:spcPts val="0"/>
              </a:spcAft>
            </a:pPr>
            <a:r>
              <a:rPr lang="en-US" altLang="zh-TW" sz="3200" b="1" dirty="0"/>
              <a:t>4.</a:t>
            </a:r>
            <a:r>
              <a:rPr lang="en-US" altLang="zh-TW" sz="3200" dirty="0"/>
              <a:t>   Predict the session token and take over the session.</a:t>
            </a:r>
          </a:p>
          <a:p>
            <a:pPr algn="just">
              <a:spcBef>
                <a:spcPts val="0"/>
              </a:spcBef>
              <a:spcAft>
                <a:spcPts val="0"/>
              </a:spcAft>
            </a:pPr>
            <a:r>
              <a:rPr lang="en-US" altLang="zh-TW" sz="3200" b="1" dirty="0"/>
              <a:t>5.</a:t>
            </a:r>
            <a:r>
              <a:rPr lang="en-US" altLang="zh-TW" sz="3200" dirty="0"/>
              <a:t>   Inject packets to the target server.</a:t>
            </a:r>
            <a:endParaRPr lang="zh-TW" altLang="en-US" sz="3200" dirty="0"/>
          </a:p>
        </p:txBody>
      </p:sp>
    </p:spTree>
    <p:extLst>
      <p:ext uri="{BB962C8B-B14F-4D97-AF65-F5344CB8AC3E}">
        <p14:creationId xmlns:p14="http://schemas.microsoft.com/office/powerpoint/2010/main" val="1248945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Which of the following is an effective deterrent against TCP session hijacking?</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Install and use an HIDS on the system.</a:t>
            </a:r>
          </a:p>
          <a:p>
            <a:r>
              <a:rPr lang="en-US" altLang="zh-TW" sz="3600" b="1" dirty="0"/>
              <a:t>B.</a:t>
            </a:r>
            <a:r>
              <a:rPr lang="en-US" altLang="zh-TW" sz="3600" dirty="0"/>
              <a:t>   Install and use Tripwire on the system.</a:t>
            </a:r>
          </a:p>
          <a:p>
            <a:r>
              <a:rPr lang="en-US" altLang="zh-TW" sz="3600" b="1" dirty="0"/>
              <a:t>C.</a:t>
            </a:r>
            <a:r>
              <a:rPr lang="en-US" altLang="zh-TW" sz="3600" dirty="0"/>
              <a:t>   Enforce good password policy.</a:t>
            </a:r>
          </a:p>
          <a:p>
            <a:r>
              <a:rPr lang="en-US" altLang="zh-TW" sz="3600" b="1" dirty="0"/>
              <a:t>D.</a:t>
            </a:r>
            <a:r>
              <a:rPr lang="en-US" altLang="zh-TW" sz="3600" dirty="0"/>
              <a:t>   Use unpredictable sequence numbers.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23</a:t>
            </a:r>
          </a:p>
          <a:p>
            <a:endParaRPr lang="zh-TW" altLang="en-US" dirty="0"/>
          </a:p>
        </p:txBody>
      </p:sp>
    </p:spTree>
    <p:extLst>
      <p:ext uri="{BB962C8B-B14F-4D97-AF65-F5344CB8AC3E}">
        <p14:creationId xmlns:p14="http://schemas.microsoft.com/office/powerpoint/2010/main" val="36881676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Which of the following is an effective deterrent against TCP session hijacking?</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Install and use an HIDS on the system.</a:t>
            </a:r>
          </a:p>
          <a:p>
            <a:r>
              <a:rPr lang="en-US" altLang="zh-TW" sz="3600" b="1" dirty="0"/>
              <a:t>B.</a:t>
            </a:r>
            <a:r>
              <a:rPr lang="en-US" altLang="zh-TW" sz="3600" dirty="0"/>
              <a:t>   Install and use Tripwire on the system.</a:t>
            </a:r>
          </a:p>
          <a:p>
            <a:r>
              <a:rPr lang="en-US" altLang="zh-TW" sz="3600" b="1" dirty="0"/>
              <a:t>C.</a:t>
            </a:r>
            <a:r>
              <a:rPr lang="en-US" altLang="zh-TW" sz="3600" dirty="0"/>
              <a:t>   Enforce good password policy.</a:t>
            </a:r>
          </a:p>
          <a:p>
            <a:r>
              <a:rPr lang="en-US" altLang="zh-TW" sz="3600" b="1" dirty="0">
                <a:solidFill>
                  <a:srgbClr val="FF0000"/>
                </a:solidFill>
              </a:rPr>
              <a:t>D.</a:t>
            </a:r>
            <a:r>
              <a:rPr lang="en-US" altLang="zh-TW" sz="3600" dirty="0">
                <a:solidFill>
                  <a:srgbClr val="FF0000"/>
                </a:solidFill>
              </a:rPr>
              <a:t>   Use unpredictable sequence numbers.</a:t>
            </a:r>
            <a:endParaRPr lang="en-US" altLang="zh-TW" sz="3600" dirty="0">
              <a:solidFill>
                <a:srgbClr val="FF0000"/>
              </a:solidFill>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23</a:t>
            </a:r>
          </a:p>
          <a:p>
            <a:endParaRPr lang="zh-TW" altLang="en-US" dirty="0"/>
          </a:p>
        </p:txBody>
      </p:sp>
    </p:spTree>
    <p:extLst>
      <p:ext uri="{BB962C8B-B14F-4D97-AF65-F5344CB8AC3E}">
        <p14:creationId xmlns:p14="http://schemas.microsoft.com/office/powerpoint/2010/main" val="36779233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086F1E-2137-4BA5-A567-D9B2359F7804}"/>
              </a:ext>
            </a:extLst>
          </p:cNvPr>
          <p:cNvSpPr/>
          <p:nvPr/>
        </p:nvSpPr>
        <p:spPr>
          <a:xfrm>
            <a:off x="0" y="0"/>
            <a:ext cx="12192000" cy="6986528"/>
          </a:xfrm>
          <a:prstGeom prst="rect">
            <a:avLst/>
          </a:prstGeom>
        </p:spPr>
        <p:txBody>
          <a:bodyPr wrap="square">
            <a:spAutoFit/>
          </a:bodyPr>
          <a:lstStyle/>
          <a:p>
            <a:pPr algn="just"/>
            <a:r>
              <a:rPr lang="en-US" altLang="zh-TW" sz="2800" b="1" dirty="0"/>
              <a:t>D.</a:t>
            </a:r>
            <a:r>
              <a:rPr lang="en-US" altLang="zh-TW" sz="2800" dirty="0"/>
              <a:t> </a:t>
            </a:r>
          </a:p>
          <a:p>
            <a:pPr algn="just"/>
            <a:r>
              <a:rPr lang="en-US" altLang="zh-TW" sz="2800" dirty="0"/>
              <a:t>As noted already, session hijacking requires the attacker to guess the proper upcoming sequence number(s) to pull off the attack, pushing the original client out of the session. </a:t>
            </a:r>
          </a:p>
          <a:p>
            <a:pPr algn="just"/>
            <a:endParaRPr lang="en-US" altLang="zh-TW" sz="2800" dirty="0"/>
          </a:p>
          <a:p>
            <a:pPr algn="just"/>
            <a:r>
              <a:rPr lang="en-US" altLang="zh-TW" sz="2800" dirty="0"/>
              <a:t>Using unpredictable session IDs (or, better stated in the real world, using a modern operating system with less predictable sequence numbers) in the first place protects against this.</a:t>
            </a:r>
          </a:p>
          <a:p>
            <a:pPr algn="just"/>
            <a:endParaRPr lang="en-US" altLang="zh-TW" sz="2800" dirty="0"/>
          </a:p>
          <a:p>
            <a:pPr algn="just"/>
            <a:r>
              <a:rPr lang="en-US" altLang="zh-TW" sz="2800" dirty="0"/>
              <a:t> Other countermeasures for session hijacking are fairly common sense: use encryption to protect the channel, limit incoming connections, minimize remote access, and regenerate the session key after authentication is complete. </a:t>
            </a:r>
          </a:p>
          <a:p>
            <a:pPr algn="just"/>
            <a:endParaRPr lang="en-US" altLang="zh-TW" sz="2800" dirty="0"/>
          </a:p>
          <a:p>
            <a:pPr algn="just"/>
            <a:r>
              <a:rPr lang="en-US" altLang="zh-TW" sz="2800" dirty="0"/>
              <a:t>And, lastly, don’t forget user education: if the users don’t know any better, they might not think twice about clicking past the security certificate warning or reconnecting after being suddenly shut down.</a:t>
            </a:r>
            <a:endParaRPr lang="zh-TW" altLang="en-US" sz="2800" dirty="0"/>
          </a:p>
        </p:txBody>
      </p:sp>
    </p:spTree>
    <p:extLst>
      <p:ext uri="{BB962C8B-B14F-4D97-AF65-F5344CB8AC3E}">
        <p14:creationId xmlns:p14="http://schemas.microsoft.com/office/powerpoint/2010/main" val="1599747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pPr algn="just"/>
            <a:r>
              <a:rPr lang="en-US" altLang="zh-TW" sz="3600" dirty="0"/>
              <a:t>Which of the following is a group of Internet computers set up to forward transmissions to other computers on the Internet without the owner’s knowledge or permission?</a:t>
            </a:r>
          </a:p>
          <a:p>
            <a:pPr algn="just"/>
            <a:endParaRPr lang="en-US" altLang="zh-TW" sz="3600" b="1" dirty="0"/>
          </a:p>
          <a:p>
            <a:pPr algn="just"/>
            <a:endParaRPr lang="en-US" altLang="zh-TW" sz="3600" b="1" dirty="0"/>
          </a:p>
          <a:p>
            <a:pPr algn="just"/>
            <a:r>
              <a:rPr lang="en-US" altLang="zh-TW" sz="3600" b="1" dirty="0"/>
              <a:t>A.</a:t>
            </a:r>
            <a:r>
              <a:rPr lang="en-US" altLang="zh-TW" sz="3600" dirty="0"/>
              <a:t>   Botnet</a:t>
            </a:r>
          </a:p>
          <a:p>
            <a:pPr algn="just"/>
            <a:r>
              <a:rPr lang="en-US" altLang="zh-TW" sz="3600" b="1" dirty="0"/>
              <a:t>B.</a:t>
            </a:r>
            <a:r>
              <a:rPr lang="en-US" altLang="zh-TW" sz="3600" dirty="0"/>
              <a:t>   Zombie</a:t>
            </a:r>
          </a:p>
          <a:p>
            <a:pPr algn="just"/>
            <a:r>
              <a:rPr lang="en-US" altLang="zh-TW" sz="3600" b="1" dirty="0"/>
              <a:t>C.</a:t>
            </a:r>
            <a:r>
              <a:rPr lang="en-US" altLang="zh-TW" sz="3600" dirty="0"/>
              <a:t>   Honeypot</a:t>
            </a:r>
          </a:p>
          <a:p>
            <a:pPr algn="just"/>
            <a:r>
              <a:rPr lang="en-US" altLang="zh-TW" sz="3600" b="1" dirty="0"/>
              <a:t>D.</a:t>
            </a:r>
            <a:r>
              <a:rPr lang="en-US" altLang="zh-TW" sz="3600" dirty="0"/>
              <a:t>   DDoS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24</a:t>
            </a:r>
          </a:p>
          <a:p>
            <a:endParaRPr lang="zh-TW" altLang="en-US" dirty="0"/>
          </a:p>
        </p:txBody>
      </p:sp>
    </p:spTree>
    <p:extLst>
      <p:ext uri="{BB962C8B-B14F-4D97-AF65-F5344CB8AC3E}">
        <p14:creationId xmlns:p14="http://schemas.microsoft.com/office/powerpoint/2010/main" val="1087061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pPr algn="just"/>
            <a:r>
              <a:rPr lang="en-US" altLang="zh-TW" sz="3600" dirty="0"/>
              <a:t>Which of the following is a group of Internet computers set up to forward transmissions to other computers on the Internet without the owner’s knowledge or permission?</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Botnet</a:t>
            </a:r>
          </a:p>
          <a:p>
            <a:pPr algn="just"/>
            <a:r>
              <a:rPr lang="en-US" altLang="zh-TW" sz="3600" b="1" dirty="0"/>
              <a:t>B.</a:t>
            </a:r>
            <a:r>
              <a:rPr lang="en-US" altLang="zh-TW" sz="3600" dirty="0"/>
              <a:t>   Zombie</a:t>
            </a:r>
          </a:p>
          <a:p>
            <a:pPr algn="just"/>
            <a:r>
              <a:rPr lang="en-US" altLang="zh-TW" sz="3600" b="1" dirty="0"/>
              <a:t>C.</a:t>
            </a:r>
            <a:r>
              <a:rPr lang="en-US" altLang="zh-TW" sz="3600" dirty="0"/>
              <a:t>   Honeypot</a:t>
            </a:r>
          </a:p>
          <a:p>
            <a:pPr algn="just"/>
            <a:r>
              <a:rPr lang="en-US" altLang="zh-TW" sz="3600" b="1" dirty="0"/>
              <a:t>D.</a:t>
            </a:r>
            <a:r>
              <a:rPr lang="en-US" altLang="zh-TW" sz="3600" dirty="0"/>
              <a:t>   DDoS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24</a:t>
            </a:r>
          </a:p>
          <a:p>
            <a:endParaRPr lang="zh-TW" altLang="en-US" dirty="0"/>
          </a:p>
        </p:txBody>
      </p:sp>
    </p:spTree>
    <p:extLst>
      <p:ext uri="{BB962C8B-B14F-4D97-AF65-F5344CB8AC3E}">
        <p14:creationId xmlns:p14="http://schemas.microsoft.com/office/powerpoint/2010/main" val="10017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B8843-B569-4A31-BF78-960B6E6DD9E0}"/>
              </a:ext>
            </a:extLst>
          </p:cNvPr>
          <p:cNvSpPr>
            <a:spLocks noChangeArrowheads="1"/>
          </p:cNvSpPr>
          <p:nvPr/>
        </p:nvSpPr>
        <p:spPr bwMode="auto">
          <a:xfrm>
            <a:off x="0" y="458956"/>
            <a:ext cx="12082509"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4000" b="1" i="0" u="none" strike="noStrike" cap="none" normalizeH="0" baseline="0" dirty="0">
                <a:ln>
                  <a:noFill/>
                </a:ln>
                <a:effectLst/>
                <a:latin typeface="Calibri" panose="020F0502020204030204" pitchFamily="34" charset="0"/>
              </a:rPr>
              <a:t>D.</a:t>
            </a:r>
            <a:endParaRPr kumimoji="0" lang="en-US" altLang="zh-TW" sz="40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1600" b="1" dirty="0">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6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1600" b="1" dirty="0">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a:ln>
                  <a:noFill/>
                </a:ln>
                <a:effectLst/>
                <a:latin typeface="Calibri" panose="020F0502020204030204" pitchFamily="34" charset="0"/>
              </a:rPr>
              <a:t>Netcat is often referred to as the Swiss Army knife of hacking efforts. You can use it to set up a listening port on target machines that you can then revisit to wreak all sorts of havoc. The flag associated with launching a program is -e. For example, issuing the command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b="0" i="0" u="none" strike="noStrike" cap="none" normalizeH="0" baseline="0" dirty="0">
              <a:ln>
                <a:noFill/>
              </a:ln>
              <a:effectLst/>
              <a:latin typeface="Arial Unicode MS"/>
              <a:ea typeface="Droid Sans Mon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effectLst/>
                <a:latin typeface="Arial Unicode MS"/>
                <a:ea typeface="Droid Sans Mono"/>
              </a:rPr>
              <a:t>nc –L –p 12657 –t –e cmd.exe</a:t>
            </a:r>
            <a:endParaRPr kumimoji="0" lang="zh-TW" altLang="zh-TW" sz="32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32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a:ln>
                  <a:noFill/>
                </a:ln>
                <a:effectLst/>
                <a:latin typeface="Calibri" panose="020F0502020204030204" pitchFamily="34" charset="0"/>
              </a:rPr>
              <a:t>will open a Windows command shell on the target machine; the -t flag sets up a Telnet connection over the port you defined with the -p flag (12657).</a:t>
            </a:r>
            <a:endParaRPr kumimoji="0" lang="zh-TW" altLang="zh-TW"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3601202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F778AB-9931-4B5F-A9CD-0B2453A2055B}"/>
              </a:ext>
            </a:extLst>
          </p:cNvPr>
          <p:cNvSpPr/>
          <p:nvPr/>
        </p:nvSpPr>
        <p:spPr>
          <a:xfrm>
            <a:off x="0" y="0"/>
            <a:ext cx="12192000" cy="6001643"/>
          </a:xfrm>
          <a:prstGeom prst="rect">
            <a:avLst/>
          </a:prstGeom>
        </p:spPr>
        <p:txBody>
          <a:bodyPr wrap="square">
            <a:spAutoFit/>
          </a:bodyPr>
          <a:lstStyle/>
          <a:p>
            <a:r>
              <a:rPr lang="en-US" altLang="zh-TW" sz="3200" b="1" dirty="0"/>
              <a:t>A.</a:t>
            </a:r>
            <a:r>
              <a:rPr lang="en-US" altLang="zh-TW" sz="3200" dirty="0"/>
              <a:t> </a:t>
            </a:r>
          </a:p>
          <a:p>
            <a:endParaRPr lang="en-US" altLang="zh-TW" sz="3200" dirty="0"/>
          </a:p>
          <a:p>
            <a:r>
              <a:rPr lang="en-US" altLang="zh-TW" sz="3200" dirty="0"/>
              <a:t>A botnet is a group of systems an attacker has control over, without the owner’s knowledge or permission. Each zombie system in the network sends messages and data transmissions for the botnet controller—everything from spam and e-mail to viruses and ads. Although they are probably best known for their roles in distributed denial-of-service attacks, botnets can be used for a variety of activities. </a:t>
            </a:r>
          </a:p>
          <a:p>
            <a:endParaRPr lang="en-US" altLang="zh-TW" sz="3200" dirty="0"/>
          </a:p>
          <a:p>
            <a:r>
              <a:rPr lang="en-US" altLang="zh-TW" sz="3200" dirty="0"/>
              <a:t>As an aside, ECC maintains that botnets are most commonly controlled via IRC (Internet Relay Chat), but in the real world they can be controlled by a host of methods.</a:t>
            </a:r>
            <a:endParaRPr lang="zh-TW" altLang="en-US" sz="3200" dirty="0"/>
          </a:p>
        </p:txBody>
      </p:sp>
    </p:spTree>
    <p:extLst>
      <p:ext uri="{BB962C8B-B14F-4D97-AF65-F5344CB8AC3E}">
        <p14:creationId xmlns:p14="http://schemas.microsoft.com/office/powerpoint/2010/main" val="1350269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 Within a TCP packet dump, a packet is noted with the SYN flag set and a sequence number set at A13F. What should the acknowledgment number in the return SYN/ACK packet be?</a:t>
            </a:r>
          </a:p>
          <a:p>
            <a:endParaRPr lang="en-US" altLang="zh-TW" sz="3600" b="1" dirty="0"/>
          </a:p>
          <a:p>
            <a:endParaRPr lang="en-US" altLang="zh-TW" sz="3600" b="1" dirty="0"/>
          </a:p>
          <a:p>
            <a:r>
              <a:rPr lang="en-US" altLang="zh-TW" sz="3600" b="1" dirty="0"/>
              <a:t>A.</a:t>
            </a:r>
            <a:r>
              <a:rPr lang="en-US" altLang="zh-TW" sz="3600" dirty="0"/>
              <a:t>   A131</a:t>
            </a:r>
          </a:p>
          <a:p>
            <a:r>
              <a:rPr lang="en-US" altLang="zh-TW" sz="3600" b="1" dirty="0"/>
              <a:t>B.</a:t>
            </a:r>
            <a:r>
              <a:rPr lang="en-US" altLang="zh-TW" sz="3600" dirty="0"/>
              <a:t>   A130</a:t>
            </a:r>
          </a:p>
          <a:p>
            <a:r>
              <a:rPr lang="en-US" altLang="zh-TW" sz="3600" b="1" dirty="0"/>
              <a:t>C.</a:t>
            </a:r>
            <a:r>
              <a:rPr lang="en-US" altLang="zh-TW" sz="3600" dirty="0"/>
              <a:t>   A140</a:t>
            </a:r>
          </a:p>
          <a:p>
            <a:r>
              <a:rPr lang="en-US" altLang="zh-TW" sz="3600" b="1" dirty="0"/>
              <a:t>D.</a:t>
            </a:r>
            <a:r>
              <a:rPr lang="en-US" altLang="zh-TW" sz="3600" dirty="0"/>
              <a:t>   A14F</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25</a:t>
            </a:r>
          </a:p>
          <a:p>
            <a:endParaRPr lang="zh-TW" altLang="en-US" dirty="0"/>
          </a:p>
        </p:txBody>
      </p:sp>
    </p:spTree>
    <p:extLst>
      <p:ext uri="{BB962C8B-B14F-4D97-AF65-F5344CB8AC3E}">
        <p14:creationId xmlns:p14="http://schemas.microsoft.com/office/powerpoint/2010/main" val="494536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 Within a TCP packet dump, a packet is noted with the SYN flag set and a sequence number set at A13F. What should the acknowledgment number in the return SYN/ACK packet be?</a:t>
            </a:r>
          </a:p>
          <a:p>
            <a:endParaRPr lang="en-US" altLang="zh-TW" sz="3600" b="1" dirty="0"/>
          </a:p>
          <a:p>
            <a:endParaRPr lang="en-US" altLang="zh-TW" sz="3600" b="1" dirty="0"/>
          </a:p>
          <a:p>
            <a:r>
              <a:rPr lang="en-US" altLang="zh-TW" sz="3600" b="1" dirty="0"/>
              <a:t>A.</a:t>
            </a:r>
            <a:r>
              <a:rPr lang="en-US" altLang="zh-TW" sz="3600" dirty="0"/>
              <a:t>   A131</a:t>
            </a:r>
          </a:p>
          <a:p>
            <a:r>
              <a:rPr lang="en-US" altLang="zh-TW" sz="3600" b="1" dirty="0"/>
              <a:t>B.</a:t>
            </a:r>
            <a:r>
              <a:rPr lang="en-US" altLang="zh-TW" sz="3600" dirty="0"/>
              <a:t>   A130</a:t>
            </a:r>
          </a:p>
          <a:p>
            <a:r>
              <a:rPr lang="en-US" altLang="zh-TW" sz="3600" b="1" dirty="0">
                <a:solidFill>
                  <a:srgbClr val="FF0000"/>
                </a:solidFill>
              </a:rPr>
              <a:t>C.</a:t>
            </a:r>
            <a:r>
              <a:rPr lang="en-US" altLang="zh-TW" sz="3600" dirty="0">
                <a:solidFill>
                  <a:srgbClr val="FF0000"/>
                </a:solidFill>
              </a:rPr>
              <a:t>   A140</a:t>
            </a:r>
          </a:p>
          <a:p>
            <a:r>
              <a:rPr lang="en-US" altLang="zh-TW" sz="3600" b="1" dirty="0"/>
              <a:t>D.</a:t>
            </a:r>
            <a:r>
              <a:rPr lang="en-US" altLang="zh-TW" sz="3600" dirty="0"/>
              <a:t>   A14F</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25</a:t>
            </a:r>
          </a:p>
          <a:p>
            <a:endParaRPr lang="zh-TW" altLang="en-US" dirty="0"/>
          </a:p>
        </p:txBody>
      </p:sp>
    </p:spTree>
    <p:extLst>
      <p:ext uri="{BB962C8B-B14F-4D97-AF65-F5344CB8AC3E}">
        <p14:creationId xmlns:p14="http://schemas.microsoft.com/office/powerpoint/2010/main" val="31659924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9C54A7-F99C-401F-B572-456419972DD0}"/>
              </a:ext>
            </a:extLst>
          </p:cNvPr>
          <p:cNvSpPr/>
          <p:nvPr/>
        </p:nvSpPr>
        <p:spPr>
          <a:xfrm>
            <a:off x="0" y="0"/>
            <a:ext cx="12192000" cy="6555641"/>
          </a:xfrm>
          <a:prstGeom prst="rect">
            <a:avLst/>
          </a:prstGeom>
        </p:spPr>
        <p:txBody>
          <a:bodyPr wrap="square">
            <a:spAutoFit/>
          </a:bodyPr>
          <a:lstStyle/>
          <a:p>
            <a:pPr algn="just"/>
            <a:r>
              <a:rPr lang="en-US" altLang="zh-TW" sz="2800" dirty="0"/>
              <a:t> </a:t>
            </a:r>
            <a:r>
              <a:rPr lang="en-US" altLang="zh-TW" sz="2800" b="1" dirty="0"/>
              <a:t>C.</a:t>
            </a:r>
            <a:r>
              <a:rPr lang="en-US" altLang="zh-TW" sz="2800" dirty="0"/>
              <a:t> </a:t>
            </a:r>
          </a:p>
          <a:p>
            <a:pPr algn="just"/>
            <a:endParaRPr lang="en-US" altLang="zh-TW" sz="2800" dirty="0"/>
          </a:p>
          <a:p>
            <a:pPr algn="just"/>
            <a:r>
              <a:rPr lang="en-US" altLang="zh-TW" sz="2800" dirty="0"/>
              <a:t>We’ve been over the need for predicting sequence numbers before, so I won’t bore you with it again other than to restate the salient point here: the ISN is incremented by 1 in the SYN/ACK return packet. </a:t>
            </a:r>
          </a:p>
          <a:p>
            <a:pPr algn="just"/>
            <a:endParaRPr lang="en-US" altLang="zh-TW" sz="2800" dirty="0"/>
          </a:p>
          <a:p>
            <a:pPr algn="just"/>
            <a:r>
              <a:rPr lang="en-US" altLang="zh-TW" sz="2800" dirty="0"/>
              <a:t>Because these values were given in hex instead of decimal, all you need to know is what the next hex value after A13F is. You could split it out into binary (each hex digit is 4 bits, so this would equate to 1010000100111111) and then pick the next available number (1010000101000000) and split it back into hex (1010 = A, 0001 = 1, 0100 = 4, and 0000 = 0). </a:t>
            </a:r>
          </a:p>
          <a:p>
            <a:pPr algn="just"/>
            <a:endParaRPr lang="en-US" altLang="zh-TW" sz="2800" dirty="0"/>
          </a:p>
          <a:p>
            <a:pPr algn="just"/>
            <a:r>
              <a:rPr lang="en-US" altLang="zh-TW" sz="2800" dirty="0"/>
              <a:t>Alternatively, you could convert directly to decimal (41279), add 1, and then convert back to hex. And, yes, you do need to know number conversion from decimal to binary to hex, so stop complaining.</a:t>
            </a:r>
            <a:endParaRPr lang="zh-TW" altLang="en-US" sz="2800" dirty="0"/>
          </a:p>
        </p:txBody>
      </p:sp>
    </p:spTree>
    <p:extLst>
      <p:ext uri="{BB962C8B-B14F-4D97-AF65-F5344CB8AC3E}">
        <p14:creationId xmlns:p14="http://schemas.microsoft.com/office/powerpoint/2010/main" val="3035700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r>
              <a:rPr lang="en-US" altLang="zh-TW" sz="3600" dirty="0"/>
              <a:t>When is session hijacking performed?</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Before the three-step handshake</a:t>
            </a:r>
          </a:p>
          <a:p>
            <a:r>
              <a:rPr lang="en-US" altLang="zh-TW" sz="3600" b="1" dirty="0"/>
              <a:t>B.</a:t>
            </a:r>
            <a:r>
              <a:rPr lang="en-US" altLang="zh-TW" sz="3600" dirty="0"/>
              <a:t>   During the three-step handshake</a:t>
            </a:r>
          </a:p>
          <a:p>
            <a:r>
              <a:rPr lang="en-US" altLang="zh-TW" sz="3600" b="1" dirty="0"/>
              <a:t>C.</a:t>
            </a:r>
            <a:r>
              <a:rPr lang="en-US" altLang="zh-TW" sz="3600" dirty="0"/>
              <a:t>   After the three-step handshake</a:t>
            </a:r>
          </a:p>
          <a:p>
            <a:r>
              <a:rPr lang="en-US" altLang="zh-TW" sz="3600" b="1" dirty="0"/>
              <a:t>D.</a:t>
            </a:r>
            <a:r>
              <a:rPr lang="en-US" altLang="zh-TW" sz="3600" dirty="0"/>
              <a:t>   After a FIN packet</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26</a:t>
            </a:r>
          </a:p>
          <a:p>
            <a:endParaRPr lang="zh-TW" altLang="en-US" dirty="0"/>
          </a:p>
        </p:txBody>
      </p:sp>
    </p:spTree>
    <p:extLst>
      <p:ext uri="{BB962C8B-B14F-4D97-AF65-F5344CB8AC3E}">
        <p14:creationId xmlns:p14="http://schemas.microsoft.com/office/powerpoint/2010/main" val="37692460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r>
              <a:rPr lang="en-US" altLang="zh-TW" sz="3600" dirty="0"/>
              <a:t>When is session hijacking performed?</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Before the three-step handshake</a:t>
            </a:r>
          </a:p>
          <a:p>
            <a:r>
              <a:rPr lang="en-US" altLang="zh-TW" sz="3600" b="1" dirty="0"/>
              <a:t>B.</a:t>
            </a:r>
            <a:r>
              <a:rPr lang="en-US" altLang="zh-TW" sz="3600" dirty="0"/>
              <a:t>   During the three-step handshake</a:t>
            </a:r>
          </a:p>
          <a:p>
            <a:r>
              <a:rPr lang="en-US" altLang="zh-TW" sz="3600" b="1" dirty="0">
                <a:solidFill>
                  <a:srgbClr val="FF0000"/>
                </a:solidFill>
              </a:rPr>
              <a:t>C.</a:t>
            </a:r>
            <a:r>
              <a:rPr lang="en-US" altLang="zh-TW" sz="3600" dirty="0">
                <a:solidFill>
                  <a:srgbClr val="FF0000"/>
                </a:solidFill>
              </a:rPr>
              <a:t>   After the three-step handshake</a:t>
            </a:r>
          </a:p>
          <a:p>
            <a:r>
              <a:rPr lang="en-US" altLang="zh-TW" sz="3600" b="1" dirty="0"/>
              <a:t>D.</a:t>
            </a:r>
            <a:r>
              <a:rPr lang="en-US" altLang="zh-TW" sz="3600" dirty="0"/>
              <a:t>   After a FIN packet</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26</a:t>
            </a:r>
          </a:p>
          <a:p>
            <a:endParaRPr lang="zh-TW" altLang="en-US" dirty="0"/>
          </a:p>
        </p:txBody>
      </p:sp>
    </p:spTree>
    <p:extLst>
      <p:ext uri="{BB962C8B-B14F-4D97-AF65-F5344CB8AC3E}">
        <p14:creationId xmlns:p14="http://schemas.microsoft.com/office/powerpoint/2010/main" val="3415770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84D26B-226D-4FB1-A2AE-D21A13A14FD4}"/>
              </a:ext>
            </a:extLst>
          </p:cNvPr>
          <p:cNvSpPr/>
          <p:nvPr/>
        </p:nvSpPr>
        <p:spPr>
          <a:xfrm>
            <a:off x="0" y="0"/>
            <a:ext cx="12192000" cy="6001643"/>
          </a:xfrm>
          <a:prstGeom prst="rect">
            <a:avLst/>
          </a:prstGeom>
        </p:spPr>
        <p:txBody>
          <a:bodyPr wrap="square">
            <a:spAutoFit/>
          </a:bodyPr>
          <a:lstStyle/>
          <a:p>
            <a:r>
              <a:rPr lang="en-US" altLang="zh-TW" sz="3200" b="1" dirty="0"/>
              <a:t>C.</a:t>
            </a:r>
            <a:r>
              <a:rPr lang="en-US" altLang="zh-TW" sz="3200" dirty="0"/>
              <a:t> </a:t>
            </a:r>
          </a:p>
          <a:p>
            <a:endParaRPr lang="en-US" altLang="zh-TW" sz="3200" dirty="0"/>
          </a:p>
          <a:p>
            <a:r>
              <a:rPr lang="en-US" altLang="zh-TW" sz="3200" dirty="0"/>
              <a:t>This question should be an easy one for you, but it’s included here to reinforce the point that you need to understand session hijacking steps well for the exam. </a:t>
            </a:r>
          </a:p>
          <a:p>
            <a:endParaRPr lang="en-US" altLang="zh-TW" sz="3200" dirty="0"/>
          </a:p>
          <a:p>
            <a:r>
              <a:rPr lang="en-US" altLang="zh-TW" sz="3200" dirty="0"/>
              <a:t>Of course, session hijacking should occur after the three-step handshake. </a:t>
            </a:r>
          </a:p>
          <a:p>
            <a:endParaRPr lang="en-US" altLang="zh-TW" sz="3200" dirty="0"/>
          </a:p>
          <a:p>
            <a:r>
              <a:rPr lang="en-US" altLang="zh-TW" sz="3200" dirty="0"/>
              <a:t>As a matter of fact, you’ll probably need to wait quite a bit after the three-step handshake so that everything on the session can be set up—authentication and all that nonsense should be taken care of before you jump in and take over.</a:t>
            </a:r>
            <a:endParaRPr lang="zh-TW" altLang="en-US" sz="3200" dirty="0"/>
          </a:p>
        </p:txBody>
      </p:sp>
    </p:spTree>
    <p:extLst>
      <p:ext uri="{BB962C8B-B14F-4D97-AF65-F5344CB8AC3E}">
        <p14:creationId xmlns:p14="http://schemas.microsoft.com/office/powerpoint/2010/main" val="340786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Calibri" panose="020F0502020204030204" pitchFamily="34" charset="0"/>
                <a:ea typeface="標楷體" panose="03000509000000000000" pitchFamily="65" charset="-120"/>
                <a:cs typeface="Calibri" panose="020F0502020204030204" pitchFamily="34" charset="0"/>
              </a:rPr>
              <a:t>題目：</a:t>
            </a:r>
            <a:r>
              <a:rPr lang="en-US" altLang="zh-TW" sz="3200" dirty="0">
                <a:latin typeface="Calibri" panose="020F0502020204030204" pitchFamily="34" charset="0"/>
                <a:ea typeface="標楷體" panose="03000509000000000000" pitchFamily="65" charset="-120"/>
                <a:cs typeface="Calibri" panose="020F0502020204030204" pitchFamily="34" charset="0"/>
              </a:rPr>
              <a:t>3</a:t>
            </a:r>
            <a:endParaRPr lang="zh-TW" altLang="en-US" sz="3200" dirty="0">
              <a:latin typeface="Calibri" panose="020F0502020204030204" pitchFamily="34" charset="0"/>
              <a:ea typeface="標楷體" panose="03000509000000000000" pitchFamily="65" charset="-120"/>
              <a:cs typeface="Calibri" panose="020F0502020204030204" pitchFamily="34" charset="0"/>
            </a:endParaRPr>
          </a:p>
        </p:txBody>
      </p:sp>
      <p:sp>
        <p:nvSpPr>
          <p:cNvPr id="2" name="矩形 1">
            <a:extLst>
              <a:ext uri="{FF2B5EF4-FFF2-40B4-BE49-F238E27FC236}">
                <a16:creationId xmlns:a16="http://schemas.microsoft.com/office/drawing/2014/main" id="{316B34E5-9D1B-42F9-AA5D-46F72EE63B85}"/>
              </a:ext>
            </a:extLst>
          </p:cNvPr>
          <p:cNvSpPr/>
          <p:nvPr/>
        </p:nvSpPr>
        <p:spPr>
          <a:xfrm>
            <a:off x="0" y="514904"/>
            <a:ext cx="12192000" cy="6494085"/>
          </a:xfrm>
          <a:prstGeom prst="rect">
            <a:avLst/>
          </a:prstGeom>
        </p:spPr>
        <p:txBody>
          <a:bodyPr wrap="square">
            <a:spAutoFit/>
          </a:bodyPr>
          <a:lstStyle/>
          <a:p>
            <a:pPr algn="just">
              <a:spcBef>
                <a:spcPts val="0"/>
              </a:spcBef>
              <a:spcAft>
                <a:spcPts val="0"/>
              </a:spcAft>
            </a:pPr>
            <a:r>
              <a:rPr lang="en-US" altLang="zh-TW" sz="3200" dirty="0">
                <a:effectLst/>
              </a:rPr>
              <a:t>Claire is surfing the Web and, after some time, a message pops up stating her system has been infected by malware and offering a button to click for removal of the virus. After she clicks the button, another message window appears stating the system has been quarantined due to the nature of the infection and provides a link with instructions to pay in order to regain control and to clear the virus.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 infection?</a:t>
            </a:r>
          </a:p>
          <a:p>
            <a:pPr algn="just">
              <a:spcBef>
                <a:spcPts val="0"/>
              </a:spcBef>
              <a:spcAft>
                <a:spcPts val="0"/>
              </a:spcAft>
            </a:pPr>
            <a:endParaRPr lang="en-US" altLang="zh-TW" sz="3200" b="1" dirty="0">
              <a:effectLst/>
            </a:endParaRPr>
          </a:p>
          <a:p>
            <a:pPr algn="just">
              <a:spcBef>
                <a:spcPts val="0"/>
              </a:spcBef>
              <a:spcAft>
                <a:spcPts val="0"/>
              </a:spcAft>
            </a:pPr>
            <a:r>
              <a:rPr lang="en-US" altLang="zh-TW" sz="3200" b="1" dirty="0">
                <a:effectLst/>
              </a:rPr>
              <a:t>A.</a:t>
            </a:r>
            <a:r>
              <a:rPr lang="en-US" altLang="zh-TW" sz="3200" dirty="0">
                <a:effectLst/>
              </a:rPr>
              <a:t>   Spyware</a:t>
            </a:r>
          </a:p>
          <a:p>
            <a:pPr algn="just">
              <a:spcBef>
                <a:spcPts val="0"/>
              </a:spcBef>
              <a:spcAft>
                <a:spcPts val="0"/>
              </a:spcAft>
            </a:pPr>
            <a:r>
              <a:rPr lang="en-US" altLang="zh-TW" sz="3200" b="1" dirty="0">
                <a:effectLst/>
              </a:rPr>
              <a:t>B.</a:t>
            </a:r>
            <a:r>
              <a:rPr lang="en-US" altLang="zh-TW" sz="3200" dirty="0">
                <a:effectLst/>
              </a:rPr>
              <a:t>   Ransomware</a:t>
            </a:r>
          </a:p>
          <a:p>
            <a:pPr algn="just">
              <a:spcBef>
                <a:spcPts val="0"/>
              </a:spcBef>
              <a:spcAft>
                <a:spcPts val="0"/>
              </a:spcAft>
            </a:pPr>
            <a:r>
              <a:rPr lang="en-US" altLang="zh-TW" sz="3200" b="1" dirty="0">
                <a:effectLst/>
              </a:rPr>
              <a:t>C.</a:t>
            </a:r>
            <a:r>
              <a:rPr lang="en-US" altLang="zh-TW" sz="3200" dirty="0">
                <a:effectLst/>
              </a:rPr>
              <a:t>   Trojan</a:t>
            </a:r>
          </a:p>
          <a:p>
            <a:pPr algn="just">
              <a:spcBef>
                <a:spcPts val="0"/>
              </a:spcBef>
              <a:spcAft>
                <a:spcPts val="0"/>
              </a:spcAft>
            </a:pPr>
            <a:r>
              <a:rPr lang="en-US" altLang="zh-TW" sz="3200" b="1" dirty="0">
                <a:effectLst/>
              </a:rPr>
              <a:t>D.</a:t>
            </a:r>
            <a:r>
              <a:rPr lang="en-US" altLang="zh-TW" sz="3200" dirty="0">
                <a:effectLst/>
              </a:rPr>
              <a:t>   Adware</a:t>
            </a:r>
          </a:p>
        </p:txBody>
      </p:sp>
    </p:spTree>
    <p:extLst>
      <p:ext uri="{BB962C8B-B14F-4D97-AF65-F5344CB8AC3E}">
        <p14:creationId xmlns:p14="http://schemas.microsoft.com/office/powerpoint/2010/main" val="24759544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7808</Words>
  <Application>Microsoft Office PowerPoint</Application>
  <PresentationFormat>寬螢幕</PresentationFormat>
  <Paragraphs>770</Paragraphs>
  <Slides>86</Slides>
  <Notes>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86</vt:i4>
      </vt:variant>
    </vt:vector>
  </HeadingPairs>
  <TitlesOfParts>
    <vt:vector size="99" baseType="lpstr">
      <vt:lpstr>&amp;lt</vt:lpstr>
      <vt:lpstr>Arial Unicode MS</vt:lpstr>
      <vt:lpstr>Droid Sans Mono</vt:lpstr>
      <vt:lpstr>華康儷中宋</vt:lpstr>
      <vt:lpstr>新細明體</vt:lpstr>
      <vt:lpstr>標楷體</vt:lpstr>
      <vt:lpstr>Arial</vt:lpstr>
      <vt:lpstr>Calibri</vt:lpstr>
      <vt:lpstr>Calibri Light</vt:lpstr>
      <vt:lpstr>Cambria</vt:lpstr>
      <vt:lpstr>Times New Roman</vt:lpstr>
      <vt:lpstr>Wingdings</vt:lpstr>
      <vt:lpstr>Office 佈景主題</vt:lpstr>
      <vt:lpstr>               Trojans and Other Attacks  金凱瑞</vt:lpstr>
      <vt:lpstr>Agenda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Trojans and Other Attacks</dc:title>
  <dc:creator>凱瑞 金</dc:creator>
  <cp:lastModifiedBy>ksu</cp:lastModifiedBy>
  <cp:revision>37</cp:revision>
  <dcterms:created xsi:type="dcterms:W3CDTF">2020-03-28T21:44:38Z</dcterms:created>
  <dcterms:modified xsi:type="dcterms:W3CDTF">2020-03-29T04:11:34Z</dcterms:modified>
</cp:coreProperties>
</file>